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eg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7" r:id="rId3"/>
    <p:sldId id="294" r:id="rId4"/>
    <p:sldId id="270" r:id="rId5"/>
    <p:sldId id="271" r:id="rId6"/>
    <p:sldId id="272" r:id="rId7"/>
    <p:sldId id="274" r:id="rId8"/>
    <p:sldId id="273" r:id="rId9"/>
    <p:sldId id="284" r:id="rId10"/>
    <p:sldId id="301" r:id="rId11"/>
    <p:sldId id="302" r:id="rId12"/>
    <p:sldId id="295" r:id="rId13"/>
    <p:sldId id="303" r:id="rId14"/>
    <p:sldId id="298" r:id="rId15"/>
    <p:sldId id="264" r:id="rId16"/>
    <p:sldId id="265" r:id="rId17"/>
    <p:sldId id="289" r:id="rId18"/>
    <p:sldId id="300" r:id="rId19"/>
    <p:sldId id="299" r:id="rId20"/>
    <p:sldId id="296" r:id="rId21"/>
    <p:sldId id="304" r:id="rId22"/>
    <p:sldId id="305" r:id="rId23"/>
    <p:sldId id="306" r:id="rId24"/>
    <p:sldId id="309" r:id="rId25"/>
    <p:sldId id="307" r:id="rId26"/>
    <p:sldId id="308" r:id="rId27"/>
    <p:sldId id="268" r:id="rId28"/>
    <p:sldId id="279" r:id="rId29"/>
    <p:sldId id="26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sell Palmer" initials="RP" lastIdx="1" clrIdx="0">
    <p:extLst>
      <p:ext uri="{19B8F6BF-5375-455C-9EA6-DF929625EA0E}">
        <p15:presenceInfo xmlns:p15="http://schemas.microsoft.com/office/powerpoint/2012/main" userId="S-1-5-21-4060241145-1665654607-1753785296-32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2EF22-FC5E-4442-AA91-B8553278E924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59541-11C4-4EF8-BAE1-69DB4710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9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GALILEO</a:t>
            </a:r>
            <a:r>
              <a:rPr lang="en-US" baseline="0" dirty="0" smtClean="0"/>
              <a:t> serves as part of the Board of Regents of the University System of Georgia. </a:t>
            </a:r>
          </a:p>
          <a:p>
            <a:endParaRPr lang="en-US" dirty="0" smtClean="0"/>
          </a:p>
          <a:p>
            <a:r>
              <a:rPr lang="en-US" dirty="0" smtClean="0"/>
              <a:t>GIL: 313</a:t>
            </a:r>
            <a:r>
              <a:rPr lang="en-US" baseline="0" dirty="0" smtClean="0"/>
              <a:t> miles (503 KM) from Dalton State to Valdosta State, same day delivery via GIL Express </a:t>
            </a:r>
          </a:p>
          <a:p>
            <a:endParaRPr lang="en-US" baseline="0" dirty="0" smtClean="0"/>
          </a:p>
          <a:p>
            <a:r>
              <a:rPr lang="en-US" dirty="0" smtClean="0"/>
              <a:t>Illustrate</a:t>
            </a:r>
            <a:r>
              <a:rPr lang="en-US" baseline="0" dirty="0" smtClean="0"/>
              <a:t> the way that all the programs are interconnected and interoperable, up to a point beginning with “Mother GALILEO and her creation in 1995” through to the success of OER/ALG </a:t>
            </a:r>
          </a:p>
          <a:p>
            <a:endParaRPr lang="en-US" baseline="0" dirty="0" smtClean="0"/>
          </a:p>
          <a:p>
            <a:r>
              <a:rPr lang="en-US" dirty="0" smtClean="0"/>
              <a:t>Since ALG started in 2014-15,</a:t>
            </a:r>
            <a:r>
              <a:rPr lang="en-US" baseline="0" dirty="0" smtClean="0"/>
              <a:t> the program has saved USG students over 31 million us dollars in textbook costs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D58F7-D967-4FA4-9116-7DA47638EC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2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4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5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2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0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1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3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6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2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1AB2-0D81-441A-9B69-9013BA0784E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2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21AB2-0D81-441A-9B69-9013BA0784E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76A23-C9D8-40B1-91E9-58007B254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lileo.usg.edu/express?link=zfod" TargetMode="External"/><Relationship Id="rId2" Type="http://schemas.openxmlformats.org/officeDocument/2006/relationships/hyperlink" Target="https://www.galileo.usg.edu/express?link=zbu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www.galileo.usg.edu/express?link=zual" TargetMode="External"/><Relationship Id="rId4" Type="http://schemas.openxmlformats.org/officeDocument/2006/relationships/hyperlink" Target="https://www.galileo.usg.edu/express?link=nurm-gwt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help.galileo.usg.edu/librarians/trainin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417" y="2205581"/>
            <a:ext cx="5283201" cy="1108364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What’s New?</a:t>
            </a:r>
          </a:p>
          <a:p>
            <a:pPr algn="l"/>
            <a:r>
              <a:rPr lang="en-US" dirty="0" smtClean="0"/>
              <a:t>Russell Palmer</a:t>
            </a:r>
          </a:p>
          <a:p>
            <a:pPr algn="l"/>
            <a:r>
              <a:rPr lang="en-US" dirty="0" smtClean="0"/>
              <a:t>Assistant Director for Support Services </a:t>
            </a:r>
          </a:p>
          <a:p>
            <a:pPr algn="l"/>
            <a:r>
              <a:rPr lang="en-US" dirty="0"/>
              <a:t>r</a:t>
            </a:r>
            <a:r>
              <a:rPr lang="en-US" dirty="0" smtClean="0"/>
              <a:t>ussell.palmer@usg.edu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4" y="1178325"/>
            <a:ext cx="3788930" cy="378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35" y="101606"/>
            <a:ext cx="9903691" cy="789854"/>
          </a:xfrm>
        </p:spPr>
        <p:txBody>
          <a:bodyPr/>
          <a:lstStyle/>
          <a:p>
            <a:r>
              <a:rPr lang="en-US" dirty="0" smtClean="0"/>
              <a:t>Authentication With OpenAthens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460"/>
            <a:ext cx="10889673" cy="4932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016" y="3589627"/>
            <a:ext cx="8313191" cy="312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18" y="78798"/>
            <a:ext cx="10515600" cy="1325563"/>
          </a:xfrm>
        </p:spPr>
        <p:txBody>
          <a:bodyPr/>
          <a:lstStyle/>
          <a:p>
            <a:r>
              <a:rPr lang="en-US" dirty="0" smtClean="0"/>
              <a:t>Goal: Make authentication as easy as possible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3" y="1204947"/>
            <a:ext cx="8523219" cy="2188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4" y="2407783"/>
            <a:ext cx="10058400" cy="293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93" y="3632852"/>
            <a:ext cx="3410661" cy="3410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 rot="5400000">
            <a:off x="10612640" y="3341314"/>
            <a:ext cx="1290258" cy="996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Elbow Connector 8"/>
          <p:cNvCxnSpPr/>
          <p:nvPr/>
        </p:nvCxnSpPr>
        <p:spPr>
          <a:xfrm>
            <a:off x="5453666" y="1847019"/>
            <a:ext cx="5754255" cy="692727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3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New! </a:t>
            </a:r>
          </a:p>
          <a:p>
            <a:r>
              <a:rPr lang="en-US" dirty="0" err="1" smtClean="0"/>
              <a:t>WestLaw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89" y="1588653"/>
            <a:ext cx="11751913" cy="4331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28841">
            <a:off x="9106347" y="3376780"/>
            <a:ext cx="2558473" cy="25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4361"/>
            <a:ext cx="10515600" cy="1325563"/>
          </a:xfrm>
        </p:spPr>
        <p:txBody>
          <a:bodyPr/>
          <a:lstStyle/>
          <a:p>
            <a:r>
              <a:rPr lang="en-US" dirty="0" smtClean="0"/>
              <a:t>Did you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7152"/>
            <a:ext cx="10515600" cy="4351338"/>
          </a:xfrm>
        </p:spPr>
        <p:txBody>
          <a:bodyPr/>
          <a:lstStyle/>
          <a:p>
            <a:r>
              <a:rPr lang="en-US" dirty="0" smtClean="0"/>
              <a:t>Auto Repair Source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www.galileo.usg.edu/express?link=zbuu</a:t>
            </a:r>
            <a:endParaRPr lang="en-US" dirty="0" smtClean="0"/>
          </a:p>
          <a:p>
            <a:r>
              <a:rPr lang="en-US" dirty="0" smtClean="0"/>
              <a:t>Films on Demand 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www.galileo.usg.edu/express?link=zfod</a:t>
            </a:r>
            <a:endParaRPr lang="en-US" dirty="0" smtClean="0"/>
          </a:p>
          <a:p>
            <a:r>
              <a:rPr lang="en-US" dirty="0" smtClean="0"/>
              <a:t>Nursing and Mental Health in Video 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www.galileo.usg.edu/express?link=nurm-gwt1</a:t>
            </a:r>
            <a:endParaRPr lang="en-US" dirty="0" smtClean="0"/>
          </a:p>
          <a:p>
            <a:r>
              <a:rPr lang="en-US" dirty="0" smtClean="0"/>
              <a:t>Ancestry Library Edition</a:t>
            </a:r>
          </a:p>
          <a:p>
            <a:pPr lvl="1"/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www.galileo.usg.edu/express?link=zual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9964" y="3557969"/>
            <a:ext cx="544945" cy="54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</a:t>
            </a:r>
            <a:r>
              <a:rPr lang="en-US" dirty="0" err="1" smtClean="0"/>
              <a:t>Nexis</a:t>
            </a:r>
            <a:r>
              <a:rPr lang="en-US" dirty="0" smtClean="0"/>
              <a:t> </a:t>
            </a:r>
            <a:r>
              <a:rPr lang="en-US" dirty="0" err="1" smtClean="0"/>
              <a:t>Uni</a:t>
            </a:r>
            <a:r>
              <a:rPr lang="en-US" dirty="0" smtClean="0"/>
              <a:t>: Newspaper Access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Newspaper Source Plus (upgraded) </a:t>
            </a:r>
          </a:p>
          <a:p>
            <a:r>
              <a:rPr lang="en-US" dirty="0" smtClean="0"/>
              <a:t>News and Newspapers (ProQuest) </a:t>
            </a:r>
          </a:p>
          <a:p>
            <a:pPr lvl="1"/>
            <a:r>
              <a:rPr lang="en-US" dirty="0" smtClean="0"/>
              <a:t>New York Times </a:t>
            </a:r>
          </a:p>
          <a:p>
            <a:pPr lvl="1"/>
            <a:r>
              <a:rPr lang="en-US" dirty="0" smtClean="0"/>
              <a:t>AJC </a:t>
            </a:r>
          </a:p>
          <a:p>
            <a:pPr lvl="1"/>
            <a:r>
              <a:rPr lang="en-US" dirty="0" smtClean="0"/>
              <a:t>WSJ</a:t>
            </a:r>
          </a:p>
          <a:p>
            <a:pPr lvl="1"/>
            <a:r>
              <a:rPr lang="en-US" dirty="0" smtClean="0"/>
              <a:t>Washington Post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37" y="1690688"/>
            <a:ext cx="5125887" cy="398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45" y="355888"/>
            <a:ext cx="10515600" cy="1325563"/>
          </a:xfrm>
        </p:spPr>
        <p:txBody>
          <a:bodyPr/>
          <a:lstStyle/>
          <a:p>
            <a:r>
              <a:rPr lang="en-US" dirty="0" smtClean="0"/>
              <a:t>e-books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45" y="1594715"/>
            <a:ext cx="10515600" cy="4351338"/>
          </a:xfrm>
        </p:spPr>
        <p:txBody>
          <a:bodyPr/>
          <a:lstStyle/>
          <a:p>
            <a:r>
              <a:rPr lang="en-US" dirty="0" smtClean="0"/>
              <a:t>EBSCO eBook collections </a:t>
            </a:r>
          </a:p>
          <a:p>
            <a:r>
              <a:rPr lang="en-US" dirty="0" smtClean="0"/>
              <a:t>Ebook Central </a:t>
            </a:r>
          </a:p>
          <a:p>
            <a:r>
              <a:rPr lang="en-US" dirty="0" smtClean="0"/>
              <a:t>Books 24 x 7 (Gwinnett Tech)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854" y="559084"/>
            <a:ext cx="6584283" cy="2976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94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documents (Updated 2019)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Georgia Historic Newspapers </a:t>
            </a:r>
          </a:p>
          <a:p>
            <a:r>
              <a:rPr lang="en-US" dirty="0" smtClean="0"/>
              <a:t>New Georgia Encyclopedia </a:t>
            </a:r>
          </a:p>
          <a:p>
            <a:r>
              <a:rPr lang="en-US" dirty="0" smtClean="0"/>
              <a:t>Digital Library of Georgia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Historic Newspapers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967"/>
            <a:ext cx="12192000" cy="590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2" y="0"/>
            <a:ext cx="7481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GALILEO overview </a:t>
            </a:r>
          </a:p>
          <a:p>
            <a:r>
              <a:rPr lang="en-US" dirty="0" smtClean="0"/>
              <a:t>Navigation basics </a:t>
            </a:r>
          </a:p>
          <a:p>
            <a:r>
              <a:rPr lang="en-US" dirty="0" smtClean="0"/>
              <a:t>Authentication with OpenAthens </a:t>
            </a:r>
          </a:p>
          <a:p>
            <a:r>
              <a:rPr lang="en-US" dirty="0" smtClean="0"/>
              <a:t>New to TCSG: </a:t>
            </a:r>
            <a:r>
              <a:rPr lang="en-US" dirty="0" err="1" smtClean="0"/>
              <a:t>WestLaw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Resources you’ll want to use </a:t>
            </a:r>
          </a:p>
          <a:p>
            <a:r>
              <a:rPr lang="en-US" dirty="0" smtClean="0"/>
              <a:t>Primary sources and the Digital Library of Georgia </a:t>
            </a:r>
          </a:p>
          <a:p>
            <a:r>
              <a:rPr lang="en-US" dirty="0" smtClean="0"/>
              <a:t>Q&amp;A Time: What do you and your students need?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most of GALILEO in the classroom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 Links </a:t>
            </a:r>
          </a:p>
          <a:p>
            <a:r>
              <a:rPr lang="en-US" dirty="0" smtClean="0"/>
              <a:t>Direct links to books/articles </a:t>
            </a:r>
          </a:p>
          <a:p>
            <a:r>
              <a:rPr lang="en-US" dirty="0" smtClean="0"/>
              <a:t>Curriculum builder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86" y="1154545"/>
            <a:ext cx="6561120" cy="35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41" y="272135"/>
            <a:ext cx="11418568" cy="5744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2126" t="4749" r="10832" b="5095"/>
          <a:stretch/>
        </p:blipFill>
        <p:spPr>
          <a:xfrm>
            <a:off x="9877742" y="3905499"/>
            <a:ext cx="873385" cy="878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368" y="1038429"/>
            <a:ext cx="791977" cy="780112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 rot="10800000">
            <a:off x="8571345" y="2429164"/>
            <a:ext cx="2438400" cy="2355272"/>
          </a:xfrm>
          <a:prstGeom prst="bentConnector3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own Arrow 2"/>
          <p:cNvSpPr/>
          <p:nvPr/>
        </p:nvSpPr>
        <p:spPr>
          <a:xfrm rot="8178581">
            <a:off x="7278053" y="61015"/>
            <a:ext cx="246264" cy="15598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Builder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 created by EBSCO which integrates </a:t>
            </a:r>
            <a:r>
              <a:rPr lang="en-US" dirty="0" smtClean="0"/>
              <a:t>into Blackboard</a:t>
            </a:r>
            <a:endParaRPr lang="en-US" dirty="0"/>
          </a:p>
          <a:p>
            <a:r>
              <a:rPr lang="en-US" dirty="0"/>
              <a:t>Allows faculty to easily build reading list using library resources (GALILEO and local) without leaving LMS</a:t>
            </a:r>
          </a:p>
          <a:p>
            <a:r>
              <a:rPr lang="en-US" dirty="0"/>
              <a:t>Student can access content without being prompted for password</a:t>
            </a:r>
          </a:p>
          <a:p>
            <a:r>
              <a:rPr lang="en-US" dirty="0"/>
              <a:t>Individual usage is reported when students access reading lists  (eliminates copyright issues)</a:t>
            </a:r>
          </a:p>
          <a:p>
            <a:r>
              <a:rPr lang="en-US" dirty="0"/>
              <a:t>Available to all participating GALILEO institutions at no additional cost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Reading Lists (Instructor View)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98295"/>
            <a:ext cx="7574522" cy="2718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44" y="4148320"/>
            <a:ext cx="7925906" cy="2343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ular Callout 5"/>
          <p:cNvSpPr/>
          <p:nvPr/>
        </p:nvSpPr>
        <p:spPr>
          <a:xfrm>
            <a:off x="8277225" y="2324100"/>
            <a:ext cx="3390900" cy="146685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can add multiple reading lists and give each one a unique name.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List (Instructor View)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2" y="2003367"/>
            <a:ext cx="9397477" cy="4514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64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 Notes, Text, or External Resources (Instructor View)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4" y="2103122"/>
            <a:ext cx="10804836" cy="3857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32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List (Student View)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52" y="1825625"/>
            <a:ext cx="9482096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09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011" y="169443"/>
            <a:ext cx="10515600" cy="1325563"/>
          </a:xfrm>
        </p:spPr>
        <p:txBody>
          <a:bodyPr/>
          <a:lstStyle/>
          <a:p>
            <a:r>
              <a:rPr lang="en-US" dirty="0" smtClean="0"/>
              <a:t>We are here for you</a:t>
            </a:r>
            <a:r>
              <a:rPr lang="en-US" dirty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131" y="1495006"/>
            <a:ext cx="6315055" cy="5012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554480"/>
            <a:ext cx="4024746" cy="3367260"/>
          </a:xfrm>
        </p:spPr>
        <p:txBody>
          <a:bodyPr/>
          <a:lstStyle/>
          <a:p>
            <a:r>
              <a:rPr lang="en-US" dirty="0" smtClean="0"/>
              <a:t>GALILEO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training is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Our training schedule:</a:t>
            </a:r>
          </a:p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help.galileo.usg.edu/librarians/training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 smtClean="0"/>
              <a:t>Face to face training? 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ussell.palmer@usg.edu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21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ussell.palmer@usg.edu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87" y="3559838"/>
            <a:ext cx="4354159" cy="326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2" t="284" r="11063"/>
          <a:stretch/>
        </p:blipFill>
        <p:spPr>
          <a:xfrm>
            <a:off x="3309952" y="119744"/>
            <a:ext cx="5372495" cy="3466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0" y="4345573"/>
            <a:ext cx="3854381" cy="1773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96" y="4328160"/>
            <a:ext cx="2998825" cy="1712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447" y="4158993"/>
            <a:ext cx="3438986" cy="1685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8140" y="2214559"/>
            <a:ext cx="1674487" cy="22814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654" y="2690948"/>
            <a:ext cx="1830824" cy="89524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8281851" y="3683726"/>
            <a:ext cx="1149532" cy="475267"/>
          </a:xfrm>
          <a:prstGeom prst="straightConnector1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</p:cNvCxnSpPr>
          <p:nvPr/>
        </p:nvCxnSpPr>
        <p:spPr>
          <a:xfrm>
            <a:off x="5996200" y="3586198"/>
            <a:ext cx="12714" cy="759375"/>
          </a:xfrm>
          <a:prstGeom prst="straightConnector1">
            <a:avLst/>
          </a:prstGeom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929217" y="3683726"/>
            <a:ext cx="1083431" cy="644434"/>
          </a:xfrm>
          <a:prstGeom prst="straightConnector1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0800000" flipV="1">
            <a:off x="1628504" y="1584961"/>
            <a:ext cx="1842431" cy="126274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>
            <a:off x="8573141" y="1611087"/>
            <a:ext cx="1828799" cy="1236617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9" idx="2"/>
          </p:cNvCxnSpPr>
          <p:nvPr/>
        </p:nvCxnSpPr>
        <p:spPr>
          <a:xfrm>
            <a:off x="10955383" y="3355302"/>
            <a:ext cx="1" cy="1140744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1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 Search, browsing options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1" y="1885196"/>
            <a:ext cx="10515600" cy="2752530"/>
          </a:xfrm>
        </p:spPr>
      </p:pic>
    </p:spTree>
    <p:extLst>
      <p:ext uri="{BB962C8B-B14F-4D97-AF65-F5344CB8AC3E}">
        <p14:creationId xmlns:p14="http://schemas.microsoft.com/office/powerpoint/2010/main" val="21840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"/>
          <a:stretch/>
        </p:blipFill>
        <p:spPr>
          <a:xfrm>
            <a:off x="1791854" y="282404"/>
            <a:ext cx="8724544" cy="636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/>
          <a:stretch/>
        </p:blipFill>
        <p:spPr>
          <a:xfrm>
            <a:off x="1958108" y="323272"/>
            <a:ext cx="8361929" cy="60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 A-Z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0" y="1338795"/>
            <a:ext cx="7230679" cy="504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Journals A-Z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437445"/>
            <a:ext cx="10908145" cy="52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3348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Scholar</a:t>
            </a:r>
          </a:p>
          <a:p>
            <a:r>
              <a:rPr lang="en-US" sz="2000" dirty="0" smtClean="0"/>
              <a:t>Kids</a:t>
            </a:r>
          </a:p>
          <a:p>
            <a:pPr lvl="1"/>
            <a:r>
              <a:rPr lang="en-US" sz="2000" dirty="0"/>
              <a:t>Book Collection: Nonfiction</a:t>
            </a:r>
          </a:p>
          <a:p>
            <a:pPr lvl="1"/>
            <a:r>
              <a:rPr lang="en-US" sz="2000" dirty="0"/>
              <a:t>Britannica School Elementary</a:t>
            </a:r>
          </a:p>
          <a:p>
            <a:pPr lvl="1"/>
            <a:r>
              <a:rPr lang="en-US" sz="2000" dirty="0"/>
              <a:t>Funk and Wagnall’s New World Encyclopedia</a:t>
            </a:r>
          </a:p>
          <a:p>
            <a:pPr lvl="1"/>
            <a:r>
              <a:rPr lang="en-US" sz="2000" dirty="0"/>
              <a:t>History Reference Center</a:t>
            </a:r>
          </a:p>
          <a:p>
            <a:pPr lvl="1"/>
            <a:r>
              <a:rPr lang="en-US" sz="2000" dirty="0"/>
              <a:t>Primary </a:t>
            </a:r>
            <a:r>
              <a:rPr lang="en-US" sz="2000" dirty="0" smtClean="0"/>
              <a:t>Search</a:t>
            </a:r>
          </a:p>
          <a:p>
            <a:r>
              <a:rPr lang="en-US" sz="2000" dirty="0" smtClean="0"/>
              <a:t>High School</a:t>
            </a:r>
          </a:p>
          <a:p>
            <a:pPr lvl="1"/>
            <a:r>
              <a:rPr lang="en-US" sz="2000" dirty="0" smtClean="0"/>
              <a:t>15 databases (</a:t>
            </a:r>
            <a:r>
              <a:rPr lang="en-US" sz="2000" dirty="0" err="1" smtClean="0"/>
              <a:t>ebooks</a:t>
            </a:r>
            <a:r>
              <a:rPr lang="en-US" sz="2000" dirty="0" smtClean="0"/>
              <a:t>, articles, encyclopedias and more)</a:t>
            </a:r>
          </a:p>
          <a:p>
            <a:r>
              <a:rPr lang="en-US" sz="2000" dirty="0" smtClean="0"/>
              <a:t>Teen</a:t>
            </a:r>
          </a:p>
          <a:p>
            <a:pPr lvl="1"/>
            <a:r>
              <a:rPr lang="en-US" sz="2000" dirty="0" smtClean="0"/>
              <a:t>20+ databases (</a:t>
            </a:r>
            <a:r>
              <a:rPr lang="en-US" sz="2000" dirty="0" err="1" smtClean="0"/>
              <a:t>ebooks</a:t>
            </a:r>
            <a:r>
              <a:rPr lang="en-US" sz="2000" dirty="0" smtClean="0"/>
              <a:t>, articles, encyclopedias, and more)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627" y="1490985"/>
            <a:ext cx="5082760" cy="2286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55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456</Words>
  <Application>Microsoft Office PowerPoint</Application>
  <PresentationFormat>Widescreen</PresentationFormat>
  <Paragraphs>90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Agenda</vt:lpstr>
      <vt:lpstr>PowerPoint Presentation</vt:lpstr>
      <vt:lpstr>Discover Search, browsing options</vt:lpstr>
      <vt:lpstr>PowerPoint Presentation</vt:lpstr>
      <vt:lpstr>PowerPoint Presentation</vt:lpstr>
      <vt:lpstr>Databases A-Z </vt:lpstr>
      <vt:lpstr>Journals A-Z </vt:lpstr>
      <vt:lpstr>GALILEO Interfaces</vt:lpstr>
      <vt:lpstr>Authentication With OpenAthens </vt:lpstr>
      <vt:lpstr>Goal: Make authentication as easy as possible</vt:lpstr>
      <vt:lpstr>GALILEO Content </vt:lpstr>
      <vt:lpstr>Did you know…</vt:lpstr>
      <vt:lpstr>After Nexis Uni: Newspaper Access </vt:lpstr>
      <vt:lpstr>e-books</vt:lpstr>
      <vt:lpstr>Primary documents (Updated 2019)</vt:lpstr>
      <vt:lpstr>Georgia Historic Newspapers </vt:lpstr>
      <vt:lpstr>PowerPoint Presentation</vt:lpstr>
      <vt:lpstr>PowerPoint Presentation</vt:lpstr>
      <vt:lpstr>Making the most of GALILEO in the classroom and beyond</vt:lpstr>
      <vt:lpstr>PowerPoint Presentation</vt:lpstr>
      <vt:lpstr>Curriculum Builder </vt:lpstr>
      <vt:lpstr>Add Reading Lists (Instructor View)</vt:lpstr>
      <vt:lpstr>Reading List (Instructor View)</vt:lpstr>
      <vt:lpstr>Add Notes, Text, or External Resources (Instructor View) </vt:lpstr>
      <vt:lpstr>Reading List (Student View)</vt:lpstr>
      <vt:lpstr>We are here for you!</vt:lpstr>
      <vt:lpstr>GALILEO training is available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GALILEO 101</dc:title>
  <dc:creator>Russell Palmer</dc:creator>
  <cp:lastModifiedBy>Russell Palmer</cp:lastModifiedBy>
  <cp:revision>100</cp:revision>
  <dcterms:created xsi:type="dcterms:W3CDTF">2016-09-26T13:08:55Z</dcterms:created>
  <dcterms:modified xsi:type="dcterms:W3CDTF">2019-07-16T19:17:12Z</dcterms:modified>
</cp:coreProperties>
</file>