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ctiveX/activeX1.xml" ContentType="application/vnd.ms-office.activeX+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6"/>
  </p:notesMasterIdLst>
  <p:sldIdLst>
    <p:sldId id="256" r:id="rId3"/>
    <p:sldId id="257" r:id="rId4"/>
    <p:sldId id="258" r:id="rId5"/>
    <p:sldId id="275" r:id="rId6"/>
    <p:sldId id="277" r:id="rId7"/>
    <p:sldId id="327" r:id="rId8"/>
    <p:sldId id="279" r:id="rId9"/>
    <p:sldId id="281" r:id="rId10"/>
    <p:sldId id="285" r:id="rId11"/>
    <p:sldId id="287" r:id="rId12"/>
    <p:sldId id="289" r:id="rId13"/>
    <p:sldId id="291" r:id="rId14"/>
    <p:sldId id="293" r:id="rId15"/>
    <p:sldId id="295" r:id="rId16"/>
    <p:sldId id="297" r:id="rId17"/>
    <p:sldId id="321" r:id="rId18"/>
    <p:sldId id="299" r:id="rId19"/>
    <p:sldId id="301" r:id="rId20"/>
    <p:sldId id="324" r:id="rId21"/>
    <p:sldId id="320" r:id="rId22"/>
    <p:sldId id="323" r:id="rId23"/>
    <p:sldId id="303" r:id="rId24"/>
    <p:sldId id="322" r:id="rId25"/>
    <p:sldId id="305" r:id="rId26"/>
    <p:sldId id="307" r:id="rId27"/>
    <p:sldId id="309" r:id="rId28"/>
    <p:sldId id="311" r:id="rId29"/>
    <p:sldId id="315" r:id="rId30"/>
    <p:sldId id="317" r:id="rId31"/>
    <p:sldId id="325" r:id="rId32"/>
    <p:sldId id="326" r:id="rId33"/>
    <p:sldId id="319" r:id="rId34"/>
    <p:sldId id="263" r:id="rId35"/>
    <p:sldId id="264" r:id="rId36"/>
    <p:sldId id="265" r:id="rId37"/>
    <p:sldId id="266" r:id="rId38"/>
    <p:sldId id="267" r:id="rId39"/>
    <p:sldId id="273" r:id="rId40"/>
    <p:sldId id="271" r:id="rId41"/>
    <p:sldId id="268" r:id="rId42"/>
    <p:sldId id="272" r:id="rId43"/>
    <p:sldId id="269" r:id="rId44"/>
    <p:sldId id="270" r:id="rId45"/>
    <p:sldId id="330" r:id="rId46"/>
    <p:sldId id="331" r:id="rId47"/>
    <p:sldId id="332" r:id="rId48"/>
    <p:sldId id="333" r:id="rId49"/>
    <p:sldId id="334" r:id="rId50"/>
    <p:sldId id="335" r:id="rId51"/>
    <p:sldId id="259" r:id="rId52"/>
    <p:sldId id="260" r:id="rId53"/>
    <p:sldId id="262" r:id="rId54"/>
    <p:sldId id="26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56" d="100"/>
          <a:sy n="56" d="100"/>
        </p:scale>
        <p:origin x="341"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5512D11A-5CC6-11CF-8D67-00AA00BDCE1D}" ax:persistence="persistStream" r:id="rId1"/>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3DFB9D-A444-4CF4-B0BF-1F218DD939CE}" type="doc">
      <dgm:prSet loTypeId="urn:microsoft.com/office/officeart/2005/8/layout/hProcess11" loCatId="process" qsTypeId="urn:microsoft.com/office/officeart/2005/8/quickstyle/simple1" qsCatId="simple" csTypeId="urn:microsoft.com/office/officeart/2005/8/colors/accent1_2" csCatId="accent1" phldr="1"/>
      <dgm:spPr/>
    </dgm:pt>
    <dgm:pt modelId="{7AF1EB04-9F4E-4B13-84DB-307EA9584D04}">
      <dgm:prSet phldrT="[Text]"/>
      <dgm:spPr/>
      <dgm:t>
        <a:bodyPr/>
        <a:lstStyle/>
        <a:p>
          <a:r>
            <a:rPr lang="en-US" dirty="0"/>
            <a:t>Archaeology &amp; Early History</a:t>
          </a:r>
        </a:p>
        <a:p>
          <a:r>
            <a:rPr lang="en-US" dirty="0"/>
            <a:t>(pre 1733)</a:t>
          </a:r>
        </a:p>
      </dgm:t>
    </dgm:pt>
    <dgm:pt modelId="{2B746E33-AA7C-4F69-B025-FCBBC33502F5}" type="parTrans" cxnId="{606B62BB-FB0C-4710-A966-DF4F1B26FE44}">
      <dgm:prSet/>
      <dgm:spPr/>
      <dgm:t>
        <a:bodyPr/>
        <a:lstStyle/>
        <a:p>
          <a:endParaRPr lang="en-US"/>
        </a:p>
      </dgm:t>
    </dgm:pt>
    <dgm:pt modelId="{D9B93BBA-7333-4858-8B78-AF859383DBFE}" type="sibTrans" cxnId="{606B62BB-FB0C-4710-A966-DF4F1B26FE44}">
      <dgm:prSet/>
      <dgm:spPr/>
      <dgm:t>
        <a:bodyPr/>
        <a:lstStyle/>
        <a:p>
          <a:endParaRPr lang="en-US"/>
        </a:p>
      </dgm:t>
    </dgm:pt>
    <dgm:pt modelId="{69E9FB09-6385-430D-9009-DD744DC73693}">
      <dgm:prSet phldrT="[Text]"/>
      <dgm:spPr/>
      <dgm:t>
        <a:bodyPr/>
        <a:lstStyle/>
        <a:p>
          <a:r>
            <a:rPr lang="en-US" dirty="0"/>
            <a:t>Colonial Era</a:t>
          </a:r>
        </a:p>
        <a:p>
          <a:r>
            <a:rPr lang="en-US" dirty="0"/>
            <a:t>(1733-1775)</a:t>
          </a:r>
        </a:p>
      </dgm:t>
    </dgm:pt>
    <dgm:pt modelId="{3FE660D6-1196-45CF-83D7-484FFD8D2DA9}" type="parTrans" cxnId="{5F26CB48-4455-43CE-BDA1-7111C6351F62}">
      <dgm:prSet/>
      <dgm:spPr/>
      <dgm:t>
        <a:bodyPr/>
        <a:lstStyle/>
        <a:p>
          <a:endParaRPr lang="en-US"/>
        </a:p>
      </dgm:t>
    </dgm:pt>
    <dgm:pt modelId="{79695353-AF6E-4DD0-B80C-38E2D8F25DA7}" type="sibTrans" cxnId="{5F26CB48-4455-43CE-BDA1-7111C6351F62}">
      <dgm:prSet/>
      <dgm:spPr/>
      <dgm:t>
        <a:bodyPr/>
        <a:lstStyle/>
        <a:p>
          <a:endParaRPr lang="en-US"/>
        </a:p>
      </dgm:t>
    </dgm:pt>
    <dgm:pt modelId="{1753210D-48AB-4BF5-8E71-96EAA5180521}">
      <dgm:prSet phldrT="[Text]"/>
      <dgm:spPr/>
      <dgm:t>
        <a:bodyPr/>
        <a:lstStyle/>
        <a:p>
          <a:r>
            <a:rPr lang="en-US" dirty="0"/>
            <a:t>Revolution &amp; Early Republic</a:t>
          </a:r>
        </a:p>
        <a:p>
          <a:r>
            <a:rPr lang="en-US" dirty="0"/>
            <a:t>(1775-1800)</a:t>
          </a:r>
        </a:p>
      </dgm:t>
    </dgm:pt>
    <dgm:pt modelId="{FC3E17B1-C0C1-4C51-B32A-480340ED433F}" type="parTrans" cxnId="{F392CD04-6245-4226-8042-F4374132F636}">
      <dgm:prSet/>
      <dgm:spPr/>
      <dgm:t>
        <a:bodyPr/>
        <a:lstStyle/>
        <a:p>
          <a:endParaRPr lang="en-US"/>
        </a:p>
      </dgm:t>
    </dgm:pt>
    <dgm:pt modelId="{D7B9D784-741C-40C2-95A8-68BC4B781E5F}" type="sibTrans" cxnId="{F392CD04-6245-4226-8042-F4374132F636}">
      <dgm:prSet/>
      <dgm:spPr/>
      <dgm:t>
        <a:bodyPr/>
        <a:lstStyle/>
        <a:p>
          <a:endParaRPr lang="en-US"/>
        </a:p>
      </dgm:t>
    </dgm:pt>
    <dgm:pt modelId="{6F711FEA-DC4C-4D91-AE76-DB34D236AD21}">
      <dgm:prSet phldrT="[Text]"/>
      <dgm:spPr/>
      <dgm:t>
        <a:bodyPr/>
        <a:lstStyle/>
        <a:p>
          <a:r>
            <a:rPr lang="en-US" dirty="0"/>
            <a:t>Antebellum Era</a:t>
          </a:r>
        </a:p>
        <a:p>
          <a:r>
            <a:rPr lang="en-US" dirty="0"/>
            <a:t>(1800-1860)</a:t>
          </a:r>
        </a:p>
      </dgm:t>
    </dgm:pt>
    <dgm:pt modelId="{5BEBDB6C-AAD2-47D9-B6E6-89CBEF4C861C}" type="parTrans" cxnId="{F45B809E-A78F-4D4C-A7F7-822E829C3012}">
      <dgm:prSet/>
      <dgm:spPr/>
      <dgm:t>
        <a:bodyPr/>
        <a:lstStyle/>
        <a:p>
          <a:endParaRPr lang="en-US"/>
        </a:p>
      </dgm:t>
    </dgm:pt>
    <dgm:pt modelId="{89BB54C6-6FBB-4F37-B25E-9ED5146B8B22}" type="sibTrans" cxnId="{F45B809E-A78F-4D4C-A7F7-822E829C3012}">
      <dgm:prSet/>
      <dgm:spPr/>
      <dgm:t>
        <a:bodyPr/>
        <a:lstStyle/>
        <a:p>
          <a:endParaRPr lang="en-US"/>
        </a:p>
      </dgm:t>
    </dgm:pt>
    <dgm:pt modelId="{5E114C07-9819-471A-B4F8-ECCED2C76350}">
      <dgm:prSet phldrT="[Text]"/>
      <dgm:spPr/>
      <dgm:t>
        <a:bodyPr/>
        <a:lstStyle/>
        <a:p>
          <a:r>
            <a:rPr lang="en-US" dirty="0"/>
            <a:t>Civil War and Reconstruction</a:t>
          </a:r>
        </a:p>
        <a:p>
          <a:r>
            <a:rPr lang="en-US" dirty="0"/>
            <a:t>(1861-1877)</a:t>
          </a:r>
        </a:p>
      </dgm:t>
    </dgm:pt>
    <dgm:pt modelId="{508F902D-0323-4489-924E-6DB2DB5ABF91}" type="parTrans" cxnId="{99283083-7DDD-46B9-A493-6514D1B0195E}">
      <dgm:prSet/>
      <dgm:spPr/>
      <dgm:t>
        <a:bodyPr/>
        <a:lstStyle/>
        <a:p>
          <a:endParaRPr lang="en-US"/>
        </a:p>
      </dgm:t>
    </dgm:pt>
    <dgm:pt modelId="{6A143DC7-E8E5-4E8A-BE33-58C490A8C8B2}" type="sibTrans" cxnId="{99283083-7DDD-46B9-A493-6514D1B0195E}">
      <dgm:prSet/>
      <dgm:spPr/>
      <dgm:t>
        <a:bodyPr/>
        <a:lstStyle/>
        <a:p>
          <a:endParaRPr lang="en-US"/>
        </a:p>
      </dgm:t>
    </dgm:pt>
    <dgm:pt modelId="{222F5813-840C-44F7-BD08-67EE5946E60C}">
      <dgm:prSet phldrT="[Text]"/>
      <dgm:spPr/>
      <dgm:t>
        <a:bodyPr/>
        <a:lstStyle/>
        <a:p>
          <a:r>
            <a:rPr lang="en-US" dirty="0"/>
            <a:t>Late Nineteenth Century</a:t>
          </a:r>
        </a:p>
        <a:p>
          <a:r>
            <a:rPr lang="en-US" dirty="0"/>
            <a:t>(1877-1900)</a:t>
          </a:r>
        </a:p>
      </dgm:t>
    </dgm:pt>
    <dgm:pt modelId="{B4FA6298-0C6B-4FE9-85D8-3EA228570F2A}" type="parTrans" cxnId="{09685EB0-BEBD-408F-834B-FD8B99ECD97B}">
      <dgm:prSet/>
      <dgm:spPr/>
      <dgm:t>
        <a:bodyPr/>
        <a:lstStyle/>
        <a:p>
          <a:endParaRPr lang="en-US"/>
        </a:p>
      </dgm:t>
    </dgm:pt>
    <dgm:pt modelId="{E85D261B-A81C-4DC7-9740-046B61139350}" type="sibTrans" cxnId="{09685EB0-BEBD-408F-834B-FD8B99ECD97B}">
      <dgm:prSet/>
      <dgm:spPr/>
      <dgm:t>
        <a:bodyPr/>
        <a:lstStyle/>
        <a:p>
          <a:endParaRPr lang="en-US"/>
        </a:p>
      </dgm:t>
    </dgm:pt>
    <dgm:pt modelId="{E5D21EBF-B9AA-4221-9E16-488B8F71C69B}">
      <dgm:prSet phldrT="[Text]"/>
      <dgm:spPr/>
      <dgm:t>
        <a:bodyPr/>
        <a:lstStyle/>
        <a:p>
          <a:r>
            <a:rPr lang="en-US" dirty="0"/>
            <a:t>Progressive Era to World War II</a:t>
          </a:r>
        </a:p>
        <a:p>
          <a:r>
            <a:rPr lang="en-US" dirty="0"/>
            <a:t>(1900-1945)</a:t>
          </a:r>
        </a:p>
      </dgm:t>
    </dgm:pt>
    <dgm:pt modelId="{AA2D387C-95F6-4820-88F3-D4F0F98561BC}" type="parTrans" cxnId="{BE0E90E4-82A3-4121-A6EF-62F11E58817C}">
      <dgm:prSet/>
      <dgm:spPr/>
      <dgm:t>
        <a:bodyPr/>
        <a:lstStyle/>
        <a:p>
          <a:endParaRPr lang="en-US"/>
        </a:p>
      </dgm:t>
    </dgm:pt>
    <dgm:pt modelId="{E99E3DE3-3213-49C0-AE80-ADD96552D21A}" type="sibTrans" cxnId="{BE0E90E4-82A3-4121-A6EF-62F11E58817C}">
      <dgm:prSet/>
      <dgm:spPr/>
      <dgm:t>
        <a:bodyPr/>
        <a:lstStyle/>
        <a:p>
          <a:endParaRPr lang="en-US"/>
        </a:p>
      </dgm:t>
    </dgm:pt>
    <dgm:pt modelId="{7F7E047F-A93E-411B-BB0F-4DEE89971EFC}">
      <dgm:prSet phldrT="[Text]"/>
      <dgm:spPr/>
      <dgm:t>
        <a:bodyPr/>
        <a:lstStyle/>
        <a:p>
          <a:r>
            <a:rPr lang="en-US" dirty="0"/>
            <a:t>Civil Rights &amp; Sunbelt Georgia</a:t>
          </a:r>
        </a:p>
        <a:p>
          <a:r>
            <a:rPr lang="en-US" dirty="0"/>
            <a:t>(1945-1980)</a:t>
          </a:r>
        </a:p>
      </dgm:t>
    </dgm:pt>
    <dgm:pt modelId="{C8F63575-FD93-48DF-9F25-1ACDEE86DD17}" type="parTrans" cxnId="{65C3D1DB-4714-4BBE-A642-55E47F8FE0FE}">
      <dgm:prSet/>
      <dgm:spPr/>
      <dgm:t>
        <a:bodyPr/>
        <a:lstStyle/>
        <a:p>
          <a:endParaRPr lang="en-US"/>
        </a:p>
      </dgm:t>
    </dgm:pt>
    <dgm:pt modelId="{D05119E2-805F-44D5-B048-012F5FE11A0C}" type="sibTrans" cxnId="{65C3D1DB-4714-4BBE-A642-55E47F8FE0FE}">
      <dgm:prSet/>
      <dgm:spPr/>
      <dgm:t>
        <a:bodyPr/>
        <a:lstStyle/>
        <a:p>
          <a:endParaRPr lang="en-US"/>
        </a:p>
      </dgm:t>
    </dgm:pt>
    <dgm:pt modelId="{9DB04781-44B2-44ED-B153-FDB9C93DB232}">
      <dgm:prSet phldrT="[Text]"/>
      <dgm:spPr/>
      <dgm:t>
        <a:bodyPr/>
        <a:lstStyle/>
        <a:p>
          <a:r>
            <a:rPr lang="en-US" dirty="0"/>
            <a:t>Georgia at the Turn of the Millennium</a:t>
          </a:r>
        </a:p>
        <a:p>
          <a:r>
            <a:rPr lang="en-US" dirty="0"/>
            <a:t>(1990-present)</a:t>
          </a:r>
        </a:p>
      </dgm:t>
    </dgm:pt>
    <dgm:pt modelId="{98633E21-FBF8-492E-8185-60B07D47F888}" type="parTrans" cxnId="{B30DAB19-63C0-431A-9C54-3C63C1116555}">
      <dgm:prSet/>
      <dgm:spPr/>
      <dgm:t>
        <a:bodyPr/>
        <a:lstStyle/>
        <a:p>
          <a:endParaRPr lang="en-US"/>
        </a:p>
      </dgm:t>
    </dgm:pt>
    <dgm:pt modelId="{4A22337D-8090-4F08-8802-0F29C1BCFCD0}" type="sibTrans" cxnId="{B30DAB19-63C0-431A-9C54-3C63C1116555}">
      <dgm:prSet/>
      <dgm:spPr/>
      <dgm:t>
        <a:bodyPr/>
        <a:lstStyle/>
        <a:p>
          <a:endParaRPr lang="en-US"/>
        </a:p>
      </dgm:t>
    </dgm:pt>
    <dgm:pt modelId="{F96308F9-A006-4AC0-995C-C7F9E3ED5FA6}" type="pres">
      <dgm:prSet presAssocID="{7F3DFB9D-A444-4CF4-B0BF-1F218DD939CE}" presName="Name0" presStyleCnt="0">
        <dgm:presLayoutVars>
          <dgm:dir/>
          <dgm:resizeHandles val="exact"/>
        </dgm:presLayoutVars>
      </dgm:prSet>
      <dgm:spPr/>
    </dgm:pt>
    <dgm:pt modelId="{898687CC-B804-40B3-8ECF-1DB91031D526}" type="pres">
      <dgm:prSet presAssocID="{7F3DFB9D-A444-4CF4-B0BF-1F218DD939CE}" presName="arrow" presStyleLbl="bgShp" presStyleIdx="0" presStyleCnt="1"/>
      <dgm:spPr/>
    </dgm:pt>
    <dgm:pt modelId="{48B009E3-C15B-46DF-BCBB-4C351D7033CB}" type="pres">
      <dgm:prSet presAssocID="{7F3DFB9D-A444-4CF4-B0BF-1F218DD939CE}" presName="points" presStyleCnt="0"/>
      <dgm:spPr/>
    </dgm:pt>
    <dgm:pt modelId="{9B7200CB-82F5-40E0-AB5F-475DF39F11B5}" type="pres">
      <dgm:prSet presAssocID="{7AF1EB04-9F4E-4B13-84DB-307EA9584D04}" presName="compositeA" presStyleCnt="0"/>
      <dgm:spPr/>
    </dgm:pt>
    <dgm:pt modelId="{D48FC300-4EDF-4C26-8502-7B3186D90B03}" type="pres">
      <dgm:prSet presAssocID="{7AF1EB04-9F4E-4B13-84DB-307EA9584D04}" presName="textA" presStyleLbl="revTx" presStyleIdx="0" presStyleCnt="9">
        <dgm:presLayoutVars>
          <dgm:bulletEnabled val="1"/>
        </dgm:presLayoutVars>
      </dgm:prSet>
      <dgm:spPr/>
      <dgm:t>
        <a:bodyPr/>
        <a:lstStyle/>
        <a:p>
          <a:endParaRPr lang="en-US"/>
        </a:p>
      </dgm:t>
    </dgm:pt>
    <dgm:pt modelId="{6C6F2D4D-DB36-43AD-9FB1-EEB14AE4908C}" type="pres">
      <dgm:prSet presAssocID="{7AF1EB04-9F4E-4B13-84DB-307EA9584D04}" presName="circleA" presStyleLbl="node1" presStyleIdx="0" presStyleCnt="9"/>
      <dgm:spPr/>
    </dgm:pt>
    <dgm:pt modelId="{ED6BDC15-EE1D-4BE5-8002-ECEFB890C86D}" type="pres">
      <dgm:prSet presAssocID="{7AF1EB04-9F4E-4B13-84DB-307EA9584D04}" presName="spaceA" presStyleCnt="0"/>
      <dgm:spPr/>
    </dgm:pt>
    <dgm:pt modelId="{4EF02683-D0FE-49CB-B217-0A5113C64C75}" type="pres">
      <dgm:prSet presAssocID="{D9B93BBA-7333-4858-8B78-AF859383DBFE}" presName="space" presStyleCnt="0"/>
      <dgm:spPr/>
    </dgm:pt>
    <dgm:pt modelId="{4694165C-F0C3-4857-9148-5C5F946264A5}" type="pres">
      <dgm:prSet presAssocID="{69E9FB09-6385-430D-9009-DD744DC73693}" presName="compositeB" presStyleCnt="0"/>
      <dgm:spPr/>
    </dgm:pt>
    <dgm:pt modelId="{A038B41C-1467-445E-8763-9CD22284C537}" type="pres">
      <dgm:prSet presAssocID="{69E9FB09-6385-430D-9009-DD744DC73693}" presName="textB" presStyleLbl="revTx" presStyleIdx="1" presStyleCnt="9">
        <dgm:presLayoutVars>
          <dgm:bulletEnabled val="1"/>
        </dgm:presLayoutVars>
      </dgm:prSet>
      <dgm:spPr/>
      <dgm:t>
        <a:bodyPr/>
        <a:lstStyle/>
        <a:p>
          <a:endParaRPr lang="en-US"/>
        </a:p>
      </dgm:t>
    </dgm:pt>
    <dgm:pt modelId="{F4AF6EB2-8B9A-4A64-8D6F-1FFE0DBF755D}" type="pres">
      <dgm:prSet presAssocID="{69E9FB09-6385-430D-9009-DD744DC73693}" presName="circleB" presStyleLbl="node1" presStyleIdx="1" presStyleCnt="9"/>
      <dgm:spPr/>
    </dgm:pt>
    <dgm:pt modelId="{ACBD7543-9BA6-4079-B938-47BA72F56108}" type="pres">
      <dgm:prSet presAssocID="{69E9FB09-6385-430D-9009-DD744DC73693}" presName="spaceB" presStyleCnt="0"/>
      <dgm:spPr/>
    </dgm:pt>
    <dgm:pt modelId="{F127615B-4F4B-42CB-B832-F711E3921788}" type="pres">
      <dgm:prSet presAssocID="{79695353-AF6E-4DD0-B80C-38E2D8F25DA7}" presName="space" presStyleCnt="0"/>
      <dgm:spPr/>
    </dgm:pt>
    <dgm:pt modelId="{7843C780-6FFB-478A-A505-514D0FACCDE9}" type="pres">
      <dgm:prSet presAssocID="{1753210D-48AB-4BF5-8E71-96EAA5180521}" presName="compositeA" presStyleCnt="0"/>
      <dgm:spPr/>
    </dgm:pt>
    <dgm:pt modelId="{78F573FF-F5A2-4874-9C7F-8573049D3D43}" type="pres">
      <dgm:prSet presAssocID="{1753210D-48AB-4BF5-8E71-96EAA5180521}" presName="textA" presStyleLbl="revTx" presStyleIdx="2" presStyleCnt="9">
        <dgm:presLayoutVars>
          <dgm:bulletEnabled val="1"/>
        </dgm:presLayoutVars>
      </dgm:prSet>
      <dgm:spPr/>
      <dgm:t>
        <a:bodyPr/>
        <a:lstStyle/>
        <a:p>
          <a:endParaRPr lang="en-US"/>
        </a:p>
      </dgm:t>
    </dgm:pt>
    <dgm:pt modelId="{48F5926C-0E09-4DEE-A6B9-DF74F1426F19}" type="pres">
      <dgm:prSet presAssocID="{1753210D-48AB-4BF5-8E71-96EAA5180521}" presName="circleA" presStyleLbl="node1" presStyleIdx="2" presStyleCnt="9"/>
      <dgm:spPr/>
    </dgm:pt>
    <dgm:pt modelId="{26E748DB-4009-44CF-82BB-27F6172D94DB}" type="pres">
      <dgm:prSet presAssocID="{1753210D-48AB-4BF5-8E71-96EAA5180521}" presName="spaceA" presStyleCnt="0"/>
      <dgm:spPr/>
    </dgm:pt>
    <dgm:pt modelId="{3C278052-2EDD-49F6-AE07-869CE839AFCE}" type="pres">
      <dgm:prSet presAssocID="{D7B9D784-741C-40C2-95A8-68BC4B781E5F}" presName="space" presStyleCnt="0"/>
      <dgm:spPr/>
    </dgm:pt>
    <dgm:pt modelId="{4EDABE31-6404-4AE8-B636-475A25B9D1B2}" type="pres">
      <dgm:prSet presAssocID="{6F711FEA-DC4C-4D91-AE76-DB34D236AD21}" presName="compositeB" presStyleCnt="0"/>
      <dgm:spPr/>
    </dgm:pt>
    <dgm:pt modelId="{9EE496D1-B8F4-4602-A4F0-0EEF8CBBEE1E}" type="pres">
      <dgm:prSet presAssocID="{6F711FEA-DC4C-4D91-AE76-DB34D236AD21}" presName="textB" presStyleLbl="revTx" presStyleIdx="3" presStyleCnt="9">
        <dgm:presLayoutVars>
          <dgm:bulletEnabled val="1"/>
        </dgm:presLayoutVars>
      </dgm:prSet>
      <dgm:spPr/>
      <dgm:t>
        <a:bodyPr/>
        <a:lstStyle/>
        <a:p>
          <a:endParaRPr lang="en-US"/>
        </a:p>
      </dgm:t>
    </dgm:pt>
    <dgm:pt modelId="{071ED27C-F4D2-41F9-9BD5-554C850FEDE5}" type="pres">
      <dgm:prSet presAssocID="{6F711FEA-DC4C-4D91-AE76-DB34D236AD21}" presName="circleB" presStyleLbl="node1" presStyleIdx="3" presStyleCnt="9"/>
      <dgm:spPr/>
    </dgm:pt>
    <dgm:pt modelId="{387AACCE-C224-455D-9E05-28CB42837724}" type="pres">
      <dgm:prSet presAssocID="{6F711FEA-DC4C-4D91-AE76-DB34D236AD21}" presName="spaceB" presStyleCnt="0"/>
      <dgm:spPr/>
    </dgm:pt>
    <dgm:pt modelId="{2A1DFCE5-F6E5-425D-AC00-B83F28310933}" type="pres">
      <dgm:prSet presAssocID="{89BB54C6-6FBB-4F37-B25E-9ED5146B8B22}" presName="space" presStyleCnt="0"/>
      <dgm:spPr/>
    </dgm:pt>
    <dgm:pt modelId="{B6FE9E14-1826-4FD9-8CA5-B5D373194974}" type="pres">
      <dgm:prSet presAssocID="{5E114C07-9819-471A-B4F8-ECCED2C76350}" presName="compositeA" presStyleCnt="0"/>
      <dgm:spPr/>
    </dgm:pt>
    <dgm:pt modelId="{74D9F8B3-69AE-4A6F-A4EC-D96F88668204}" type="pres">
      <dgm:prSet presAssocID="{5E114C07-9819-471A-B4F8-ECCED2C76350}" presName="textA" presStyleLbl="revTx" presStyleIdx="4" presStyleCnt="9">
        <dgm:presLayoutVars>
          <dgm:bulletEnabled val="1"/>
        </dgm:presLayoutVars>
      </dgm:prSet>
      <dgm:spPr/>
      <dgm:t>
        <a:bodyPr/>
        <a:lstStyle/>
        <a:p>
          <a:endParaRPr lang="en-US"/>
        </a:p>
      </dgm:t>
    </dgm:pt>
    <dgm:pt modelId="{A5B3DB13-559F-400F-BE4E-D9A1616E7D32}" type="pres">
      <dgm:prSet presAssocID="{5E114C07-9819-471A-B4F8-ECCED2C76350}" presName="circleA" presStyleLbl="node1" presStyleIdx="4" presStyleCnt="9"/>
      <dgm:spPr/>
    </dgm:pt>
    <dgm:pt modelId="{8C83B5CE-AEAE-4A59-B7C1-D6908F9C0218}" type="pres">
      <dgm:prSet presAssocID="{5E114C07-9819-471A-B4F8-ECCED2C76350}" presName="spaceA" presStyleCnt="0"/>
      <dgm:spPr/>
    </dgm:pt>
    <dgm:pt modelId="{62FB48E8-5D27-45E7-B924-BBBB24E05CCD}" type="pres">
      <dgm:prSet presAssocID="{6A143DC7-E8E5-4E8A-BE33-58C490A8C8B2}" presName="space" presStyleCnt="0"/>
      <dgm:spPr/>
    </dgm:pt>
    <dgm:pt modelId="{F28129B0-374B-412D-872D-F5ACF54DBC28}" type="pres">
      <dgm:prSet presAssocID="{222F5813-840C-44F7-BD08-67EE5946E60C}" presName="compositeB" presStyleCnt="0"/>
      <dgm:spPr/>
    </dgm:pt>
    <dgm:pt modelId="{A2F1E5A4-4F8B-4214-9625-E0D8ED4A859C}" type="pres">
      <dgm:prSet presAssocID="{222F5813-840C-44F7-BD08-67EE5946E60C}" presName="textB" presStyleLbl="revTx" presStyleIdx="5" presStyleCnt="9">
        <dgm:presLayoutVars>
          <dgm:bulletEnabled val="1"/>
        </dgm:presLayoutVars>
      </dgm:prSet>
      <dgm:spPr/>
      <dgm:t>
        <a:bodyPr/>
        <a:lstStyle/>
        <a:p>
          <a:endParaRPr lang="en-US"/>
        </a:p>
      </dgm:t>
    </dgm:pt>
    <dgm:pt modelId="{CD73D8B5-4650-48C7-B550-AB07168B54D9}" type="pres">
      <dgm:prSet presAssocID="{222F5813-840C-44F7-BD08-67EE5946E60C}" presName="circleB" presStyleLbl="node1" presStyleIdx="5" presStyleCnt="9"/>
      <dgm:spPr/>
    </dgm:pt>
    <dgm:pt modelId="{64457915-8FAC-4D7A-8336-82E4607C2028}" type="pres">
      <dgm:prSet presAssocID="{222F5813-840C-44F7-BD08-67EE5946E60C}" presName="spaceB" presStyleCnt="0"/>
      <dgm:spPr/>
    </dgm:pt>
    <dgm:pt modelId="{808EF992-23DC-43B0-9910-7B8981920402}" type="pres">
      <dgm:prSet presAssocID="{E85D261B-A81C-4DC7-9740-046B61139350}" presName="space" presStyleCnt="0"/>
      <dgm:spPr/>
    </dgm:pt>
    <dgm:pt modelId="{DE700D47-69C0-41CA-9408-7CC8FCE9E0CD}" type="pres">
      <dgm:prSet presAssocID="{E5D21EBF-B9AA-4221-9E16-488B8F71C69B}" presName="compositeA" presStyleCnt="0"/>
      <dgm:spPr/>
    </dgm:pt>
    <dgm:pt modelId="{2C764485-7B10-4E3A-9611-E32DD593621D}" type="pres">
      <dgm:prSet presAssocID="{E5D21EBF-B9AA-4221-9E16-488B8F71C69B}" presName="textA" presStyleLbl="revTx" presStyleIdx="6" presStyleCnt="9">
        <dgm:presLayoutVars>
          <dgm:bulletEnabled val="1"/>
        </dgm:presLayoutVars>
      </dgm:prSet>
      <dgm:spPr/>
      <dgm:t>
        <a:bodyPr/>
        <a:lstStyle/>
        <a:p>
          <a:endParaRPr lang="en-US"/>
        </a:p>
      </dgm:t>
    </dgm:pt>
    <dgm:pt modelId="{775174EE-8370-440B-A38B-61CFDF44904A}" type="pres">
      <dgm:prSet presAssocID="{E5D21EBF-B9AA-4221-9E16-488B8F71C69B}" presName="circleA" presStyleLbl="node1" presStyleIdx="6" presStyleCnt="9"/>
      <dgm:spPr/>
    </dgm:pt>
    <dgm:pt modelId="{8956C175-1288-4374-ADA8-33DA512C3C53}" type="pres">
      <dgm:prSet presAssocID="{E5D21EBF-B9AA-4221-9E16-488B8F71C69B}" presName="spaceA" presStyleCnt="0"/>
      <dgm:spPr/>
    </dgm:pt>
    <dgm:pt modelId="{EE7C1866-4C73-4DBB-94C5-47C8F43D8830}" type="pres">
      <dgm:prSet presAssocID="{E99E3DE3-3213-49C0-AE80-ADD96552D21A}" presName="space" presStyleCnt="0"/>
      <dgm:spPr/>
    </dgm:pt>
    <dgm:pt modelId="{A9DEBA10-B176-42B1-BEC2-0790B9BD6392}" type="pres">
      <dgm:prSet presAssocID="{7F7E047F-A93E-411B-BB0F-4DEE89971EFC}" presName="compositeB" presStyleCnt="0"/>
      <dgm:spPr/>
    </dgm:pt>
    <dgm:pt modelId="{976A8D01-C919-4EB8-BCB6-E793034958A6}" type="pres">
      <dgm:prSet presAssocID="{7F7E047F-A93E-411B-BB0F-4DEE89971EFC}" presName="textB" presStyleLbl="revTx" presStyleIdx="7" presStyleCnt="9">
        <dgm:presLayoutVars>
          <dgm:bulletEnabled val="1"/>
        </dgm:presLayoutVars>
      </dgm:prSet>
      <dgm:spPr/>
      <dgm:t>
        <a:bodyPr/>
        <a:lstStyle/>
        <a:p>
          <a:endParaRPr lang="en-US"/>
        </a:p>
      </dgm:t>
    </dgm:pt>
    <dgm:pt modelId="{69EA027F-8916-4504-A693-16EEF9915D55}" type="pres">
      <dgm:prSet presAssocID="{7F7E047F-A93E-411B-BB0F-4DEE89971EFC}" presName="circleB" presStyleLbl="node1" presStyleIdx="7" presStyleCnt="9"/>
      <dgm:spPr/>
    </dgm:pt>
    <dgm:pt modelId="{F01BA81A-1C74-48AB-AC93-21C92DBBBC4C}" type="pres">
      <dgm:prSet presAssocID="{7F7E047F-A93E-411B-BB0F-4DEE89971EFC}" presName="spaceB" presStyleCnt="0"/>
      <dgm:spPr/>
    </dgm:pt>
    <dgm:pt modelId="{D12DEE6B-1381-4DCD-B969-E8357A6CF466}" type="pres">
      <dgm:prSet presAssocID="{D05119E2-805F-44D5-B048-012F5FE11A0C}" presName="space" presStyleCnt="0"/>
      <dgm:spPr/>
    </dgm:pt>
    <dgm:pt modelId="{2E6E8EAC-E5DC-49EA-9998-149034DFBBC8}" type="pres">
      <dgm:prSet presAssocID="{9DB04781-44B2-44ED-B153-FDB9C93DB232}" presName="compositeA" presStyleCnt="0"/>
      <dgm:spPr/>
    </dgm:pt>
    <dgm:pt modelId="{B312D695-0768-4FA4-87F4-E3D7D056E162}" type="pres">
      <dgm:prSet presAssocID="{9DB04781-44B2-44ED-B153-FDB9C93DB232}" presName="textA" presStyleLbl="revTx" presStyleIdx="8" presStyleCnt="9">
        <dgm:presLayoutVars>
          <dgm:bulletEnabled val="1"/>
        </dgm:presLayoutVars>
      </dgm:prSet>
      <dgm:spPr/>
      <dgm:t>
        <a:bodyPr/>
        <a:lstStyle/>
        <a:p>
          <a:endParaRPr lang="en-US"/>
        </a:p>
      </dgm:t>
    </dgm:pt>
    <dgm:pt modelId="{277054F7-CF3F-41FE-85BD-CABACAB3913C}" type="pres">
      <dgm:prSet presAssocID="{9DB04781-44B2-44ED-B153-FDB9C93DB232}" presName="circleA" presStyleLbl="node1" presStyleIdx="8" presStyleCnt="9"/>
      <dgm:spPr/>
    </dgm:pt>
    <dgm:pt modelId="{9B189B3F-222E-4128-969B-ECFB9DFB5358}" type="pres">
      <dgm:prSet presAssocID="{9DB04781-44B2-44ED-B153-FDB9C93DB232}" presName="spaceA" presStyleCnt="0"/>
      <dgm:spPr/>
    </dgm:pt>
  </dgm:ptLst>
  <dgm:cxnLst>
    <dgm:cxn modelId="{FC99BDA4-285B-42BF-B7C4-3D060F1EDCBA}" type="presOf" srcId="{69E9FB09-6385-430D-9009-DD744DC73693}" destId="{A038B41C-1467-445E-8763-9CD22284C537}" srcOrd="0" destOrd="0" presId="urn:microsoft.com/office/officeart/2005/8/layout/hProcess11"/>
    <dgm:cxn modelId="{B30DAB19-63C0-431A-9C54-3C63C1116555}" srcId="{7F3DFB9D-A444-4CF4-B0BF-1F218DD939CE}" destId="{9DB04781-44B2-44ED-B153-FDB9C93DB232}" srcOrd="8" destOrd="0" parTransId="{98633E21-FBF8-492E-8185-60B07D47F888}" sibTransId="{4A22337D-8090-4F08-8802-0F29C1BCFCD0}"/>
    <dgm:cxn modelId="{6ED63F2F-9A27-462B-BFE9-8224983B94E3}" type="presOf" srcId="{222F5813-840C-44F7-BD08-67EE5946E60C}" destId="{A2F1E5A4-4F8B-4214-9625-E0D8ED4A859C}" srcOrd="0" destOrd="0" presId="urn:microsoft.com/office/officeart/2005/8/layout/hProcess11"/>
    <dgm:cxn modelId="{2C6E0B38-CF72-47A1-B93F-8DB85B5E26E0}" type="presOf" srcId="{7AF1EB04-9F4E-4B13-84DB-307EA9584D04}" destId="{D48FC300-4EDF-4C26-8502-7B3186D90B03}" srcOrd="0" destOrd="0" presId="urn:microsoft.com/office/officeart/2005/8/layout/hProcess11"/>
    <dgm:cxn modelId="{65C3D1DB-4714-4BBE-A642-55E47F8FE0FE}" srcId="{7F3DFB9D-A444-4CF4-B0BF-1F218DD939CE}" destId="{7F7E047F-A93E-411B-BB0F-4DEE89971EFC}" srcOrd="7" destOrd="0" parTransId="{C8F63575-FD93-48DF-9F25-1ACDEE86DD17}" sibTransId="{D05119E2-805F-44D5-B048-012F5FE11A0C}"/>
    <dgm:cxn modelId="{753AB926-4396-4005-8BC7-29738D66C4A5}" type="presOf" srcId="{1753210D-48AB-4BF5-8E71-96EAA5180521}" destId="{78F573FF-F5A2-4874-9C7F-8573049D3D43}" srcOrd="0" destOrd="0" presId="urn:microsoft.com/office/officeart/2005/8/layout/hProcess11"/>
    <dgm:cxn modelId="{F45B809E-A78F-4D4C-A7F7-822E829C3012}" srcId="{7F3DFB9D-A444-4CF4-B0BF-1F218DD939CE}" destId="{6F711FEA-DC4C-4D91-AE76-DB34D236AD21}" srcOrd="3" destOrd="0" parTransId="{5BEBDB6C-AAD2-47D9-B6E6-89CBEF4C861C}" sibTransId="{89BB54C6-6FBB-4F37-B25E-9ED5146B8B22}"/>
    <dgm:cxn modelId="{F392CD04-6245-4226-8042-F4374132F636}" srcId="{7F3DFB9D-A444-4CF4-B0BF-1F218DD939CE}" destId="{1753210D-48AB-4BF5-8E71-96EAA5180521}" srcOrd="2" destOrd="0" parTransId="{FC3E17B1-C0C1-4C51-B32A-480340ED433F}" sibTransId="{D7B9D784-741C-40C2-95A8-68BC4B781E5F}"/>
    <dgm:cxn modelId="{09685EB0-BEBD-408F-834B-FD8B99ECD97B}" srcId="{7F3DFB9D-A444-4CF4-B0BF-1F218DD939CE}" destId="{222F5813-840C-44F7-BD08-67EE5946E60C}" srcOrd="5" destOrd="0" parTransId="{B4FA6298-0C6B-4FE9-85D8-3EA228570F2A}" sibTransId="{E85D261B-A81C-4DC7-9740-046B61139350}"/>
    <dgm:cxn modelId="{5F26CB48-4455-43CE-BDA1-7111C6351F62}" srcId="{7F3DFB9D-A444-4CF4-B0BF-1F218DD939CE}" destId="{69E9FB09-6385-430D-9009-DD744DC73693}" srcOrd="1" destOrd="0" parTransId="{3FE660D6-1196-45CF-83D7-484FFD8D2DA9}" sibTransId="{79695353-AF6E-4DD0-B80C-38E2D8F25DA7}"/>
    <dgm:cxn modelId="{A6294463-44D9-4B51-9CE0-808DE47B12E0}" type="presOf" srcId="{5E114C07-9819-471A-B4F8-ECCED2C76350}" destId="{74D9F8B3-69AE-4A6F-A4EC-D96F88668204}" srcOrd="0" destOrd="0" presId="urn:microsoft.com/office/officeart/2005/8/layout/hProcess11"/>
    <dgm:cxn modelId="{BF523236-3754-4358-ABCD-A4A635953298}" type="presOf" srcId="{6F711FEA-DC4C-4D91-AE76-DB34D236AD21}" destId="{9EE496D1-B8F4-4602-A4F0-0EEF8CBBEE1E}" srcOrd="0" destOrd="0" presId="urn:microsoft.com/office/officeart/2005/8/layout/hProcess11"/>
    <dgm:cxn modelId="{DC3F8DE0-5E60-46CB-A0E3-8EC56EBB68B5}" type="presOf" srcId="{7F3DFB9D-A444-4CF4-B0BF-1F218DD939CE}" destId="{F96308F9-A006-4AC0-995C-C7F9E3ED5FA6}" srcOrd="0" destOrd="0" presId="urn:microsoft.com/office/officeart/2005/8/layout/hProcess11"/>
    <dgm:cxn modelId="{A3A683CB-41F1-4129-AFD2-2C9CE8E2F9D7}" type="presOf" srcId="{E5D21EBF-B9AA-4221-9E16-488B8F71C69B}" destId="{2C764485-7B10-4E3A-9611-E32DD593621D}" srcOrd="0" destOrd="0" presId="urn:microsoft.com/office/officeart/2005/8/layout/hProcess11"/>
    <dgm:cxn modelId="{BE0E90E4-82A3-4121-A6EF-62F11E58817C}" srcId="{7F3DFB9D-A444-4CF4-B0BF-1F218DD939CE}" destId="{E5D21EBF-B9AA-4221-9E16-488B8F71C69B}" srcOrd="6" destOrd="0" parTransId="{AA2D387C-95F6-4820-88F3-D4F0F98561BC}" sibTransId="{E99E3DE3-3213-49C0-AE80-ADD96552D21A}"/>
    <dgm:cxn modelId="{606B62BB-FB0C-4710-A966-DF4F1B26FE44}" srcId="{7F3DFB9D-A444-4CF4-B0BF-1F218DD939CE}" destId="{7AF1EB04-9F4E-4B13-84DB-307EA9584D04}" srcOrd="0" destOrd="0" parTransId="{2B746E33-AA7C-4F69-B025-FCBBC33502F5}" sibTransId="{D9B93BBA-7333-4858-8B78-AF859383DBFE}"/>
    <dgm:cxn modelId="{99283083-7DDD-46B9-A493-6514D1B0195E}" srcId="{7F3DFB9D-A444-4CF4-B0BF-1F218DD939CE}" destId="{5E114C07-9819-471A-B4F8-ECCED2C76350}" srcOrd="4" destOrd="0" parTransId="{508F902D-0323-4489-924E-6DB2DB5ABF91}" sibTransId="{6A143DC7-E8E5-4E8A-BE33-58C490A8C8B2}"/>
    <dgm:cxn modelId="{08EFB8E8-700F-455B-A076-E0314898DF46}" type="presOf" srcId="{9DB04781-44B2-44ED-B153-FDB9C93DB232}" destId="{B312D695-0768-4FA4-87F4-E3D7D056E162}" srcOrd="0" destOrd="0" presId="urn:microsoft.com/office/officeart/2005/8/layout/hProcess11"/>
    <dgm:cxn modelId="{81F31BE3-C234-4CEA-8733-52CB2DFB1057}" type="presOf" srcId="{7F7E047F-A93E-411B-BB0F-4DEE89971EFC}" destId="{976A8D01-C919-4EB8-BCB6-E793034958A6}" srcOrd="0" destOrd="0" presId="urn:microsoft.com/office/officeart/2005/8/layout/hProcess11"/>
    <dgm:cxn modelId="{4DE7BA43-2DFB-43C7-A192-A97B14B03CA7}" type="presParOf" srcId="{F96308F9-A006-4AC0-995C-C7F9E3ED5FA6}" destId="{898687CC-B804-40B3-8ECF-1DB91031D526}" srcOrd="0" destOrd="0" presId="urn:microsoft.com/office/officeart/2005/8/layout/hProcess11"/>
    <dgm:cxn modelId="{DFB1B191-256B-43F7-A612-46A17079DC49}" type="presParOf" srcId="{F96308F9-A006-4AC0-995C-C7F9E3ED5FA6}" destId="{48B009E3-C15B-46DF-BCBB-4C351D7033CB}" srcOrd="1" destOrd="0" presId="urn:microsoft.com/office/officeart/2005/8/layout/hProcess11"/>
    <dgm:cxn modelId="{33ED12F2-89D0-4C57-AC97-7E7AF8C800AA}" type="presParOf" srcId="{48B009E3-C15B-46DF-BCBB-4C351D7033CB}" destId="{9B7200CB-82F5-40E0-AB5F-475DF39F11B5}" srcOrd="0" destOrd="0" presId="urn:microsoft.com/office/officeart/2005/8/layout/hProcess11"/>
    <dgm:cxn modelId="{46BDB63B-CC57-436E-8B56-1A2DEF1FBBC7}" type="presParOf" srcId="{9B7200CB-82F5-40E0-AB5F-475DF39F11B5}" destId="{D48FC300-4EDF-4C26-8502-7B3186D90B03}" srcOrd="0" destOrd="0" presId="urn:microsoft.com/office/officeart/2005/8/layout/hProcess11"/>
    <dgm:cxn modelId="{5B69AACA-B1C2-41A1-8D12-C6A5A61794A6}" type="presParOf" srcId="{9B7200CB-82F5-40E0-AB5F-475DF39F11B5}" destId="{6C6F2D4D-DB36-43AD-9FB1-EEB14AE4908C}" srcOrd="1" destOrd="0" presId="urn:microsoft.com/office/officeart/2005/8/layout/hProcess11"/>
    <dgm:cxn modelId="{B56D4E4F-1651-460F-8565-50030C6DBEF8}" type="presParOf" srcId="{9B7200CB-82F5-40E0-AB5F-475DF39F11B5}" destId="{ED6BDC15-EE1D-4BE5-8002-ECEFB890C86D}" srcOrd="2" destOrd="0" presId="urn:microsoft.com/office/officeart/2005/8/layout/hProcess11"/>
    <dgm:cxn modelId="{DFFE1B28-4BC4-4522-92A8-810C68F4063B}" type="presParOf" srcId="{48B009E3-C15B-46DF-BCBB-4C351D7033CB}" destId="{4EF02683-D0FE-49CB-B217-0A5113C64C75}" srcOrd="1" destOrd="0" presId="urn:microsoft.com/office/officeart/2005/8/layout/hProcess11"/>
    <dgm:cxn modelId="{89C9512C-EE77-4097-8D1D-387D2C8331C7}" type="presParOf" srcId="{48B009E3-C15B-46DF-BCBB-4C351D7033CB}" destId="{4694165C-F0C3-4857-9148-5C5F946264A5}" srcOrd="2" destOrd="0" presId="urn:microsoft.com/office/officeart/2005/8/layout/hProcess11"/>
    <dgm:cxn modelId="{E88E1CBC-E3F3-4A5B-A6ED-221BD6E8CF40}" type="presParOf" srcId="{4694165C-F0C3-4857-9148-5C5F946264A5}" destId="{A038B41C-1467-445E-8763-9CD22284C537}" srcOrd="0" destOrd="0" presId="urn:microsoft.com/office/officeart/2005/8/layout/hProcess11"/>
    <dgm:cxn modelId="{A9F73F57-EF61-41DE-81AA-17638265549B}" type="presParOf" srcId="{4694165C-F0C3-4857-9148-5C5F946264A5}" destId="{F4AF6EB2-8B9A-4A64-8D6F-1FFE0DBF755D}" srcOrd="1" destOrd="0" presId="urn:microsoft.com/office/officeart/2005/8/layout/hProcess11"/>
    <dgm:cxn modelId="{AD1BDA4E-FEE6-438E-A625-A9107F61E302}" type="presParOf" srcId="{4694165C-F0C3-4857-9148-5C5F946264A5}" destId="{ACBD7543-9BA6-4079-B938-47BA72F56108}" srcOrd="2" destOrd="0" presId="urn:microsoft.com/office/officeart/2005/8/layout/hProcess11"/>
    <dgm:cxn modelId="{A2C8BE86-EA8C-4B65-BA66-6A8ADF3AA729}" type="presParOf" srcId="{48B009E3-C15B-46DF-BCBB-4C351D7033CB}" destId="{F127615B-4F4B-42CB-B832-F711E3921788}" srcOrd="3" destOrd="0" presId="urn:microsoft.com/office/officeart/2005/8/layout/hProcess11"/>
    <dgm:cxn modelId="{E8F7E666-C74A-4D2F-95E3-42F4547EBF9A}" type="presParOf" srcId="{48B009E3-C15B-46DF-BCBB-4C351D7033CB}" destId="{7843C780-6FFB-478A-A505-514D0FACCDE9}" srcOrd="4" destOrd="0" presId="urn:microsoft.com/office/officeart/2005/8/layout/hProcess11"/>
    <dgm:cxn modelId="{517BD010-6A75-4A04-91FB-924B24440BE6}" type="presParOf" srcId="{7843C780-6FFB-478A-A505-514D0FACCDE9}" destId="{78F573FF-F5A2-4874-9C7F-8573049D3D43}" srcOrd="0" destOrd="0" presId="urn:microsoft.com/office/officeart/2005/8/layout/hProcess11"/>
    <dgm:cxn modelId="{2AA27065-217C-4B14-9CB8-110CF61DF8DE}" type="presParOf" srcId="{7843C780-6FFB-478A-A505-514D0FACCDE9}" destId="{48F5926C-0E09-4DEE-A6B9-DF74F1426F19}" srcOrd="1" destOrd="0" presId="urn:microsoft.com/office/officeart/2005/8/layout/hProcess11"/>
    <dgm:cxn modelId="{7B8A3B04-BCFE-49CF-81DF-110687180477}" type="presParOf" srcId="{7843C780-6FFB-478A-A505-514D0FACCDE9}" destId="{26E748DB-4009-44CF-82BB-27F6172D94DB}" srcOrd="2" destOrd="0" presId="urn:microsoft.com/office/officeart/2005/8/layout/hProcess11"/>
    <dgm:cxn modelId="{5532C8F0-D456-4850-ADD8-6257EDF794ED}" type="presParOf" srcId="{48B009E3-C15B-46DF-BCBB-4C351D7033CB}" destId="{3C278052-2EDD-49F6-AE07-869CE839AFCE}" srcOrd="5" destOrd="0" presId="urn:microsoft.com/office/officeart/2005/8/layout/hProcess11"/>
    <dgm:cxn modelId="{DBDBD8C6-E5E4-4E49-89BF-E0F7C10CFF3D}" type="presParOf" srcId="{48B009E3-C15B-46DF-BCBB-4C351D7033CB}" destId="{4EDABE31-6404-4AE8-B636-475A25B9D1B2}" srcOrd="6" destOrd="0" presId="urn:microsoft.com/office/officeart/2005/8/layout/hProcess11"/>
    <dgm:cxn modelId="{A2DA7822-6BCF-4033-B9BF-5A8E5646D0A2}" type="presParOf" srcId="{4EDABE31-6404-4AE8-B636-475A25B9D1B2}" destId="{9EE496D1-B8F4-4602-A4F0-0EEF8CBBEE1E}" srcOrd="0" destOrd="0" presId="urn:microsoft.com/office/officeart/2005/8/layout/hProcess11"/>
    <dgm:cxn modelId="{63CAAC2F-F6B8-4DF1-9971-080C65C6B286}" type="presParOf" srcId="{4EDABE31-6404-4AE8-B636-475A25B9D1B2}" destId="{071ED27C-F4D2-41F9-9BD5-554C850FEDE5}" srcOrd="1" destOrd="0" presId="urn:microsoft.com/office/officeart/2005/8/layout/hProcess11"/>
    <dgm:cxn modelId="{18899269-55A3-49E4-A5CD-EFACAAB250B4}" type="presParOf" srcId="{4EDABE31-6404-4AE8-B636-475A25B9D1B2}" destId="{387AACCE-C224-455D-9E05-28CB42837724}" srcOrd="2" destOrd="0" presId="urn:microsoft.com/office/officeart/2005/8/layout/hProcess11"/>
    <dgm:cxn modelId="{CBFCDB54-0B4E-45FD-9AC4-E1C2156E4CE8}" type="presParOf" srcId="{48B009E3-C15B-46DF-BCBB-4C351D7033CB}" destId="{2A1DFCE5-F6E5-425D-AC00-B83F28310933}" srcOrd="7" destOrd="0" presId="urn:microsoft.com/office/officeart/2005/8/layout/hProcess11"/>
    <dgm:cxn modelId="{F82332BB-407C-4F72-91B1-0C67D0A0FF77}" type="presParOf" srcId="{48B009E3-C15B-46DF-BCBB-4C351D7033CB}" destId="{B6FE9E14-1826-4FD9-8CA5-B5D373194974}" srcOrd="8" destOrd="0" presId="urn:microsoft.com/office/officeart/2005/8/layout/hProcess11"/>
    <dgm:cxn modelId="{2DA4A120-38A6-4CB0-8E3F-22B35A6971CD}" type="presParOf" srcId="{B6FE9E14-1826-4FD9-8CA5-B5D373194974}" destId="{74D9F8B3-69AE-4A6F-A4EC-D96F88668204}" srcOrd="0" destOrd="0" presId="urn:microsoft.com/office/officeart/2005/8/layout/hProcess11"/>
    <dgm:cxn modelId="{5208A894-DB00-41E7-8D2E-8D91A5C4152E}" type="presParOf" srcId="{B6FE9E14-1826-4FD9-8CA5-B5D373194974}" destId="{A5B3DB13-559F-400F-BE4E-D9A1616E7D32}" srcOrd="1" destOrd="0" presId="urn:microsoft.com/office/officeart/2005/8/layout/hProcess11"/>
    <dgm:cxn modelId="{F0534BC2-B7BF-4D82-BA63-F351421E201B}" type="presParOf" srcId="{B6FE9E14-1826-4FD9-8CA5-B5D373194974}" destId="{8C83B5CE-AEAE-4A59-B7C1-D6908F9C0218}" srcOrd="2" destOrd="0" presId="urn:microsoft.com/office/officeart/2005/8/layout/hProcess11"/>
    <dgm:cxn modelId="{16476569-0983-4F38-9627-8B1DE511AC41}" type="presParOf" srcId="{48B009E3-C15B-46DF-BCBB-4C351D7033CB}" destId="{62FB48E8-5D27-45E7-B924-BBBB24E05CCD}" srcOrd="9" destOrd="0" presId="urn:microsoft.com/office/officeart/2005/8/layout/hProcess11"/>
    <dgm:cxn modelId="{631E36EA-1B95-41A3-AC3F-9C926D43FBD2}" type="presParOf" srcId="{48B009E3-C15B-46DF-BCBB-4C351D7033CB}" destId="{F28129B0-374B-412D-872D-F5ACF54DBC28}" srcOrd="10" destOrd="0" presId="urn:microsoft.com/office/officeart/2005/8/layout/hProcess11"/>
    <dgm:cxn modelId="{78469E51-C261-4D30-90DA-B6865518CE75}" type="presParOf" srcId="{F28129B0-374B-412D-872D-F5ACF54DBC28}" destId="{A2F1E5A4-4F8B-4214-9625-E0D8ED4A859C}" srcOrd="0" destOrd="0" presId="urn:microsoft.com/office/officeart/2005/8/layout/hProcess11"/>
    <dgm:cxn modelId="{5E1DA5E5-85F0-4C2C-A41E-B1FF910C9637}" type="presParOf" srcId="{F28129B0-374B-412D-872D-F5ACF54DBC28}" destId="{CD73D8B5-4650-48C7-B550-AB07168B54D9}" srcOrd="1" destOrd="0" presId="urn:microsoft.com/office/officeart/2005/8/layout/hProcess11"/>
    <dgm:cxn modelId="{3535ADE1-1471-4275-8F1C-09071342AC7D}" type="presParOf" srcId="{F28129B0-374B-412D-872D-F5ACF54DBC28}" destId="{64457915-8FAC-4D7A-8336-82E4607C2028}" srcOrd="2" destOrd="0" presId="urn:microsoft.com/office/officeart/2005/8/layout/hProcess11"/>
    <dgm:cxn modelId="{096CBAEA-1861-4D52-AF37-B8A1D795CF1A}" type="presParOf" srcId="{48B009E3-C15B-46DF-BCBB-4C351D7033CB}" destId="{808EF992-23DC-43B0-9910-7B8981920402}" srcOrd="11" destOrd="0" presId="urn:microsoft.com/office/officeart/2005/8/layout/hProcess11"/>
    <dgm:cxn modelId="{7A855E89-BB46-41CF-AADD-47098BE5FBB0}" type="presParOf" srcId="{48B009E3-C15B-46DF-BCBB-4C351D7033CB}" destId="{DE700D47-69C0-41CA-9408-7CC8FCE9E0CD}" srcOrd="12" destOrd="0" presId="urn:microsoft.com/office/officeart/2005/8/layout/hProcess11"/>
    <dgm:cxn modelId="{1292531E-890E-4DD6-A14A-90DDCA33AF6D}" type="presParOf" srcId="{DE700D47-69C0-41CA-9408-7CC8FCE9E0CD}" destId="{2C764485-7B10-4E3A-9611-E32DD593621D}" srcOrd="0" destOrd="0" presId="urn:microsoft.com/office/officeart/2005/8/layout/hProcess11"/>
    <dgm:cxn modelId="{0535A9F8-96D0-40EA-8581-49F10E245853}" type="presParOf" srcId="{DE700D47-69C0-41CA-9408-7CC8FCE9E0CD}" destId="{775174EE-8370-440B-A38B-61CFDF44904A}" srcOrd="1" destOrd="0" presId="urn:microsoft.com/office/officeart/2005/8/layout/hProcess11"/>
    <dgm:cxn modelId="{6C2F2C06-4169-49A8-88BA-3A7543D665C0}" type="presParOf" srcId="{DE700D47-69C0-41CA-9408-7CC8FCE9E0CD}" destId="{8956C175-1288-4374-ADA8-33DA512C3C53}" srcOrd="2" destOrd="0" presId="urn:microsoft.com/office/officeart/2005/8/layout/hProcess11"/>
    <dgm:cxn modelId="{093F446E-ED2B-4D32-B59F-508883A55E3D}" type="presParOf" srcId="{48B009E3-C15B-46DF-BCBB-4C351D7033CB}" destId="{EE7C1866-4C73-4DBB-94C5-47C8F43D8830}" srcOrd="13" destOrd="0" presId="urn:microsoft.com/office/officeart/2005/8/layout/hProcess11"/>
    <dgm:cxn modelId="{3404381B-B905-42EA-A680-6589E9492B9E}" type="presParOf" srcId="{48B009E3-C15B-46DF-BCBB-4C351D7033CB}" destId="{A9DEBA10-B176-42B1-BEC2-0790B9BD6392}" srcOrd="14" destOrd="0" presId="urn:microsoft.com/office/officeart/2005/8/layout/hProcess11"/>
    <dgm:cxn modelId="{B10CF27F-816F-4BBD-974B-FB7CD25CCFC9}" type="presParOf" srcId="{A9DEBA10-B176-42B1-BEC2-0790B9BD6392}" destId="{976A8D01-C919-4EB8-BCB6-E793034958A6}" srcOrd="0" destOrd="0" presId="urn:microsoft.com/office/officeart/2005/8/layout/hProcess11"/>
    <dgm:cxn modelId="{F5E55B40-9664-4725-9DF0-70FED5FF34F6}" type="presParOf" srcId="{A9DEBA10-B176-42B1-BEC2-0790B9BD6392}" destId="{69EA027F-8916-4504-A693-16EEF9915D55}" srcOrd="1" destOrd="0" presId="urn:microsoft.com/office/officeart/2005/8/layout/hProcess11"/>
    <dgm:cxn modelId="{B365544A-A919-471D-9A86-F7C946B86325}" type="presParOf" srcId="{A9DEBA10-B176-42B1-BEC2-0790B9BD6392}" destId="{F01BA81A-1C74-48AB-AC93-21C92DBBBC4C}" srcOrd="2" destOrd="0" presId="urn:microsoft.com/office/officeart/2005/8/layout/hProcess11"/>
    <dgm:cxn modelId="{535AA064-E040-40DC-8BB9-1FE3F5648A78}" type="presParOf" srcId="{48B009E3-C15B-46DF-BCBB-4C351D7033CB}" destId="{D12DEE6B-1381-4DCD-B969-E8357A6CF466}" srcOrd="15" destOrd="0" presId="urn:microsoft.com/office/officeart/2005/8/layout/hProcess11"/>
    <dgm:cxn modelId="{DDE437ED-1D0F-4858-AF68-C60FB03B5238}" type="presParOf" srcId="{48B009E3-C15B-46DF-BCBB-4C351D7033CB}" destId="{2E6E8EAC-E5DC-49EA-9998-149034DFBBC8}" srcOrd="16" destOrd="0" presId="urn:microsoft.com/office/officeart/2005/8/layout/hProcess11"/>
    <dgm:cxn modelId="{BD587276-ED38-461B-9DE2-135B51371B17}" type="presParOf" srcId="{2E6E8EAC-E5DC-49EA-9998-149034DFBBC8}" destId="{B312D695-0768-4FA4-87F4-E3D7D056E162}" srcOrd="0" destOrd="0" presId="urn:microsoft.com/office/officeart/2005/8/layout/hProcess11"/>
    <dgm:cxn modelId="{8757AEC5-FB36-40E4-8B50-651A6FFAB1A3}" type="presParOf" srcId="{2E6E8EAC-E5DC-49EA-9998-149034DFBBC8}" destId="{277054F7-CF3F-41FE-85BD-CABACAB3913C}" srcOrd="1" destOrd="0" presId="urn:microsoft.com/office/officeart/2005/8/layout/hProcess11"/>
    <dgm:cxn modelId="{A53786EE-42E0-4AC4-AD15-FEEB1E554788}" type="presParOf" srcId="{2E6E8EAC-E5DC-49EA-9998-149034DFBBC8}" destId="{9B189B3F-222E-4128-969B-ECFB9DFB5358}"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687CC-B804-40B3-8ECF-1DB91031D526}">
      <dsp:nvSpPr>
        <dsp:cNvPr id="0" name=""/>
        <dsp:cNvSpPr/>
      </dsp:nvSpPr>
      <dsp:spPr>
        <a:xfrm>
          <a:off x="0" y="775251"/>
          <a:ext cx="11831541" cy="1033668"/>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8FC300-4EDF-4C26-8502-7B3186D90B03}">
      <dsp:nvSpPr>
        <dsp:cNvPr id="0" name=""/>
        <dsp:cNvSpPr/>
      </dsp:nvSpPr>
      <dsp:spPr>
        <a:xfrm>
          <a:off x="2989" y="0"/>
          <a:ext cx="1132171" cy="1033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lvl="0" algn="ctr" defTabSz="488950">
            <a:lnSpc>
              <a:spcPct val="90000"/>
            </a:lnSpc>
            <a:spcBef>
              <a:spcPct val="0"/>
            </a:spcBef>
            <a:spcAft>
              <a:spcPct val="35000"/>
            </a:spcAft>
          </a:pPr>
          <a:r>
            <a:rPr lang="en-US" sz="1100" kern="1200" dirty="0"/>
            <a:t>Archaeology &amp; Early History</a:t>
          </a:r>
        </a:p>
        <a:p>
          <a:pPr lvl="0" algn="ctr" defTabSz="488950">
            <a:lnSpc>
              <a:spcPct val="90000"/>
            </a:lnSpc>
            <a:spcBef>
              <a:spcPct val="0"/>
            </a:spcBef>
            <a:spcAft>
              <a:spcPct val="35000"/>
            </a:spcAft>
          </a:pPr>
          <a:r>
            <a:rPr lang="en-US" sz="1100" kern="1200" dirty="0"/>
            <a:t>(pre 1733)</a:t>
          </a:r>
        </a:p>
      </dsp:txBody>
      <dsp:txXfrm>
        <a:off x="2989" y="0"/>
        <a:ext cx="1132171" cy="1033668"/>
      </dsp:txXfrm>
    </dsp:sp>
    <dsp:sp modelId="{6C6F2D4D-DB36-43AD-9FB1-EEB14AE4908C}">
      <dsp:nvSpPr>
        <dsp:cNvPr id="0" name=""/>
        <dsp:cNvSpPr/>
      </dsp:nvSpPr>
      <dsp:spPr>
        <a:xfrm>
          <a:off x="439866" y="1162877"/>
          <a:ext cx="258417" cy="2584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38B41C-1467-445E-8763-9CD22284C537}">
      <dsp:nvSpPr>
        <dsp:cNvPr id="0" name=""/>
        <dsp:cNvSpPr/>
      </dsp:nvSpPr>
      <dsp:spPr>
        <a:xfrm>
          <a:off x="1191769" y="1550503"/>
          <a:ext cx="1132171" cy="1033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lvl="0" algn="ctr" defTabSz="488950">
            <a:lnSpc>
              <a:spcPct val="90000"/>
            </a:lnSpc>
            <a:spcBef>
              <a:spcPct val="0"/>
            </a:spcBef>
            <a:spcAft>
              <a:spcPct val="35000"/>
            </a:spcAft>
          </a:pPr>
          <a:r>
            <a:rPr lang="en-US" sz="1100" kern="1200" dirty="0"/>
            <a:t>Colonial Era</a:t>
          </a:r>
        </a:p>
        <a:p>
          <a:pPr lvl="0" algn="ctr" defTabSz="488950">
            <a:lnSpc>
              <a:spcPct val="90000"/>
            </a:lnSpc>
            <a:spcBef>
              <a:spcPct val="0"/>
            </a:spcBef>
            <a:spcAft>
              <a:spcPct val="35000"/>
            </a:spcAft>
          </a:pPr>
          <a:r>
            <a:rPr lang="en-US" sz="1100" kern="1200" dirty="0"/>
            <a:t>(1733-1775)</a:t>
          </a:r>
        </a:p>
      </dsp:txBody>
      <dsp:txXfrm>
        <a:off x="1191769" y="1550503"/>
        <a:ext cx="1132171" cy="1033668"/>
      </dsp:txXfrm>
    </dsp:sp>
    <dsp:sp modelId="{F4AF6EB2-8B9A-4A64-8D6F-1FFE0DBF755D}">
      <dsp:nvSpPr>
        <dsp:cNvPr id="0" name=""/>
        <dsp:cNvSpPr/>
      </dsp:nvSpPr>
      <dsp:spPr>
        <a:xfrm>
          <a:off x="1628646" y="1162877"/>
          <a:ext cx="258417" cy="2584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F573FF-F5A2-4874-9C7F-8573049D3D43}">
      <dsp:nvSpPr>
        <dsp:cNvPr id="0" name=""/>
        <dsp:cNvSpPr/>
      </dsp:nvSpPr>
      <dsp:spPr>
        <a:xfrm>
          <a:off x="2380548" y="0"/>
          <a:ext cx="1132171" cy="1033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lvl="0" algn="ctr" defTabSz="488950">
            <a:lnSpc>
              <a:spcPct val="90000"/>
            </a:lnSpc>
            <a:spcBef>
              <a:spcPct val="0"/>
            </a:spcBef>
            <a:spcAft>
              <a:spcPct val="35000"/>
            </a:spcAft>
          </a:pPr>
          <a:r>
            <a:rPr lang="en-US" sz="1100" kern="1200" dirty="0"/>
            <a:t>Revolution &amp; Early Republic</a:t>
          </a:r>
        </a:p>
        <a:p>
          <a:pPr lvl="0" algn="ctr" defTabSz="488950">
            <a:lnSpc>
              <a:spcPct val="90000"/>
            </a:lnSpc>
            <a:spcBef>
              <a:spcPct val="0"/>
            </a:spcBef>
            <a:spcAft>
              <a:spcPct val="35000"/>
            </a:spcAft>
          </a:pPr>
          <a:r>
            <a:rPr lang="en-US" sz="1100" kern="1200" dirty="0"/>
            <a:t>(1775-1800)</a:t>
          </a:r>
        </a:p>
      </dsp:txBody>
      <dsp:txXfrm>
        <a:off x="2380548" y="0"/>
        <a:ext cx="1132171" cy="1033668"/>
      </dsp:txXfrm>
    </dsp:sp>
    <dsp:sp modelId="{48F5926C-0E09-4DEE-A6B9-DF74F1426F19}">
      <dsp:nvSpPr>
        <dsp:cNvPr id="0" name=""/>
        <dsp:cNvSpPr/>
      </dsp:nvSpPr>
      <dsp:spPr>
        <a:xfrm>
          <a:off x="2817425" y="1162877"/>
          <a:ext cx="258417" cy="2584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E496D1-B8F4-4602-A4F0-0EEF8CBBEE1E}">
      <dsp:nvSpPr>
        <dsp:cNvPr id="0" name=""/>
        <dsp:cNvSpPr/>
      </dsp:nvSpPr>
      <dsp:spPr>
        <a:xfrm>
          <a:off x="3569328" y="1550503"/>
          <a:ext cx="1132171" cy="1033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lvl="0" algn="ctr" defTabSz="488950">
            <a:lnSpc>
              <a:spcPct val="90000"/>
            </a:lnSpc>
            <a:spcBef>
              <a:spcPct val="0"/>
            </a:spcBef>
            <a:spcAft>
              <a:spcPct val="35000"/>
            </a:spcAft>
          </a:pPr>
          <a:r>
            <a:rPr lang="en-US" sz="1100" kern="1200" dirty="0"/>
            <a:t>Antebellum Era</a:t>
          </a:r>
        </a:p>
        <a:p>
          <a:pPr lvl="0" algn="ctr" defTabSz="488950">
            <a:lnSpc>
              <a:spcPct val="90000"/>
            </a:lnSpc>
            <a:spcBef>
              <a:spcPct val="0"/>
            </a:spcBef>
            <a:spcAft>
              <a:spcPct val="35000"/>
            </a:spcAft>
          </a:pPr>
          <a:r>
            <a:rPr lang="en-US" sz="1100" kern="1200" dirty="0"/>
            <a:t>(1800-1860)</a:t>
          </a:r>
        </a:p>
      </dsp:txBody>
      <dsp:txXfrm>
        <a:off x="3569328" y="1550503"/>
        <a:ext cx="1132171" cy="1033668"/>
      </dsp:txXfrm>
    </dsp:sp>
    <dsp:sp modelId="{071ED27C-F4D2-41F9-9BD5-554C850FEDE5}">
      <dsp:nvSpPr>
        <dsp:cNvPr id="0" name=""/>
        <dsp:cNvSpPr/>
      </dsp:nvSpPr>
      <dsp:spPr>
        <a:xfrm>
          <a:off x="4006205" y="1162877"/>
          <a:ext cx="258417" cy="2584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D9F8B3-69AE-4A6F-A4EC-D96F88668204}">
      <dsp:nvSpPr>
        <dsp:cNvPr id="0" name=""/>
        <dsp:cNvSpPr/>
      </dsp:nvSpPr>
      <dsp:spPr>
        <a:xfrm>
          <a:off x="4758107" y="0"/>
          <a:ext cx="1132171" cy="1033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lvl="0" algn="ctr" defTabSz="488950">
            <a:lnSpc>
              <a:spcPct val="90000"/>
            </a:lnSpc>
            <a:spcBef>
              <a:spcPct val="0"/>
            </a:spcBef>
            <a:spcAft>
              <a:spcPct val="35000"/>
            </a:spcAft>
          </a:pPr>
          <a:r>
            <a:rPr lang="en-US" sz="1100" kern="1200" dirty="0"/>
            <a:t>Civil War and Reconstruction</a:t>
          </a:r>
        </a:p>
        <a:p>
          <a:pPr lvl="0" algn="ctr" defTabSz="488950">
            <a:lnSpc>
              <a:spcPct val="90000"/>
            </a:lnSpc>
            <a:spcBef>
              <a:spcPct val="0"/>
            </a:spcBef>
            <a:spcAft>
              <a:spcPct val="35000"/>
            </a:spcAft>
          </a:pPr>
          <a:r>
            <a:rPr lang="en-US" sz="1100" kern="1200" dirty="0"/>
            <a:t>(1861-1877)</a:t>
          </a:r>
        </a:p>
      </dsp:txBody>
      <dsp:txXfrm>
        <a:off x="4758107" y="0"/>
        <a:ext cx="1132171" cy="1033668"/>
      </dsp:txXfrm>
    </dsp:sp>
    <dsp:sp modelId="{A5B3DB13-559F-400F-BE4E-D9A1616E7D32}">
      <dsp:nvSpPr>
        <dsp:cNvPr id="0" name=""/>
        <dsp:cNvSpPr/>
      </dsp:nvSpPr>
      <dsp:spPr>
        <a:xfrm>
          <a:off x="5194984" y="1162877"/>
          <a:ext cx="258417" cy="2584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F1E5A4-4F8B-4214-9625-E0D8ED4A859C}">
      <dsp:nvSpPr>
        <dsp:cNvPr id="0" name=""/>
        <dsp:cNvSpPr/>
      </dsp:nvSpPr>
      <dsp:spPr>
        <a:xfrm>
          <a:off x="5946887" y="1550503"/>
          <a:ext cx="1132171" cy="1033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lvl="0" algn="ctr" defTabSz="488950">
            <a:lnSpc>
              <a:spcPct val="90000"/>
            </a:lnSpc>
            <a:spcBef>
              <a:spcPct val="0"/>
            </a:spcBef>
            <a:spcAft>
              <a:spcPct val="35000"/>
            </a:spcAft>
          </a:pPr>
          <a:r>
            <a:rPr lang="en-US" sz="1100" kern="1200" dirty="0"/>
            <a:t>Late Nineteenth Century</a:t>
          </a:r>
        </a:p>
        <a:p>
          <a:pPr lvl="0" algn="ctr" defTabSz="488950">
            <a:lnSpc>
              <a:spcPct val="90000"/>
            </a:lnSpc>
            <a:spcBef>
              <a:spcPct val="0"/>
            </a:spcBef>
            <a:spcAft>
              <a:spcPct val="35000"/>
            </a:spcAft>
          </a:pPr>
          <a:r>
            <a:rPr lang="en-US" sz="1100" kern="1200" dirty="0"/>
            <a:t>(1877-1900)</a:t>
          </a:r>
        </a:p>
      </dsp:txBody>
      <dsp:txXfrm>
        <a:off x="5946887" y="1550503"/>
        <a:ext cx="1132171" cy="1033668"/>
      </dsp:txXfrm>
    </dsp:sp>
    <dsp:sp modelId="{CD73D8B5-4650-48C7-B550-AB07168B54D9}">
      <dsp:nvSpPr>
        <dsp:cNvPr id="0" name=""/>
        <dsp:cNvSpPr/>
      </dsp:nvSpPr>
      <dsp:spPr>
        <a:xfrm>
          <a:off x="6383764" y="1162877"/>
          <a:ext cx="258417" cy="2584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764485-7B10-4E3A-9611-E32DD593621D}">
      <dsp:nvSpPr>
        <dsp:cNvPr id="0" name=""/>
        <dsp:cNvSpPr/>
      </dsp:nvSpPr>
      <dsp:spPr>
        <a:xfrm>
          <a:off x="7135667" y="0"/>
          <a:ext cx="1132171" cy="1033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lvl="0" algn="ctr" defTabSz="488950">
            <a:lnSpc>
              <a:spcPct val="90000"/>
            </a:lnSpc>
            <a:spcBef>
              <a:spcPct val="0"/>
            </a:spcBef>
            <a:spcAft>
              <a:spcPct val="35000"/>
            </a:spcAft>
          </a:pPr>
          <a:r>
            <a:rPr lang="en-US" sz="1100" kern="1200" dirty="0"/>
            <a:t>Progressive Era to World War II</a:t>
          </a:r>
        </a:p>
        <a:p>
          <a:pPr lvl="0" algn="ctr" defTabSz="488950">
            <a:lnSpc>
              <a:spcPct val="90000"/>
            </a:lnSpc>
            <a:spcBef>
              <a:spcPct val="0"/>
            </a:spcBef>
            <a:spcAft>
              <a:spcPct val="35000"/>
            </a:spcAft>
          </a:pPr>
          <a:r>
            <a:rPr lang="en-US" sz="1100" kern="1200" dirty="0"/>
            <a:t>(1900-1945)</a:t>
          </a:r>
        </a:p>
      </dsp:txBody>
      <dsp:txXfrm>
        <a:off x="7135667" y="0"/>
        <a:ext cx="1132171" cy="1033668"/>
      </dsp:txXfrm>
    </dsp:sp>
    <dsp:sp modelId="{775174EE-8370-440B-A38B-61CFDF44904A}">
      <dsp:nvSpPr>
        <dsp:cNvPr id="0" name=""/>
        <dsp:cNvSpPr/>
      </dsp:nvSpPr>
      <dsp:spPr>
        <a:xfrm>
          <a:off x="7572543" y="1162877"/>
          <a:ext cx="258417" cy="2584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6A8D01-C919-4EB8-BCB6-E793034958A6}">
      <dsp:nvSpPr>
        <dsp:cNvPr id="0" name=""/>
        <dsp:cNvSpPr/>
      </dsp:nvSpPr>
      <dsp:spPr>
        <a:xfrm>
          <a:off x="8324446" y="1550503"/>
          <a:ext cx="1132171" cy="1033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lvl="0" algn="ctr" defTabSz="488950">
            <a:lnSpc>
              <a:spcPct val="90000"/>
            </a:lnSpc>
            <a:spcBef>
              <a:spcPct val="0"/>
            </a:spcBef>
            <a:spcAft>
              <a:spcPct val="35000"/>
            </a:spcAft>
          </a:pPr>
          <a:r>
            <a:rPr lang="en-US" sz="1100" kern="1200" dirty="0"/>
            <a:t>Civil Rights &amp; Sunbelt Georgia</a:t>
          </a:r>
        </a:p>
        <a:p>
          <a:pPr lvl="0" algn="ctr" defTabSz="488950">
            <a:lnSpc>
              <a:spcPct val="90000"/>
            </a:lnSpc>
            <a:spcBef>
              <a:spcPct val="0"/>
            </a:spcBef>
            <a:spcAft>
              <a:spcPct val="35000"/>
            </a:spcAft>
          </a:pPr>
          <a:r>
            <a:rPr lang="en-US" sz="1100" kern="1200" dirty="0"/>
            <a:t>(1945-1980)</a:t>
          </a:r>
        </a:p>
      </dsp:txBody>
      <dsp:txXfrm>
        <a:off x="8324446" y="1550503"/>
        <a:ext cx="1132171" cy="1033668"/>
      </dsp:txXfrm>
    </dsp:sp>
    <dsp:sp modelId="{69EA027F-8916-4504-A693-16EEF9915D55}">
      <dsp:nvSpPr>
        <dsp:cNvPr id="0" name=""/>
        <dsp:cNvSpPr/>
      </dsp:nvSpPr>
      <dsp:spPr>
        <a:xfrm>
          <a:off x="8761323" y="1162877"/>
          <a:ext cx="258417" cy="2584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12D695-0768-4FA4-87F4-E3D7D056E162}">
      <dsp:nvSpPr>
        <dsp:cNvPr id="0" name=""/>
        <dsp:cNvSpPr/>
      </dsp:nvSpPr>
      <dsp:spPr>
        <a:xfrm>
          <a:off x="9513226" y="0"/>
          <a:ext cx="1132171" cy="1033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lvl="0" algn="ctr" defTabSz="488950">
            <a:lnSpc>
              <a:spcPct val="90000"/>
            </a:lnSpc>
            <a:spcBef>
              <a:spcPct val="0"/>
            </a:spcBef>
            <a:spcAft>
              <a:spcPct val="35000"/>
            </a:spcAft>
          </a:pPr>
          <a:r>
            <a:rPr lang="en-US" sz="1100" kern="1200" dirty="0"/>
            <a:t>Georgia at the Turn of the Millennium</a:t>
          </a:r>
        </a:p>
        <a:p>
          <a:pPr lvl="0" algn="ctr" defTabSz="488950">
            <a:lnSpc>
              <a:spcPct val="90000"/>
            </a:lnSpc>
            <a:spcBef>
              <a:spcPct val="0"/>
            </a:spcBef>
            <a:spcAft>
              <a:spcPct val="35000"/>
            </a:spcAft>
          </a:pPr>
          <a:r>
            <a:rPr lang="en-US" sz="1100" kern="1200" dirty="0"/>
            <a:t>(1990-present)</a:t>
          </a:r>
        </a:p>
      </dsp:txBody>
      <dsp:txXfrm>
        <a:off x="9513226" y="0"/>
        <a:ext cx="1132171" cy="1033668"/>
      </dsp:txXfrm>
    </dsp:sp>
    <dsp:sp modelId="{277054F7-CF3F-41FE-85BD-CABACAB3913C}">
      <dsp:nvSpPr>
        <dsp:cNvPr id="0" name=""/>
        <dsp:cNvSpPr/>
      </dsp:nvSpPr>
      <dsp:spPr>
        <a:xfrm>
          <a:off x="9950103" y="1162877"/>
          <a:ext cx="258417" cy="2584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E28F4-DC7C-4D2B-9AD1-A5ED8BA0A7EC}" type="datetimeFigureOut">
              <a:rPr lang="en-US" smtClean="0"/>
              <a:t>7/17/2018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3D96F4-9BD7-48B9-80D4-F4478F10F4F9}" type="slidenum">
              <a:rPr lang="en-US" smtClean="0"/>
              <a:t>‹#›</a:t>
            </a:fld>
            <a:endParaRPr lang="en-US"/>
          </a:p>
        </p:txBody>
      </p:sp>
    </p:spTree>
    <p:extLst>
      <p:ext uri="{BB962C8B-B14F-4D97-AF65-F5344CB8AC3E}">
        <p14:creationId xmlns:p14="http://schemas.microsoft.com/office/powerpoint/2010/main" val="3677621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3782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C56433-4A36-4582-8D6F-879AFFCE1A9A}" type="datetimeFigureOut">
              <a:rPr lang="en-US" smtClean="0"/>
              <a:t>7/17/2018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6CC5F4-043F-4E11-A91C-7E34CF51D0C0}" type="slidenum">
              <a:rPr lang="en-US" smtClean="0"/>
              <a:t>‹#›</a:t>
            </a:fld>
            <a:endParaRPr lang="en-US"/>
          </a:p>
        </p:txBody>
      </p:sp>
    </p:spTree>
    <p:extLst>
      <p:ext uri="{BB962C8B-B14F-4D97-AF65-F5344CB8AC3E}">
        <p14:creationId xmlns:p14="http://schemas.microsoft.com/office/powerpoint/2010/main" val="1990498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C56433-4A36-4582-8D6F-879AFFCE1A9A}" type="datetimeFigureOut">
              <a:rPr lang="en-US" smtClean="0"/>
              <a:t>7/17/2018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6CC5F4-043F-4E11-A91C-7E34CF51D0C0}" type="slidenum">
              <a:rPr lang="en-US" smtClean="0"/>
              <a:t>‹#›</a:t>
            </a:fld>
            <a:endParaRPr lang="en-US"/>
          </a:p>
        </p:txBody>
      </p:sp>
    </p:spTree>
    <p:extLst>
      <p:ext uri="{BB962C8B-B14F-4D97-AF65-F5344CB8AC3E}">
        <p14:creationId xmlns:p14="http://schemas.microsoft.com/office/powerpoint/2010/main" val="3842460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27019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93954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04909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87479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94877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25782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7/17/2018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36536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61189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EC56433-4A36-4582-8D6F-879AFFCE1A9A}" type="datetimeFigureOut">
              <a:rPr lang="en-US" smtClean="0"/>
              <a:t>7/17/2018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6CC5F4-043F-4E11-A91C-7E34CF51D0C0}" type="slidenum">
              <a:rPr lang="en-US" smtClean="0"/>
              <a:t>‹#›</a:t>
            </a:fld>
            <a:endParaRPr lang="en-US"/>
          </a:p>
        </p:txBody>
      </p:sp>
    </p:spTree>
    <p:extLst>
      <p:ext uri="{BB962C8B-B14F-4D97-AF65-F5344CB8AC3E}">
        <p14:creationId xmlns:p14="http://schemas.microsoft.com/office/powerpoint/2010/main" val="9168693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18991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47505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30771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78899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138860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844623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275947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6420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EC56433-4A36-4582-8D6F-879AFFCE1A9A}" type="datetimeFigureOut">
              <a:rPr lang="en-US" smtClean="0"/>
              <a:t>7/17/2018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6CC5F4-043F-4E11-A91C-7E34CF51D0C0}" type="slidenum">
              <a:rPr lang="en-US" smtClean="0"/>
              <a:t>‹#›</a:t>
            </a:fld>
            <a:endParaRPr lang="en-US"/>
          </a:p>
        </p:txBody>
      </p:sp>
    </p:spTree>
    <p:extLst>
      <p:ext uri="{BB962C8B-B14F-4D97-AF65-F5344CB8AC3E}">
        <p14:creationId xmlns:p14="http://schemas.microsoft.com/office/powerpoint/2010/main" val="1146954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C56433-4A36-4582-8D6F-879AFFCE1A9A}" type="datetimeFigureOut">
              <a:rPr lang="en-US" smtClean="0"/>
              <a:t>7/17/2018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6CC5F4-043F-4E11-A91C-7E34CF51D0C0}" type="slidenum">
              <a:rPr lang="en-US" smtClean="0"/>
              <a:t>‹#›</a:t>
            </a:fld>
            <a:endParaRPr lang="en-US"/>
          </a:p>
        </p:txBody>
      </p:sp>
    </p:spTree>
    <p:extLst>
      <p:ext uri="{BB962C8B-B14F-4D97-AF65-F5344CB8AC3E}">
        <p14:creationId xmlns:p14="http://schemas.microsoft.com/office/powerpoint/2010/main" val="303863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C56433-4A36-4582-8D6F-879AFFCE1A9A}" type="datetimeFigureOut">
              <a:rPr lang="en-US" smtClean="0"/>
              <a:t>7/17/2018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6CC5F4-043F-4E11-A91C-7E34CF51D0C0}" type="slidenum">
              <a:rPr lang="en-US" smtClean="0"/>
              <a:t>‹#›</a:t>
            </a:fld>
            <a:endParaRPr lang="en-US"/>
          </a:p>
        </p:txBody>
      </p:sp>
    </p:spTree>
    <p:extLst>
      <p:ext uri="{BB962C8B-B14F-4D97-AF65-F5344CB8AC3E}">
        <p14:creationId xmlns:p14="http://schemas.microsoft.com/office/powerpoint/2010/main" val="291803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C56433-4A36-4582-8D6F-879AFFCE1A9A}" type="datetimeFigureOut">
              <a:rPr lang="en-US" smtClean="0"/>
              <a:t>7/17/2018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6CC5F4-043F-4E11-A91C-7E34CF51D0C0}" type="slidenum">
              <a:rPr lang="en-US" smtClean="0"/>
              <a:t>‹#›</a:t>
            </a:fld>
            <a:endParaRPr lang="en-US"/>
          </a:p>
        </p:txBody>
      </p:sp>
    </p:spTree>
    <p:extLst>
      <p:ext uri="{BB962C8B-B14F-4D97-AF65-F5344CB8AC3E}">
        <p14:creationId xmlns:p14="http://schemas.microsoft.com/office/powerpoint/2010/main" val="2707430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C56433-4A36-4582-8D6F-879AFFCE1A9A}" type="datetimeFigureOut">
              <a:rPr lang="en-US" smtClean="0"/>
              <a:t>7/17/2018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6CC5F4-043F-4E11-A91C-7E34CF51D0C0}" type="slidenum">
              <a:rPr lang="en-US" smtClean="0"/>
              <a:t>‹#›</a:t>
            </a:fld>
            <a:endParaRPr lang="en-US"/>
          </a:p>
        </p:txBody>
      </p:sp>
    </p:spTree>
    <p:extLst>
      <p:ext uri="{BB962C8B-B14F-4D97-AF65-F5344CB8AC3E}">
        <p14:creationId xmlns:p14="http://schemas.microsoft.com/office/powerpoint/2010/main" val="3279072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C56433-4A36-4582-8D6F-879AFFCE1A9A}" type="datetimeFigureOut">
              <a:rPr lang="en-US" smtClean="0"/>
              <a:t>7/17/2018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6CC5F4-043F-4E11-A91C-7E34CF51D0C0}" type="slidenum">
              <a:rPr lang="en-US" smtClean="0"/>
              <a:t>‹#›</a:t>
            </a:fld>
            <a:endParaRPr lang="en-US"/>
          </a:p>
        </p:txBody>
      </p:sp>
    </p:spTree>
    <p:extLst>
      <p:ext uri="{BB962C8B-B14F-4D97-AF65-F5344CB8AC3E}">
        <p14:creationId xmlns:p14="http://schemas.microsoft.com/office/powerpoint/2010/main" val="2675411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C56433-4A36-4582-8D6F-879AFFCE1A9A}" type="datetimeFigureOut">
              <a:rPr lang="en-US" smtClean="0"/>
              <a:t>7/17/2018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6CC5F4-043F-4E11-A91C-7E34CF51D0C0}" type="slidenum">
              <a:rPr lang="en-US" smtClean="0"/>
              <a:t>‹#›</a:t>
            </a:fld>
            <a:endParaRPr lang="en-US"/>
          </a:p>
        </p:txBody>
      </p:sp>
    </p:spTree>
    <p:extLst>
      <p:ext uri="{BB962C8B-B14F-4D97-AF65-F5344CB8AC3E}">
        <p14:creationId xmlns:p14="http://schemas.microsoft.com/office/powerpoint/2010/main" val="1023877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C56433-4A36-4582-8D6F-879AFFCE1A9A}" type="datetimeFigureOut">
              <a:rPr lang="en-US" smtClean="0"/>
              <a:t>7/17/2018</a:t>
            </a:fld>
            <a:endParaRPr lang="en-US"/>
          </a:p>
        </p:txBody>
      </p:sp>
      <p:pic>
        <p:nvPicPr>
          <p:cNvPr id="7" name="Picture 6"/>
          <p:cNvPicPr>
            <a:picLocks noChangeAspect="1"/>
          </p:cNvPicPr>
          <p:nvPr userDrawn="1"/>
        </p:nvPicPr>
        <p:blipFill>
          <a:blip r:embed="rId13" cstate="print">
            <a:lum bright="70000" contrast="-70000"/>
            <a:extLst>
              <a:ext uri="{BEBA8EAE-BF5A-486C-A8C5-ECC9F3942E4B}">
                <a14:imgProps xmlns:a14="http://schemas.microsoft.com/office/drawing/2010/main">
                  <a14:imgLayer r:embed="rId1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378510" y="4930004"/>
            <a:ext cx="1586218" cy="16089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6CC5F4-043F-4E11-A91C-7E34CF51D0C0}" type="slidenum">
              <a:rPr lang="en-US" smtClean="0"/>
              <a:t>‹#›</a:t>
            </a:fld>
            <a:endParaRPr lang="en-US" dirty="0"/>
          </a:p>
        </p:txBody>
      </p:sp>
    </p:spTree>
    <p:extLst>
      <p:ext uri="{BB962C8B-B14F-4D97-AF65-F5344CB8AC3E}">
        <p14:creationId xmlns:p14="http://schemas.microsoft.com/office/powerpoint/2010/main" val="3517109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7/17/2018</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331467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hyperlink" Target="http://vault.georgiaarchives.org/cdm/search/searchterm/Georgia" TargetMode="External"/><Relationship Id="rId3" Type="http://schemas.openxmlformats.org/officeDocument/2006/relationships/hyperlink" Target="http://vault.georgiaarchives.org/cdm/search/searchterm/Large" TargetMode="External"/><Relationship Id="rId7" Type="http://schemas.openxmlformats.org/officeDocument/2006/relationships/hyperlink" Target="http://vault.georgiaarchives.org/cdm/search/searchterm/48-2-2" TargetMode="External"/><Relationship Id="rId2" Type="http://schemas.openxmlformats.org/officeDocument/2006/relationships/image" Target="../media/image18.jpeg"/><Relationship Id="rId1" Type="http://schemas.openxmlformats.org/officeDocument/2006/relationships/slideLayout" Target="../slideLayouts/slideLayout17.xml"/><Relationship Id="rId6" Type="http://schemas.openxmlformats.org/officeDocument/2006/relationships/hyperlink" Target="http://vault.georgiaarchives.org/cdm/search/searchterm/RG" TargetMode="External"/><Relationship Id="rId5" Type="http://schemas.openxmlformats.org/officeDocument/2006/relationships/hyperlink" Target="http://vault.georgiaarchives.org/cdm/search/searchterm/Collection" TargetMode="External"/><Relationship Id="rId4" Type="http://schemas.openxmlformats.org/officeDocument/2006/relationships/hyperlink" Target="http://vault.georgiaarchives.org/cdm/search/searchterm/Print" TargetMode="External"/><Relationship Id="rId9" Type="http://schemas.openxmlformats.org/officeDocument/2006/relationships/hyperlink" Target="http://vault.georgiaarchives.org/cdm/search/searchterm/Archive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find.georgiaarchives.org/archon/?p=creators/creators" TargetMode="External"/><Relationship Id="rId2" Type="http://schemas.openxmlformats.org/officeDocument/2006/relationships/hyperlink" Target="https://find.georgiaarchives.org/archon/?p=collections/classifications" TargetMode="External"/><Relationship Id="rId1" Type="http://schemas.openxmlformats.org/officeDocument/2006/relationships/slideLayout" Target="../slideLayouts/slideLayout15.xml"/><Relationship Id="rId5" Type="http://schemas.openxmlformats.org/officeDocument/2006/relationships/image" Target="../media/image20.jpeg"/><Relationship Id="rId4" Type="http://schemas.openxmlformats.org/officeDocument/2006/relationships/hyperlink" Target="http://find.georgiaarchives.org/archon/themes/georgia/extrasearch.html"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26.wmf"/><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https://www.facebook.com/pages/Georgia-Archives/273195772785138" TargetMode="External"/><Relationship Id="rId2" Type="http://schemas.openxmlformats.org/officeDocument/2006/relationships/image" Target="../media/image38.png"/><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gif"/></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RfaHyW4cby4" TargetMode="External"/><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dp.la/primary-source-sets" TargetMode="External"/><Relationship Id="rId2" Type="http://schemas.openxmlformats.org/officeDocument/2006/relationships/hyperlink" Target="https://goo.gl/1kzex2"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mailto:Nicole.Lawrence@uga.edu" TargetMode="External"/><Relationship Id="rId2" Type="http://schemas.openxmlformats.org/officeDocument/2006/relationships/hyperlink" Target="mailto:Penelope.Cliff@usg.edu" TargetMode="External"/><Relationship Id="rId1" Type="http://schemas.openxmlformats.org/officeDocument/2006/relationships/slideLayout" Target="../slideLayouts/slideLayout2.xml"/><Relationship Id="rId4" Type="http://schemas.openxmlformats.org/officeDocument/2006/relationships/hyperlink" Target="mailto:russell.palmer@usg.edu"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3913" y="956463"/>
            <a:ext cx="9907325" cy="2127796"/>
          </a:xfrm>
        </p:spPr>
        <p:txBody>
          <a:bodyPr>
            <a:normAutofit/>
          </a:bodyPr>
          <a:lstStyle/>
          <a:p>
            <a:pPr algn="ctr"/>
            <a:r>
              <a:rPr lang="en-US" sz="5400" dirty="0">
                <a:latin typeface="Arial" panose="020B0604020202020204" pitchFamily="34" charset="0"/>
                <a:cs typeface="Arial" panose="020B0604020202020204" pitchFamily="34" charset="0"/>
              </a:rPr>
              <a:t>Discovering </a:t>
            </a:r>
            <a:br>
              <a:rPr lang="en-US" sz="5400" dirty="0">
                <a:latin typeface="Arial" panose="020B0604020202020204" pitchFamily="34" charset="0"/>
                <a:cs typeface="Arial" panose="020B0604020202020204" pitchFamily="34" charset="0"/>
              </a:rPr>
            </a:br>
            <a:r>
              <a:rPr lang="en-US" sz="5400" dirty="0">
                <a:latin typeface="Arial" panose="020B0604020202020204" pitchFamily="34" charset="0"/>
                <a:cs typeface="Arial" panose="020B0604020202020204" pitchFamily="34" charset="0"/>
              </a:rPr>
              <a:t>Triumph and Tragedy </a:t>
            </a:r>
          </a:p>
        </p:txBody>
      </p:sp>
      <p:pic>
        <p:nvPicPr>
          <p:cNvPr id="4" name="Picture 3"/>
          <p:cNvPicPr>
            <a:picLocks noChangeAspect="1"/>
          </p:cNvPicPr>
          <p:nvPr/>
        </p:nvPicPr>
        <p:blipFill>
          <a:blip r:embed="rId2"/>
          <a:stretch>
            <a:fillRect/>
          </a:stretch>
        </p:blipFill>
        <p:spPr>
          <a:xfrm>
            <a:off x="210057" y="5181670"/>
            <a:ext cx="1420780" cy="1441102"/>
          </a:xfrm>
          <a:prstGeom prst="rect">
            <a:avLst/>
          </a:prstGeom>
        </p:spPr>
      </p:pic>
      <p:sp>
        <p:nvSpPr>
          <p:cNvPr id="3" name="Subtitle 2"/>
          <p:cNvSpPr>
            <a:spLocks noGrp="1"/>
          </p:cNvSpPr>
          <p:nvPr>
            <p:ph type="subTitle" idx="1"/>
          </p:nvPr>
        </p:nvSpPr>
        <p:spPr>
          <a:xfrm>
            <a:off x="1822014" y="3201112"/>
            <a:ext cx="8743689" cy="1339729"/>
          </a:xfrm>
        </p:spPr>
        <p:txBody>
          <a:bodyPr/>
          <a:lstStyle/>
          <a:p>
            <a:r>
              <a:rPr lang="en-US" dirty="0">
                <a:latin typeface="Arial" panose="020B0604020202020204" pitchFamily="34" charset="0"/>
                <a:cs typeface="Arial" panose="020B0604020202020204" pitchFamily="34" charset="0"/>
              </a:rPr>
              <a:t>Resources</a:t>
            </a:r>
            <a:r>
              <a:rPr lang="en-US" dirty="0"/>
              <a:t> for Georgia</a:t>
            </a:r>
          </a:p>
          <a:p>
            <a:r>
              <a:rPr lang="en-US" dirty="0"/>
              <a:t> National History Day Research </a:t>
            </a:r>
          </a:p>
        </p:txBody>
      </p:sp>
      <p:pic>
        <p:nvPicPr>
          <p:cNvPr id="5" name="Picture 4"/>
          <p:cNvPicPr>
            <a:picLocks noChangeAspect="1"/>
          </p:cNvPicPr>
          <p:nvPr/>
        </p:nvPicPr>
        <p:blipFill>
          <a:blip r:embed="rId3"/>
          <a:stretch>
            <a:fillRect/>
          </a:stretch>
        </p:blipFill>
        <p:spPr>
          <a:xfrm>
            <a:off x="10406677" y="5116128"/>
            <a:ext cx="1461670" cy="146167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7231" y="5093857"/>
            <a:ext cx="1503709" cy="145330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4542" y="5116128"/>
            <a:ext cx="1972932" cy="1503186"/>
          </a:xfrm>
          <a:prstGeom prst="rect">
            <a:avLst/>
          </a:prstGeom>
        </p:spPr>
      </p:pic>
    </p:spTree>
    <p:extLst>
      <p:ext uri="{BB962C8B-B14F-4D97-AF65-F5344CB8AC3E}">
        <p14:creationId xmlns:p14="http://schemas.microsoft.com/office/powerpoint/2010/main" val="4212288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Microfilm drawers and </a:t>
            </a:r>
            <a:r>
              <a:rPr lang="en-US" b="1">
                <a:solidFill>
                  <a:srgbClr val="FF0000"/>
                </a:solidFill>
              </a:rPr>
              <a:t>card catalog</a:t>
            </a:r>
            <a:endParaRPr lang="en-US" b="1" dirty="0">
              <a:solidFill>
                <a:srgbClr val="FF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248" y="2077375"/>
            <a:ext cx="5852160" cy="438912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9570" y="2077375"/>
            <a:ext cx="5852160" cy="4389120"/>
          </a:xfrm>
          <a:prstGeom prst="rect">
            <a:avLst/>
          </a:prstGeom>
        </p:spPr>
      </p:pic>
    </p:spTree>
    <p:extLst>
      <p:ext uri="{BB962C8B-B14F-4D97-AF65-F5344CB8AC3E}">
        <p14:creationId xmlns:p14="http://schemas.microsoft.com/office/powerpoint/2010/main" val="2122186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0000"/>
                </a:solidFill>
              </a:rPr>
              <a:t>Original Documents Reading Area (ODRA) --Documents found in Finding Aids are viewed here</a:t>
            </a:r>
          </a:p>
        </p:txBody>
      </p:sp>
    </p:spTree>
    <p:extLst>
      <p:ext uri="{BB962C8B-B14F-4D97-AF65-F5344CB8AC3E}">
        <p14:creationId xmlns:p14="http://schemas.microsoft.com/office/powerpoint/2010/main" val="2989591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Original Documents Reading Area</a:t>
            </a:r>
          </a:p>
        </p:txBody>
      </p:sp>
    </p:spTree>
    <p:extLst>
      <p:ext uri="{BB962C8B-B14F-4D97-AF65-F5344CB8AC3E}">
        <p14:creationId xmlns:p14="http://schemas.microsoft.com/office/powerpoint/2010/main" val="369113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8000" r="-3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Original Documents Reading Area (ODRA)</a:t>
            </a:r>
          </a:p>
        </p:txBody>
      </p:sp>
    </p:spTree>
    <p:extLst>
      <p:ext uri="{BB962C8B-B14F-4D97-AF65-F5344CB8AC3E}">
        <p14:creationId xmlns:p14="http://schemas.microsoft.com/office/powerpoint/2010/main" val="2445966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391194" y="176349"/>
            <a:ext cx="842554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WHERE TO BEGIN:  www.georgiaarchives.org</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081" y="663668"/>
            <a:ext cx="11157026" cy="6043389"/>
          </a:xfrm>
          <a:prstGeom prst="rect">
            <a:avLst/>
          </a:prstGeom>
        </p:spPr>
      </p:pic>
      <p:sp>
        <p:nvSpPr>
          <p:cNvPr id="3" name="Left Arrow 2"/>
          <p:cNvSpPr/>
          <p:nvPr/>
        </p:nvSpPr>
        <p:spPr>
          <a:xfrm>
            <a:off x="9011265" y="4326193"/>
            <a:ext cx="2172929" cy="28022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a:off x="9011265" y="4724400"/>
            <a:ext cx="2172929" cy="2703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p:cNvSpPr/>
          <p:nvPr/>
        </p:nvSpPr>
        <p:spPr>
          <a:xfrm>
            <a:off x="9011265" y="5192159"/>
            <a:ext cx="2172929" cy="2703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077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Virtual Vault – Online Resources</a:t>
            </a:r>
          </a:p>
        </p:txBody>
      </p:sp>
      <p:sp>
        <p:nvSpPr>
          <p:cNvPr id="4" name="Content Placeholder 3"/>
          <p:cNvSpPr>
            <a:spLocks noGrp="1"/>
          </p:cNvSpPr>
          <p:nvPr>
            <p:ph sz="half" idx="1"/>
          </p:nvPr>
        </p:nvSpPr>
        <p:spPr>
          <a:xfrm>
            <a:off x="963827" y="1905000"/>
            <a:ext cx="5939249" cy="4006222"/>
          </a:xfrm>
        </p:spPr>
        <p:txBody>
          <a:bodyPr>
            <a:normAutofit fontScale="85000" lnSpcReduction="20000"/>
          </a:bodyPr>
          <a:lstStyle/>
          <a:p>
            <a:r>
              <a:rPr lang="en-US" b="1" dirty="0">
                <a:solidFill>
                  <a:srgbClr val="666666"/>
                </a:solidFill>
                <a:latin typeface="Arial" panose="020B0604020202020204" pitchFamily="34" charset="0"/>
              </a:rPr>
              <a:t>About the collections</a:t>
            </a:r>
          </a:p>
          <a:p>
            <a:pPr marL="0" indent="0">
              <a:buNone/>
            </a:pPr>
            <a:r>
              <a:rPr lang="en-US" dirty="0"/>
              <a:t/>
            </a:r>
            <a:br>
              <a:rPr lang="en-US" dirty="0"/>
            </a:br>
            <a:r>
              <a:rPr lang="en-US" dirty="0"/>
              <a:t/>
            </a:r>
            <a:br>
              <a:rPr lang="en-US" dirty="0"/>
            </a:br>
            <a:r>
              <a:rPr lang="en-US" dirty="0">
                <a:solidFill>
                  <a:srgbClr val="525252"/>
                </a:solidFill>
                <a:latin typeface="Verdana" panose="020B0604030504040204" pitchFamily="34" charset="0"/>
              </a:rPr>
              <a:t>This is your portal to some of Georgia's most important historical documents, from 1733 to the present. The Virtual Vault provides virtual access to historic Georgia manuscripts, photographs, maps, and government records housed in the state archives.</a:t>
            </a:r>
          </a:p>
          <a:p>
            <a:r>
              <a:rPr lang="en-US" dirty="0">
                <a:solidFill>
                  <a:srgbClr val="525252"/>
                </a:solidFill>
                <a:latin typeface="Verdana" panose="020B0604030504040204" pitchFamily="34" charset="0"/>
              </a:rPr>
              <a:t>Start your search by typing a keyword into the "Search" box.</a:t>
            </a:r>
          </a:p>
          <a:p>
            <a:pPr marL="0" indent="0">
              <a:buNone/>
            </a:pPr>
            <a:r>
              <a:rPr lang="en-US" dirty="0">
                <a:solidFill>
                  <a:srgbClr val="525252"/>
                </a:solidFill>
                <a:latin typeface="Verdana" panose="020B0604030504040204" pitchFamily="34" charset="0"/>
              </a:rPr>
              <a:t> </a:t>
            </a:r>
          </a:p>
          <a:p>
            <a:r>
              <a:rPr lang="en-US" dirty="0">
                <a:solidFill>
                  <a:srgbClr val="525252"/>
                </a:solidFill>
                <a:latin typeface="Verdana" panose="020B0604030504040204" pitchFamily="34" charset="0"/>
              </a:rPr>
              <a:t>You do not need to login to the Virtual Vault to search the collections.  The login at the top right of the screen is for administrative functions.</a:t>
            </a:r>
            <a:br>
              <a:rPr lang="en-US" dirty="0">
                <a:solidFill>
                  <a:srgbClr val="525252"/>
                </a:solidFill>
                <a:latin typeface="Verdana" panose="020B0604030504040204" pitchFamily="34" charset="0"/>
              </a:rPr>
            </a:br>
            <a:r>
              <a:rPr lang="en-US" dirty="0">
                <a:solidFill>
                  <a:srgbClr val="525252"/>
                </a:solidFill>
                <a:latin typeface="Verdana" panose="020B0604030504040204" pitchFamily="34" charset="0"/>
              </a:rPr>
              <a:t/>
            </a:r>
            <a:br>
              <a:rPr lang="en-US" dirty="0">
                <a:solidFill>
                  <a:srgbClr val="525252"/>
                </a:solidFill>
                <a:latin typeface="Verdana" panose="020B0604030504040204" pitchFamily="34" charset="0"/>
              </a:rPr>
            </a:br>
            <a:endParaRPr lang="en-US" dirty="0">
              <a:solidFill>
                <a:srgbClr val="525252"/>
              </a:solidFill>
              <a:latin typeface="Verdana" panose="020B0604030504040204" pitchFamily="34" charset="0"/>
            </a:endParaRPr>
          </a:p>
          <a:p>
            <a:r>
              <a:rPr lang="en-US" dirty="0">
                <a:solidFill>
                  <a:srgbClr val="525252"/>
                </a:solidFill>
                <a:latin typeface="Verdana" panose="020B0604030504040204" pitchFamily="34" charset="0"/>
              </a:rPr>
              <a:t>© 2017 Georgia Archives</a:t>
            </a:r>
          </a:p>
          <a:p>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023225" y="2332831"/>
            <a:ext cx="2600325" cy="3143250"/>
          </a:xfrm>
        </p:spPr>
      </p:pic>
    </p:spTree>
    <p:extLst>
      <p:ext uri="{BB962C8B-B14F-4D97-AF65-F5344CB8AC3E}">
        <p14:creationId xmlns:p14="http://schemas.microsoft.com/office/powerpoint/2010/main" val="3637018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949" y="399011"/>
            <a:ext cx="11352738" cy="5599501"/>
          </a:xfrm>
          <a:prstGeom prst="rect">
            <a:avLst/>
          </a:prstGeom>
        </p:spPr>
      </p:pic>
      <p:sp>
        <p:nvSpPr>
          <p:cNvPr id="3" name="Left Arrow 2"/>
          <p:cNvSpPr/>
          <p:nvPr/>
        </p:nvSpPr>
        <p:spPr>
          <a:xfrm>
            <a:off x="4015047" y="1105593"/>
            <a:ext cx="5386648" cy="6650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604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8180173" y="5449330"/>
            <a:ext cx="3818238" cy="72904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graphicFrame>
        <p:nvGraphicFramePr>
          <p:cNvPr id="13" name="Table 12"/>
          <p:cNvGraphicFramePr>
            <a:graphicFrameLocks noGrp="1"/>
          </p:cNvGraphicFramePr>
          <p:nvPr>
            <p:extLst>
              <p:ext uri="{D42A27DB-BD31-4B8C-83A1-F6EECF244321}">
                <p14:modId xmlns:p14="http://schemas.microsoft.com/office/powerpoint/2010/main" val="4076800121"/>
              </p:ext>
            </p:extLst>
          </p:nvPr>
        </p:nvGraphicFramePr>
        <p:xfrm>
          <a:off x="2651760" y="4819135"/>
          <a:ext cx="8852853" cy="1196340"/>
        </p:xfrm>
        <a:graphic>
          <a:graphicData uri="http://schemas.openxmlformats.org/drawingml/2006/table">
            <a:tbl>
              <a:tblPr/>
              <a:tblGrid>
                <a:gridCol w="8852853">
                  <a:extLst>
                    <a:ext uri="{9D8B030D-6E8A-4147-A177-3AD203B41FA5}">
                      <a16:colId xmlns:a16="http://schemas.microsoft.com/office/drawing/2014/main" val="3600091494"/>
                    </a:ext>
                  </a:extLst>
                </a:gridCol>
              </a:tblGrid>
              <a:tr h="976184">
                <a:tc>
                  <a:txBody>
                    <a:bodyPr/>
                    <a:lstStyle/>
                    <a:p>
                      <a:r>
                        <a:rPr lang="en-US" b="0" i="0" u="sng" strike="noStrike" dirty="0" err="1">
                          <a:solidFill>
                            <a:srgbClr val="FF0000"/>
                          </a:solidFill>
                          <a:effectLst/>
                          <a:latin typeface="Verdana" panose="020B0604030504040204" pitchFamily="34" charset="0"/>
                          <a:hlinkClick r:id="rId3"/>
                        </a:rPr>
                        <a:t>Timpoochee</a:t>
                      </a:r>
                      <a:r>
                        <a:rPr lang="en-US" b="0" i="0" u="sng" strike="noStrike" dirty="0">
                          <a:solidFill>
                            <a:srgbClr val="FF0000"/>
                          </a:solidFill>
                          <a:effectLst/>
                          <a:latin typeface="Verdana" panose="020B0604030504040204" pitchFamily="34" charset="0"/>
                          <a:hlinkClick r:id="rId3"/>
                        </a:rPr>
                        <a:t> Barnard, an </a:t>
                      </a:r>
                      <a:r>
                        <a:rPr lang="en-US" b="0" i="0" u="sng" strike="noStrike" dirty="0" err="1">
                          <a:solidFill>
                            <a:srgbClr val="FF0000"/>
                          </a:solidFill>
                          <a:effectLst/>
                          <a:latin typeface="Verdana" panose="020B0604030504040204" pitchFamily="34" charset="0"/>
                          <a:hlinkClick r:id="rId3"/>
                        </a:rPr>
                        <a:t>Uchee</a:t>
                      </a:r>
                      <a:r>
                        <a:rPr lang="en-US" b="0" i="0" u="sng" strike="noStrike" dirty="0">
                          <a:solidFill>
                            <a:srgbClr val="FF0000"/>
                          </a:solidFill>
                          <a:effectLst/>
                          <a:latin typeface="Verdana" panose="020B0604030504040204" pitchFamily="34" charset="0"/>
                          <a:hlinkClick r:id="rId3"/>
                        </a:rPr>
                        <a:t> warrior</a:t>
                      </a:r>
                      <a:r>
                        <a:rPr lang="en-US" b="0" i="0" u="sng" strike="noStrike" dirty="0">
                          <a:solidFill>
                            <a:srgbClr val="0066CC"/>
                          </a:solidFill>
                          <a:effectLst/>
                          <a:latin typeface="Verdana" panose="020B0604030504040204" pitchFamily="34" charset="0"/>
                          <a:hlinkClick r:id="rId3"/>
                        </a:rPr>
                        <a:t/>
                      </a:r>
                      <a:br>
                        <a:rPr lang="en-US" b="0" i="0" u="sng" strike="noStrike" dirty="0">
                          <a:solidFill>
                            <a:srgbClr val="0066CC"/>
                          </a:solidFill>
                          <a:effectLst/>
                          <a:latin typeface="Verdana" panose="020B0604030504040204" pitchFamily="34" charset="0"/>
                          <a:hlinkClick r:id="rId3"/>
                        </a:rPr>
                      </a:br>
                      <a:r>
                        <a:rPr lang="en-US" b="0" i="0" u="sng" strike="noStrike" dirty="0">
                          <a:solidFill>
                            <a:srgbClr val="0066CC"/>
                          </a:solidFill>
                          <a:effectLst/>
                          <a:latin typeface="Verdana" panose="020B0604030504040204" pitchFamily="34" charset="0"/>
                          <a:hlinkClick r:id="rId3"/>
                        </a:rPr>
                        <a:t>Large</a:t>
                      </a:r>
                      <a:r>
                        <a:rPr lang="en-US" u="sng" dirty="0">
                          <a:effectLst/>
                        </a:rPr>
                        <a:t> </a:t>
                      </a:r>
                      <a:r>
                        <a:rPr lang="en-US" b="0" i="0" u="sng" strike="noStrike" dirty="0">
                          <a:solidFill>
                            <a:srgbClr val="0066CC"/>
                          </a:solidFill>
                          <a:effectLst/>
                          <a:latin typeface="Verdana" panose="020B0604030504040204" pitchFamily="34" charset="0"/>
                          <a:hlinkClick r:id="rId4"/>
                        </a:rPr>
                        <a:t>Print</a:t>
                      </a:r>
                      <a:r>
                        <a:rPr lang="en-US" u="sng" dirty="0">
                          <a:effectLst/>
                        </a:rPr>
                        <a:t> </a:t>
                      </a:r>
                      <a:r>
                        <a:rPr lang="en-US" b="0" i="0" u="sng" strike="noStrike" dirty="0">
                          <a:solidFill>
                            <a:srgbClr val="0066CC"/>
                          </a:solidFill>
                          <a:effectLst/>
                          <a:latin typeface="Verdana" panose="020B0604030504040204" pitchFamily="34" charset="0"/>
                          <a:hlinkClick r:id="rId5"/>
                        </a:rPr>
                        <a:t>Collection</a:t>
                      </a:r>
                      <a:r>
                        <a:rPr lang="en-US" u="sng" dirty="0">
                          <a:effectLst/>
                        </a:rPr>
                        <a:t>, </a:t>
                      </a:r>
                      <a:r>
                        <a:rPr lang="en-US" b="0" i="0" u="sng" strike="noStrike" dirty="0">
                          <a:solidFill>
                            <a:srgbClr val="0066CC"/>
                          </a:solidFill>
                          <a:effectLst/>
                          <a:latin typeface="Verdana" panose="020B0604030504040204" pitchFamily="34" charset="0"/>
                          <a:hlinkClick r:id="rId6"/>
                        </a:rPr>
                        <a:t>RG</a:t>
                      </a:r>
                      <a:r>
                        <a:rPr lang="en-US" u="sng" dirty="0">
                          <a:effectLst/>
                        </a:rPr>
                        <a:t> </a:t>
                      </a:r>
                      <a:r>
                        <a:rPr lang="en-US" b="0" i="0" u="sng" strike="noStrike" dirty="0">
                          <a:solidFill>
                            <a:srgbClr val="0066CC"/>
                          </a:solidFill>
                          <a:effectLst/>
                          <a:latin typeface="Verdana" panose="020B0604030504040204" pitchFamily="34" charset="0"/>
                          <a:hlinkClick r:id="rId7"/>
                        </a:rPr>
                        <a:t>48-2-2</a:t>
                      </a:r>
                      <a:r>
                        <a:rPr lang="en-US" u="sng" dirty="0">
                          <a:effectLst/>
                        </a:rPr>
                        <a:t>, </a:t>
                      </a:r>
                      <a:r>
                        <a:rPr lang="en-US" b="0" i="0" u="sng" strike="noStrike" dirty="0">
                          <a:solidFill>
                            <a:srgbClr val="0066CC"/>
                          </a:solidFill>
                          <a:effectLst/>
                          <a:latin typeface="Verdana" panose="020B0604030504040204" pitchFamily="34" charset="0"/>
                          <a:hlinkClick r:id="rId8"/>
                        </a:rPr>
                        <a:t>Georgia</a:t>
                      </a:r>
                      <a:r>
                        <a:rPr lang="en-US" u="sng" dirty="0">
                          <a:effectLst/>
                        </a:rPr>
                        <a:t> </a:t>
                      </a:r>
                      <a:r>
                        <a:rPr lang="en-US" b="0" i="0" u="sng" strike="noStrike" dirty="0">
                          <a:solidFill>
                            <a:srgbClr val="0066CC"/>
                          </a:solidFill>
                          <a:effectLst/>
                          <a:latin typeface="Verdana" panose="020B0604030504040204" pitchFamily="34" charset="0"/>
                          <a:hlinkClick r:id="rId9"/>
                        </a:rPr>
                        <a:t>Archives</a:t>
                      </a:r>
                      <a:endParaRPr lang="en-US" b="0" i="0" u="sng" strike="noStrike" dirty="0">
                        <a:solidFill>
                          <a:srgbClr val="0066CC"/>
                        </a:solidFill>
                        <a:effectLst/>
                        <a:latin typeface="Verdana" panose="020B0604030504040204" pitchFamily="34" charset="0"/>
                      </a:endParaRPr>
                    </a:p>
                    <a:p>
                      <a:r>
                        <a:rPr lang="en-US" b="0" i="0" u="none" strike="noStrike" dirty="0">
                          <a:solidFill>
                            <a:srgbClr val="0066CC"/>
                          </a:solidFill>
                          <a:effectLst/>
                          <a:latin typeface="Verdana" panose="020B0604030504040204" pitchFamily="34" charset="0"/>
                        </a:rPr>
                        <a:t>Ad</a:t>
                      </a:r>
                      <a:r>
                        <a:rPr lang="en-US" b="0" i="0" u="none" strike="noStrike" baseline="0" dirty="0">
                          <a:solidFill>
                            <a:srgbClr val="0066CC"/>
                          </a:solidFill>
                          <a:effectLst/>
                          <a:latin typeface="Verdana" panose="020B0604030504040204" pitchFamily="34" charset="0"/>
                        </a:rPr>
                        <a:t> Hoc Collection, Virtual Vault, Georgia Archives, University System of Georgia</a:t>
                      </a:r>
                      <a:endParaRPr lang="en-US" dirty="0">
                        <a:effectLst/>
                      </a:endParaRPr>
                    </a:p>
                  </a:txBody>
                  <a:tcPr marL="15240" marR="15240" marT="22860" marB="76200" anchor="ctr">
                    <a:lnL>
                      <a:noFill/>
                    </a:lnL>
                    <a:lnR>
                      <a:noFill/>
                    </a:lnR>
                    <a:lnT>
                      <a:noFill/>
                    </a:lnT>
                    <a:lnB>
                      <a:noFill/>
                    </a:lnB>
                    <a:solidFill>
                      <a:srgbClr val="FFFFFF"/>
                    </a:solidFill>
                  </a:tcPr>
                </a:tc>
                <a:extLst>
                  <a:ext uri="{0D108BD9-81ED-4DB2-BD59-A6C34878D82A}">
                    <a16:rowId xmlns:a16="http://schemas.microsoft.com/office/drawing/2014/main" val="2654877011"/>
                  </a:ext>
                </a:extLst>
              </a:tr>
            </a:tbl>
          </a:graphicData>
        </a:graphic>
      </p:graphicFrame>
    </p:spTree>
    <p:extLst>
      <p:ext uri="{BB962C8B-B14F-4D97-AF65-F5344CB8AC3E}">
        <p14:creationId xmlns:p14="http://schemas.microsoft.com/office/powerpoint/2010/main" val="3337737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Aids</a:t>
            </a:r>
          </a:p>
        </p:txBody>
      </p:sp>
      <p:sp>
        <p:nvSpPr>
          <p:cNvPr id="4" name="Content Placeholder 3"/>
          <p:cNvSpPr>
            <a:spLocks noGrp="1"/>
          </p:cNvSpPr>
          <p:nvPr>
            <p:ph sz="half" idx="1"/>
          </p:nvPr>
        </p:nvSpPr>
        <p:spPr/>
        <p:txBody>
          <a:bodyPr/>
          <a:lstStyle/>
          <a:p>
            <a:r>
              <a:rPr lang="en-US" dirty="0"/>
              <a:t>Online Descriptive inventories for Government Records Series</a:t>
            </a:r>
          </a:p>
          <a:p>
            <a:endParaRPr lang="en-US" dirty="0"/>
          </a:p>
          <a:p>
            <a:r>
              <a:rPr lang="en-US" b="1" dirty="0">
                <a:hlinkClick r:id="rId2"/>
              </a:rPr>
              <a:t>Browse Record Groups (Numeric)</a:t>
            </a:r>
            <a:r>
              <a:rPr lang="en-US" dirty="0"/>
              <a:t> </a:t>
            </a:r>
            <a:br>
              <a:rPr lang="en-US" dirty="0"/>
            </a:br>
            <a:r>
              <a:rPr lang="en-US" b="1" dirty="0">
                <a:hlinkClick r:id="rId3"/>
              </a:rPr>
              <a:t>Browse Record Groups (A-Z)</a:t>
            </a:r>
            <a:r>
              <a:rPr lang="en-US" dirty="0"/>
              <a:t> </a:t>
            </a:r>
            <a:br>
              <a:rPr lang="en-US" dirty="0"/>
            </a:br>
            <a:r>
              <a:rPr lang="en-US" b="1" dirty="0">
                <a:hlinkClick r:id="rId4"/>
              </a:rPr>
              <a:t>Search HTML Inventories</a:t>
            </a:r>
            <a:r>
              <a:rPr lang="en-US" dirty="0"/>
              <a:t> </a:t>
            </a:r>
          </a:p>
          <a:p>
            <a:endParaRPr lang="en-US" dirty="0"/>
          </a:p>
          <a:p>
            <a:r>
              <a:rPr lang="en-US" dirty="0"/>
              <a:t>Browse by Record Group – </a:t>
            </a:r>
          </a:p>
        </p:txBody>
      </p:sp>
      <p:pic>
        <p:nvPicPr>
          <p:cNvPr id="7" name="Content Placeholder 6"/>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7191375" y="2577042"/>
            <a:ext cx="4313238" cy="2875492"/>
          </a:xfrm>
        </p:spPr>
      </p:pic>
    </p:spTree>
    <p:extLst>
      <p:ext uri="{BB962C8B-B14F-4D97-AF65-F5344CB8AC3E}">
        <p14:creationId xmlns:p14="http://schemas.microsoft.com/office/powerpoint/2010/main" val="1457187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948" y="372806"/>
            <a:ext cx="11691312" cy="6332794"/>
          </a:xfrm>
          <a:prstGeom prst="rect">
            <a:avLst/>
          </a:prstGeom>
        </p:spPr>
      </p:pic>
    </p:spTree>
    <p:extLst>
      <p:ext uri="{BB962C8B-B14F-4D97-AF65-F5344CB8AC3E}">
        <p14:creationId xmlns:p14="http://schemas.microsoft.com/office/powerpoint/2010/main" val="1372695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 </a:t>
            </a:r>
          </a:p>
        </p:txBody>
      </p:sp>
      <p:sp>
        <p:nvSpPr>
          <p:cNvPr id="3" name="Content Placeholder 2"/>
          <p:cNvSpPr>
            <a:spLocks noGrp="1"/>
          </p:cNvSpPr>
          <p:nvPr>
            <p:ph idx="1"/>
          </p:nvPr>
        </p:nvSpPr>
        <p:spPr/>
        <p:txBody>
          <a:bodyPr/>
          <a:lstStyle/>
          <a:p>
            <a:r>
              <a:rPr lang="en-US" dirty="0"/>
              <a:t>Penny Cliff, Education Specialist, Georgia Archives </a:t>
            </a:r>
          </a:p>
          <a:p>
            <a:r>
              <a:rPr lang="en-US" dirty="0"/>
              <a:t>Nicole Lawrence, Digital Library of Georgia Project Manager </a:t>
            </a:r>
          </a:p>
          <a:p>
            <a:r>
              <a:rPr lang="en-US" dirty="0"/>
              <a:t>Russell Palmer, Assistant Director, GALILEO Support </a:t>
            </a:r>
          </a:p>
        </p:txBody>
      </p:sp>
    </p:spTree>
    <p:extLst>
      <p:ext uri="{BB962C8B-B14F-4D97-AF65-F5344CB8AC3E}">
        <p14:creationId xmlns:p14="http://schemas.microsoft.com/office/powerpoint/2010/main" val="49539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479" y="526011"/>
            <a:ext cx="10058400" cy="5448300"/>
          </a:xfrm>
          <a:prstGeom prst="rect">
            <a:avLst/>
          </a:prstGeom>
        </p:spPr>
      </p:pic>
    </p:spTree>
    <p:extLst>
      <p:ext uri="{BB962C8B-B14F-4D97-AF65-F5344CB8AC3E}">
        <p14:creationId xmlns:p14="http://schemas.microsoft.com/office/powerpoint/2010/main" val="2494054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183" y="344130"/>
            <a:ext cx="12549170" cy="6189616"/>
          </a:xfrm>
          <a:prstGeom prst="rect">
            <a:avLst/>
          </a:prstGeom>
        </p:spPr>
      </p:pic>
    </p:spTree>
    <p:extLst>
      <p:ext uri="{BB962C8B-B14F-4D97-AF65-F5344CB8AC3E}">
        <p14:creationId xmlns:p14="http://schemas.microsoft.com/office/powerpoint/2010/main" val="420998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Book and Manuscript Catalog</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23013" y="1598613"/>
            <a:ext cx="5181600" cy="4262436"/>
          </a:xfrm>
        </p:spPr>
      </p:pic>
      <p:sp>
        <p:nvSpPr>
          <p:cNvPr id="5" name="Text Placeholder 4"/>
          <p:cNvSpPr>
            <a:spLocks noGrp="1"/>
          </p:cNvSpPr>
          <p:nvPr>
            <p:ph type="body" sz="half" idx="2"/>
          </p:nvPr>
        </p:nvSpPr>
        <p:spPr/>
        <p:txBody>
          <a:bodyPr>
            <a:normAutofit/>
          </a:bodyPr>
          <a:lstStyle/>
          <a:p>
            <a:r>
              <a:rPr lang="en-US" sz="2400" dirty="0"/>
              <a:t>Search Book and Manuscript Catalog</a:t>
            </a:r>
          </a:p>
        </p:txBody>
      </p:sp>
    </p:spTree>
    <p:extLst>
      <p:ext uri="{BB962C8B-B14F-4D97-AF65-F5344CB8AC3E}">
        <p14:creationId xmlns:p14="http://schemas.microsoft.com/office/powerpoint/2010/main" val="3289108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848" y="742142"/>
            <a:ext cx="10058400" cy="5448300"/>
          </a:xfrm>
          <a:prstGeom prst="rect">
            <a:avLst/>
          </a:prstGeom>
        </p:spPr>
      </p:pic>
    </p:spTree>
    <p:extLst>
      <p:ext uri="{BB962C8B-B14F-4D97-AF65-F5344CB8AC3E}">
        <p14:creationId xmlns:p14="http://schemas.microsoft.com/office/powerpoint/2010/main" val="4131766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70470" y="1322174"/>
            <a:ext cx="2110946" cy="3143936"/>
          </a:xfrm>
        </p:spPr>
        <p:txBody>
          <a:bodyPr>
            <a:normAutofit fontScale="55000" lnSpcReduction="20000"/>
          </a:bodyPr>
          <a:lstStyle/>
          <a:p>
            <a:r>
              <a:rPr lang="en-US" b="1" dirty="0">
                <a:solidFill>
                  <a:srgbClr val="FF0000"/>
                </a:solidFill>
              </a:rPr>
              <a:t>Native American History</a:t>
            </a:r>
          </a:p>
          <a:p>
            <a:r>
              <a:rPr lang="en-US" b="1" dirty="0">
                <a:solidFill>
                  <a:srgbClr val="FF0000"/>
                </a:solidFill>
              </a:rPr>
              <a:t>Creek Indian Letters, Talks and Treaties, 1705-1839</a:t>
            </a:r>
          </a:p>
          <a:p>
            <a:r>
              <a:rPr lang="en-US" b="1" dirty="0">
                <a:solidFill>
                  <a:srgbClr val="FF0000"/>
                </a:solidFill>
              </a:rPr>
              <a:t>Reference Library Search Room</a:t>
            </a:r>
          </a:p>
          <a:p>
            <a:endParaRPr lang="en-US" dirty="0"/>
          </a:p>
          <a:p>
            <a:r>
              <a:rPr lang="en-US" dirty="0"/>
              <a:t>Treaties</a:t>
            </a:r>
          </a:p>
          <a:p>
            <a:r>
              <a:rPr lang="en-US" dirty="0"/>
              <a:t>Head rights and Land Lotteries</a:t>
            </a:r>
          </a:p>
          <a:p>
            <a:r>
              <a:rPr lang="en-US" dirty="0"/>
              <a:t>Westward Expansion</a:t>
            </a:r>
          </a:p>
          <a:p>
            <a:endParaRPr lang="en-US" dirty="0"/>
          </a:p>
          <a:p>
            <a:r>
              <a:rPr lang="en-US" dirty="0"/>
              <a:t>Originals transcribed by the Works Progress Administration</a:t>
            </a:r>
          </a:p>
          <a:p>
            <a:endParaRPr lang="en-US" dirty="0"/>
          </a:p>
          <a:p>
            <a:pPr marL="0" indent="0">
              <a:buNone/>
            </a:pP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3061" y="0"/>
            <a:ext cx="5145748" cy="6858000"/>
          </a:xfrm>
          <a:prstGeom prst="rect">
            <a:avLst/>
          </a:prstGeom>
        </p:spPr>
      </p:pic>
      <p:sp>
        <p:nvSpPr>
          <p:cNvPr id="2" name="Rectangle 2"/>
          <p:cNvSpPr>
            <a:spLocks noChangeArrowheads="1"/>
          </p:cNvSpPr>
          <p:nvPr/>
        </p:nvSpPr>
        <p:spPr bwMode="auto">
          <a:xfrm>
            <a:off x="0" y="-138499"/>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Right Brace 4"/>
          <p:cNvSpPr/>
          <p:nvPr/>
        </p:nvSpPr>
        <p:spPr>
          <a:xfrm>
            <a:off x="7807569" y="973015"/>
            <a:ext cx="375139" cy="101990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Tree>
    <p:controls>
      <mc:AlternateContent xmlns:mc="http://schemas.openxmlformats.org/markup-compatibility/2006">
        <mc:Choice xmlns:v="urn:schemas-microsoft-com:vml" Requires="v">
          <p:control spid="1095" name="HTMLText1" r:id="rId2" imgW="2766240" imgH="335160"/>
        </mc:Choice>
        <mc:Fallback>
          <p:control name="HTMLText1" r:id="rId2" imgW="2766240" imgH="335160">
            <p:pic>
              <p:nvPicPr>
                <p:cNvPr id="6" name="HTMLText1"/>
                <p:cNvPicPr preferRelativeResize="0">
                  <a:picLocks noChangeArrowheads="1" noChangeShapeType="1"/>
                </p:cNvPicPr>
                <p:nvPr/>
              </p:nvPicPr>
              <p:blipFill>
                <a:blip r:embed="rId5"/>
                <a:srcRect/>
                <a:stretch>
                  <a:fillRect/>
                </a:stretch>
              </p:blipFill>
              <p:spPr bwMode="auto">
                <a:xfrm>
                  <a:off x="0" y="0"/>
                  <a:ext cx="2762250" cy="3365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573103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Native American History -- </a:t>
            </a:r>
            <a:r>
              <a:rPr lang="en-US" b="1" dirty="0">
                <a:solidFill>
                  <a:srgbClr val="FF0000"/>
                </a:solidFill>
              </a:rPr>
              <a:t>Book and Manuscript Catalog</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2588" y="2343665"/>
            <a:ext cx="2833687" cy="377825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0181" y="1905000"/>
            <a:ext cx="3154680" cy="420624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8768" y="2727960"/>
            <a:ext cx="4510615" cy="3383280"/>
          </a:xfrm>
          <a:prstGeom prst="rect">
            <a:avLst/>
          </a:prstGeom>
        </p:spPr>
      </p:pic>
    </p:spTree>
    <p:extLst>
      <p:ext uri="{BB962C8B-B14F-4D97-AF65-F5344CB8AC3E}">
        <p14:creationId xmlns:p14="http://schemas.microsoft.com/office/powerpoint/2010/main" val="648139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a:t>Virtual Vault: Triumph and Tragedy</a:t>
            </a:r>
            <a:r>
              <a:rPr lang="en-US" dirty="0"/>
              <a:t/>
            </a:r>
            <a:br>
              <a:rPr lang="en-US" dirty="0"/>
            </a:br>
            <a:r>
              <a:rPr lang="en-US" sz="2000" dirty="0"/>
              <a:t>Challenges of the freedmen</a:t>
            </a:r>
            <a:br>
              <a:rPr lang="en-US" sz="2000" dirty="0"/>
            </a:br>
            <a:r>
              <a:rPr lang="en-US" sz="2000" dirty="0"/>
              <a:t>Triumph: Emancipation </a:t>
            </a:r>
            <a:br>
              <a:rPr lang="en-US" sz="2000" dirty="0"/>
            </a:br>
            <a:r>
              <a:rPr lang="en-US" sz="2000" dirty="0"/>
              <a:t>Tragedy: Living under Jim Crow</a:t>
            </a:r>
            <a:endParaRPr lang="en-US" dirty="0"/>
          </a:p>
        </p:txBody>
      </p:sp>
      <p:sp>
        <p:nvSpPr>
          <p:cNvPr id="3" name="Content Placeholder 2"/>
          <p:cNvSpPr>
            <a:spLocks noGrp="1"/>
          </p:cNvSpPr>
          <p:nvPr>
            <p:ph idx="1"/>
          </p:nvPr>
        </p:nvSpPr>
        <p:spPr/>
        <p:txBody>
          <a:bodyPr/>
          <a:lstStyle/>
          <a:p>
            <a:r>
              <a:rPr lang="en-US" dirty="0"/>
              <a:t>ONLINE in the Virtual Vault</a:t>
            </a:r>
          </a:p>
          <a:p>
            <a:r>
              <a:rPr lang="en-US" dirty="0"/>
              <a:t>Reconstruction – Freedmen’s Bureau</a:t>
            </a:r>
          </a:p>
          <a:p>
            <a:endParaRPr lang="en-US" dirty="0"/>
          </a:p>
          <a:p>
            <a:endParaRPr lang="en-US" dirty="0"/>
          </a:p>
          <a:p>
            <a:pPr marL="0" indent="0">
              <a:buNone/>
            </a:pPr>
            <a:r>
              <a:rPr lang="en-US" sz="1600" dirty="0"/>
              <a:t>File II, Reference Services, RG 4-2-46, Georgia Archives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8641" y="868337"/>
            <a:ext cx="3721326" cy="5707865"/>
          </a:xfrm>
          <a:prstGeom prst="rect">
            <a:avLst/>
          </a:prstGeom>
        </p:spPr>
      </p:pic>
    </p:spTree>
    <p:extLst>
      <p:ext uri="{BB962C8B-B14F-4D97-AF65-F5344CB8AC3E}">
        <p14:creationId xmlns:p14="http://schemas.microsoft.com/office/powerpoint/2010/main" val="920829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1025" y="-61398"/>
            <a:ext cx="4566695" cy="6919397"/>
          </a:xfrm>
          <a:prstGeom prst="rect">
            <a:avLst/>
          </a:prstGeom>
        </p:spPr>
      </p:pic>
    </p:spTree>
    <p:extLst>
      <p:ext uri="{BB962C8B-B14F-4D97-AF65-F5344CB8AC3E}">
        <p14:creationId xmlns:p14="http://schemas.microsoft.com/office/powerpoint/2010/main" val="29289978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8940" y="114300"/>
            <a:ext cx="9144000" cy="6858000"/>
          </a:xfrm>
          <a:prstGeom prst="rect">
            <a:avLst/>
          </a:prstGeom>
        </p:spPr>
      </p:pic>
      <p:sp>
        <p:nvSpPr>
          <p:cNvPr id="6" name="TextBox 5"/>
          <p:cNvSpPr txBox="1"/>
          <p:nvPr/>
        </p:nvSpPr>
        <p:spPr>
          <a:xfrm>
            <a:off x="449580" y="1584960"/>
            <a:ext cx="2087880" cy="50783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Triumph</a:t>
            </a:r>
            <a:r>
              <a:rPr kumimoji="0" lang="en-US" sz="1800" b="0" i="0" u="none" strike="noStrike" kern="1200" cap="none" spc="0" normalizeH="0" noProof="0" dirty="0">
                <a:ln>
                  <a:noFill/>
                </a:ln>
                <a:solidFill>
                  <a:prstClr val="black"/>
                </a:solidFill>
                <a:effectLst/>
                <a:uLnTx/>
                <a:uFillTx/>
                <a:latin typeface="Century Gothic"/>
                <a:ea typeface="+mn-ea"/>
                <a:cs typeface="+mn-cs"/>
              </a:rPr>
              <a:t> and Tragedy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solidFill>
                <a:prstClr val="black"/>
              </a:solidFill>
              <a:latin typeface="Century Gothic"/>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noProof="0" dirty="0">
                <a:ln>
                  <a:noFill/>
                </a:ln>
                <a:solidFill>
                  <a:prstClr val="black"/>
                </a:solidFill>
                <a:effectLst/>
                <a:uLnTx/>
                <a:uFillTx/>
                <a:latin typeface="Century Gothic"/>
                <a:ea typeface="+mn-ea"/>
                <a:cs typeface="+mn-cs"/>
              </a:rPr>
              <a:t>Horrors of WWI</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solidFill>
                  <a:prstClr val="black"/>
                </a:solidFill>
                <a:latin typeface="Century Gothic"/>
              </a:rPr>
              <a:t>Hope</a:t>
            </a:r>
            <a:r>
              <a:rPr lang="en-US" dirty="0">
                <a:solidFill>
                  <a:prstClr val="black"/>
                </a:solidFill>
                <a:latin typeface="Century Gothic"/>
              </a:rPr>
              <a:t> of Home</a:t>
            </a: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entury Gothic"/>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Letter from Roy L. Bauer to his family in Atlanta, written while he was serving in France, Mary 26, 1918. Roy L. Bauer Papers, ac. 1975-0468M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PRIVATE manuscript</a:t>
            </a:r>
          </a:p>
        </p:txBody>
      </p:sp>
    </p:spTree>
    <p:extLst>
      <p:ext uri="{BB962C8B-B14F-4D97-AF65-F5344CB8AC3E}">
        <p14:creationId xmlns:p14="http://schemas.microsoft.com/office/powerpoint/2010/main" val="1309067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At the Click of a Button</a:t>
            </a:r>
          </a:p>
        </p:txBody>
      </p:sp>
      <p:sp>
        <p:nvSpPr>
          <p:cNvPr id="3" name="Content Placeholder 2"/>
          <p:cNvSpPr>
            <a:spLocks noGrp="1"/>
          </p:cNvSpPr>
          <p:nvPr>
            <p:ph idx="1"/>
          </p:nvPr>
        </p:nvSpPr>
        <p:spPr/>
        <p:txBody>
          <a:bodyPr/>
          <a:lstStyle/>
          <a:p>
            <a:r>
              <a:rPr lang="en-US" dirty="0"/>
              <a:t>Ask an archivist</a:t>
            </a:r>
          </a:p>
          <a:p>
            <a:r>
              <a:rPr lang="en-US" dirty="0"/>
              <a:t>Online and In-House collections:  Virtual Vault, Finding Aids and Book and Manuscript Catalog</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2873" y="3195829"/>
            <a:ext cx="7789025" cy="3841774"/>
          </a:xfrm>
          <a:prstGeom prst="rect">
            <a:avLst/>
          </a:prstGeom>
        </p:spPr>
      </p:pic>
      <p:sp>
        <p:nvSpPr>
          <p:cNvPr id="5" name="Right Arrow 4"/>
          <p:cNvSpPr/>
          <p:nvPr/>
        </p:nvSpPr>
        <p:spPr>
          <a:xfrm>
            <a:off x="465513" y="3857105"/>
            <a:ext cx="3549534" cy="748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3120044" y="5372539"/>
            <a:ext cx="3549534" cy="748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3120044" y="5675954"/>
            <a:ext cx="3549534" cy="748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3203171" y="6091056"/>
            <a:ext cx="3549534" cy="748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91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a:t>
            </a:r>
          </a:p>
        </p:txBody>
      </p:sp>
      <p:sp>
        <p:nvSpPr>
          <p:cNvPr id="3" name="Content Placeholder 2"/>
          <p:cNvSpPr>
            <a:spLocks noGrp="1"/>
          </p:cNvSpPr>
          <p:nvPr>
            <p:ph idx="1"/>
          </p:nvPr>
        </p:nvSpPr>
        <p:spPr/>
        <p:txBody>
          <a:bodyPr/>
          <a:lstStyle/>
          <a:p>
            <a:r>
              <a:rPr lang="en-US" dirty="0"/>
              <a:t>Research Show &amp; Tell (15 minutes each) </a:t>
            </a:r>
          </a:p>
          <a:p>
            <a:pPr lvl="1"/>
            <a:r>
              <a:rPr lang="en-US" dirty="0"/>
              <a:t>	Georgia Archives</a:t>
            </a:r>
          </a:p>
          <a:p>
            <a:pPr lvl="1"/>
            <a:r>
              <a:rPr lang="en-US" dirty="0"/>
              <a:t>	Digital Library of Georgia </a:t>
            </a:r>
          </a:p>
          <a:p>
            <a:pPr lvl="1"/>
            <a:r>
              <a:rPr lang="en-US" dirty="0"/>
              <a:t>	GALILEO </a:t>
            </a:r>
          </a:p>
          <a:p>
            <a:pPr marL="0" indent="0">
              <a:buNone/>
            </a:pPr>
            <a:r>
              <a:rPr lang="en-US" dirty="0"/>
              <a:t>NHD Research Focus Group (45 minutes) </a:t>
            </a:r>
          </a:p>
          <a:p>
            <a:pPr lvl="1"/>
            <a:r>
              <a:rPr lang="en-US" dirty="0"/>
              <a:t>Discussion</a:t>
            </a:r>
          </a:p>
          <a:p>
            <a:pPr lvl="1"/>
            <a:r>
              <a:rPr lang="en-US" dirty="0"/>
              <a:t>Q&amp;A Time </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4043886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Help – Research Guides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16797" y="2133600"/>
            <a:ext cx="7660232" cy="3778250"/>
          </a:xfrm>
        </p:spPr>
      </p:pic>
    </p:spTree>
    <p:extLst>
      <p:ext uri="{BB962C8B-B14F-4D97-AF65-F5344CB8AC3E}">
        <p14:creationId xmlns:p14="http://schemas.microsoft.com/office/powerpoint/2010/main" val="2748280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African Case – Research Materials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13" y="1905000"/>
            <a:ext cx="4268979" cy="4187059"/>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8720" y="1904999"/>
            <a:ext cx="5261408" cy="4187059"/>
          </a:xfrm>
          <a:prstGeom prst="rect">
            <a:avLst/>
          </a:prstGeom>
        </p:spPr>
      </p:pic>
    </p:spTree>
    <p:extLst>
      <p:ext uri="{BB962C8B-B14F-4D97-AF65-F5344CB8AC3E}">
        <p14:creationId xmlns:p14="http://schemas.microsoft.com/office/powerpoint/2010/main" val="2165221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GEORGIA ARCHIVES</a:t>
            </a:r>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45746" y="4748541"/>
            <a:ext cx="1764796" cy="1773940"/>
          </a:xfrm>
        </p:spPr>
      </p:pic>
      <p:sp>
        <p:nvSpPr>
          <p:cNvPr id="6" name="Text Placeholder 5"/>
          <p:cNvSpPr>
            <a:spLocks noGrp="1"/>
          </p:cNvSpPr>
          <p:nvPr>
            <p:ph type="body" sz="half" idx="2"/>
          </p:nvPr>
        </p:nvSpPr>
        <p:spPr/>
        <p:txBody>
          <a:bodyPr/>
          <a:lstStyle/>
          <a:p>
            <a:r>
              <a:rPr lang="en-US" dirty="0"/>
              <a:t>5800 Jonesboro Road</a:t>
            </a:r>
          </a:p>
          <a:p>
            <a:r>
              <a:rPr lang="en-US" dirty="0"/>
              <a:t>Morrow, GA   30286</a:t>
            </a:r>
          </a:p>
          <a:p>
            <a:endParaRPr lang="en-US" dirty="0"/>
          </a:p>
          <a:p>
            <a:r>
              <a:rPr lang="en-US" dirty="0"/>
              <a:t>678-364-3710</a:t>
            </a:r>
          </a:p>
          <a:p>
            <a:r>
              <a:rPr lang="en-US" dirty="0"/>
              <a:t>HOURS: </a:t>
            </a:r>
          </a:p>
          <a:p>
            <a:r>
              <a:rPr lang="en-US" dirty="0"/>
              <a:t>Tuesday – Saturday</a:t>
            </a:r>
          </a:p>
          <a:p>
            <a:r>
              <a:rPr lang="en-US" dirty="0"/>
              <a:t>8:30 AM – 5:00 PM</a:t>
            </a:r>
          </a:p>
          <a:p>
            <a:endParaRPr lang="en-US" dirty="0"/>
          </a:p>
        </p:txBody>
      </p:sp>
      <p:pic>
        <p:nvPicPr>
          <p:cNvPr id="12" name="Picture 2" descr="Find Us on Facebook">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5644" y="4087109"/>
            <a:ext cx="952500" cy="247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68466" y="1704512"/>
            <a:ext cx="422577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entury Gothic"/>
                <a:ea typeface="+mn-ea"/>
                <a:cs typeface="+mn-cs"/>
              </a:rPr>
              <a:t>QUESTIONS???</a:t>
            </a:r>
          </a:p>
        </p:txBody>
      </p:sp>
    </p:spTree>
    <p:extLst>
      <p:ext uri="{BB962C8B-B14F-4D97-AF65-F5344CB8AC3E}">
        <p14:creationId xmlns:p14="http://schemas.microsoft.com/office/powerpoint/2010/main" val="38276123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2EAD3-1154-44E0-8264-958D9C325661}"/>
              </a:ext>
            </a:extLst>
          </p:cNvPr>
          <p:cNvSpPr>
            <a:spLocks noGrp="1"/>
          </p:cNvSpPr>
          <p:nvPr>
            <p:ph type="title"/>
          </p:nvPr>
        </p:nvSpPr>
        <p:spPr>
          <a:xfrm>
            <a:off x="831850" y="1709739"/>
            <a:ext cx="10515600" cy="1070038"/>
          </a:xfrm>
        </p:spPr>
        <p:txBody>
          <a:bodyPr/>
          <a:lstStyle/>
          <a:p>
            <a:r>
              <a:rPr lang="en-US" dirty="0"/>
              <a:t>Digital Library of Georgia</a:t>
            </a:r>
          </a:p>
        </p:txBody>
      </p:sp>
      <p:sp>
        <p:nvSpPr>
          <p:cNvPr id="3" name="Text Placeholder 2">
            <a:extLst>
              <a:ext uri="{FF2B5EF4-FFF2-40B4-BE49-F238E27FC236}">
                <a16:creationId xmlns:a16="http://schemas.microsoft.com/office/drawing/2014/main" id="{CBA3FAE5-6162-46B4-9B06-558051BBCBFD}"/>
              </a:ext>
            </a:extLst>
          </p:cNvPr>
          <p:cNvSpPr>
            <a:spLocks noGrp="1"/>
          </p:cNvSpPr>
          <p:nvPr>
            <p:ph type="body" idx="1"/>
          </p:nvPr>
        </p:nvSpPr>
        <p:spPr>
          <a:xfrm>
            <a:off x="831850" y="3058707"/>
            <a:ext cx="10515600" cy="1500187"/>
          </a:xfrm>
        </p:spPr>
        <p:txBody>
          <a:bodyPr/>
          <a:lstStyle/>
          <a:p>
            <a:r>
              <a:rPr lang="en-US" dirty="0"/>
              <a:t>Who we are and what we provide</a:t>
            </a:r>
          </a:p>
        </p:txBody>
      </p:sp>
      <p:pic>
        <p:nvPicPr>
          <p:cNvPr id="4" name="Picture 3">
            <a:extLst>
              <a:ext uri="{FF2B5EF4-FFF2-40B4-BE49-F238E27FC236}">
                <a16:creationId xmlns:a16="http://schemas.microsoft.com/office/drawing/2014/main" id="{697E9C81-3890-4F5E-99A2-6EFD1F23B8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271" y="4837825"/>
            <a:ext cx="1503709" cy="1453305"/>
          </a:xfrm>
          <a:prstGeom prst="rect">
            <a:avLst/>
          </a:prstGeom>
        </p:spPr>
      </p:pic>
    </p:spTree>
    <p:extLst>
      <p:ext uri="{BB962C8B-B14F-4D97-AF65-F5344CB8AC3E}">
        <p14:creationId xmlns:p14="http://schemas.microsoft.com/office/powerpoint/2010/main" val="2911991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2EAD3-1154-44E0-8264-958D9C325661}"/>
              </a:ext>
            </a:extLst>
          </p:cNvPr>
          <p:cNvSpPr>
            <a:spLocks noGrp="1"/>
          </p:cNvSpPr>
          <p:nvPr>
            <p:ph type="title"/>
          </p:nvPr>
        </p:nvSpPr>
        <p:spPr/>
        <p:txBody>
          <a:bodyPr/>
          <a:lstStyle/>
          <a:p>
            <a:r>
              <a:rPr lang="en-US" dirty="0"/>
              <a:t>Digital Library of Georgia</a:t>
            </a:r>
          </a:p>
        </p:txBody>
      </p:sp>
      <p:pic>
        <p:nvPicPr>
          <p:cNvPr id="4" name="Picture 3">
            <a:extLst>
              <a:ext uri="{FF2B5EF4-FFF2-40B4-BE49-F238E27FC236}">
                <a16:creationId xmlns:a16="http://schemas.microsoft.com/office/drawing/2014/main" id="{697E9C81-3890-4F5E-99A2-6EFD1F23B8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061" y="5039570"/>
            <a:ext cx="1503709" cy="1453305"/>
          </a:xfrm>
          <a:prstGeom prst="rect">
            <a:avLst/>
          </a:prstGeom>
        </p:spPr>
      </p:pic>
      <p:sp>
        <p:nvSpPr>
          <p:cNvPr id="6" name="Content Placeholder 5">
            <a:extLst>
              <a:ext uri="{FF2B5EF4-FFF2-40B4-BE49-F238E27FC236}">
                <a16:creationId xmlns:a16="http://schemas.microsoft.com/office/drawing/2014/main" id="{B5334DED-7137-4087-AB42-0B9A121F0758}"/>
              </a:ext>
            </a:extLst>
          </p:cNvPr>
          <p:cNvSpPr>
            <a:spLocks noGrp="1"/>
          </p:cNvSpPr>
          <p:nvPr>
            <p:ph idx="1"/>
          </p:nvPr>
        </p:nvSpPr>
        <p:spPr>
          <a:xfrm>
            <a:off x="1330886" y="1844752"/>
            <a:ext cx="3953256" cy="4351338"/>
          </a:xfrm>
        </p:spPr>
        <p:txBody>
          <a:bodyPr/>
          <a:lstStyle/>
          <a:p>
            <a:pPr marL="0" indent="0">
              <a:buNone/>
            </a:pPr>
            <a:r>
              <a:rPr lang="en-US" dirty="0"/>
              <a:t>GALILEO Initiative</a:t>
            </a:r>
          </a:p>
          <a:p>
            <a:r>
              <a:rPr lang="en-US" dirty="0"/>
              <a:t>Collaboration</a:t>
            </a:r>
          </a:p>
          <a:p>
            <a:r>
              <a:rPr lang="en-US" dirty="0"/>
              <a:t>Access</a:t>
            </a:r>
          </a:p>
          <a:p>
            <a:r>
              <a:rPr lang="en-US" dirty="0"/>
              <a:t>Partnership</a:t>
            </a:r>
          </a:p>
          <a:p>
            <a:endParaRPr lang="en-US" dirty="0"/>
          </a:p>
        </p:txBody>
      </p:sp>
      <p:pic>
        <p:nvPicPr>
          <p:cNvPr id="8" name="Picture 7">
            <a:extLst>
              <a:ext uri="{FF2B5EF4-FFF2-40B4-BE49-F238E27FC236}">
                <a16:creationId xmlns:a16="http://schemas.microsoft.com/office/drawing/2014/main" id="{4C799129-B8D5-4C8E-BEC8-EB41D0F3E7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6230" y="1850965"/>
            <a:ext cx="3375637" cy="852487"/>
          </a:xfrm>
          <a:prstGeom prst="rect">
            <a:avLst/>
          </a:prstGeom>
        </p:spPr>
      </p:pic>
      <p:pic>
        <p:nvPicPr>
          <p:cNvPr id="1028" name="Picture 4" descr="http://crdl.usg.edu/images/logo_title.gif">
            <a:extLst>
              <a:ext uri="{FF2B5EF4-FFF2-40B4-BE49-F238E27FC236}">
                <a16:creationId xmlns:a16="http://schemas.microsoft.com/office/drawing/2014/main" id="{D7158D7C-6EDB-4EFA-A659-144A40C3B6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6230" y="2922599"/>
            <a:ext cx="3470592" cy="520589"/>
          </a:xfrm>
          <a:prstGeom prst="rect">
            <a:avLst/>
          </a:prstGeom>
          <a:solidFill>
            <a:schemeClr val="tx1"/>
          </a:solidFill>
        </p:spPr>
      </p:pic>
      <p:pic>
        <p:nvPicPr>
          <p:cNvPr id="1030" name="Picture 6" descr="Civil War in the American South">
            <a:extLst>
              <a:ext uri="{FF2B5EF4-FFF2-40B4-BE49-F238E27FC236}">
                <a16:creationId xmlns:a16="http://schemas.microsoft.com/office/drawing/2014/main" id="{7A98E7C3-CF8A-4E8D-B32D-DE8844D2B0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7069" y="4229826"/>
            <a:ext cx="3544797" cy="9503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h4.googleusercontent.com/28mk4mwCjUkSeiLTeJPiRlPfoGWcQc7hqbgRqmPBxQgiI1M6myh2Dz6EQiDEUCNj-iJPgKDP4IC191RA3zIWNTPO2WyhYFyDBu_zozZTOMn0cWoFrG0AwLNniWly1AkBtIUxu3-A-eU">
            <a:extLst>
              <a:ext uri="{FF2B5EF4-FFF2-40B4-BE49-F238E27FC236}">
                <a16:creationId xmlns:a16="http://schemas.microsoft.com/office/drawing/2014/main" id="{A5D74F5B-D797-4ABC-8CB9-FCCDEC8AF94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609" t="2551" r="10023" b="89101"/>
          <a:stretch/>
        </p:blipFill>
        <p:spPr bwMode="auto">
          <a:xfrm>
            <a:off x="4886230" y="3706425"/>
            <a:ext cx="3535636" cy="3202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0D71F29-5A5A-47FB-B1C2-9B56D48759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82609" y="2709904"/>
            <a:ext cx="1716197" cy="1466568"/>
          </a:xfrm>
          <a:prstGeom prst="rect">
            <a:avLst/>
          </a:prstGeom>
        </p:spPr>
      </p:pic>
    </p:spTree>
    <p:extLst>
      <p:ext uri="{BB962C8B-B14F-4D97-AF65-F5344CB8AC3E}">
        <p14:creationId xmlns:p14="http://schemas.microsoft.com/office/powerpoint/2010/main" val="3479265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3D33C-5273-4A35-A4A8-025CA1A475A1}"/>
              </a:ext>
            </a:extLst>
          </p:cNvPr>
          <p:cNvSpPr>
            <a:spLocks noGrp="1"/>
          </p:cNvSpPr>
          <p:nvPr>
            <p:ph type="title"/>
          </p:nvPr>
        </p:nvSpPr>
        <p:spPr/>
        <p:txBody>
          <a:bodyPr/>
          <a:lstStyle/>
          <a:p>
            <a:r>
              <a:rPr lang="en-US" b="1" dirty="0"/>
              <a:t>Materials you can access</a:t>
            </a:r>
            <a:endParaRPr lang="en-US" dirty="0"/>
          </a:p>
        </p:txBody>
      </p:sp>
      <p:sp>
        <p:nvSpPr>
          <p:cNvPr id="3" name="Content Placeholder 2">
            <a:extLst>
              <a:ext uri="{FF2B5EF4-FFF2-40B4-BE49-F238E27FC236}">
                <a16:creationId xmlns:a16="http://schemas.microsoft.com/office/drawing/2014/main" id="{40C381BF-4BD0-44B9-B628-C74AA37930C1}"/>
              </a:ext>
            </a:extLst>
          </p:cNvPr>
          <p:cNvSpPr>
            <a:spLocks noGrp="1"/>
          </p:cNvSpPr>
          <p:nvPr>
            <p:ph sz="half" idx="1"/>
          </p:nvPr>
        </p:nvSpPr>
        <p:spPr>
          <a:xfrm>
            <a:off x="1637970" y="1572371"/>
            <a:ext cx="4381831" cy="4351338"/>
          </a:xfrm>
        </p:spPr>
        <p:txBody>
          <a:bodyPr/>
          <a:lstStyle/>
          <a:p>
            <a:r>
              <a:rPr lang="en-US" dirty="0"/>
              <a:t>Government documents</a:t>
            </a:r>
          </a:p>
          <a:p>
            <a:r>
              <a:rPr lang="en-US" dirty="0"/>
              <a:t>Georgia books and newspapers</a:t>
            </a:r>
          </a:p>
          <a:p>
            <a:r>
              <a:rPr lang="en-US" dirty="0"/>
              <a:t>Historical manuscripts</a:t>
            </a:r>
          </a:p>
          <a:p>
            <a:r>
              <a:rPr lang="en-US" dirty="0"/>
              <a:t>Photographs</a:t>
            </a:r>
          </a:p>
          <a:p>
            <a:r>
              <a:rPr lang="en-US" dirty="0"/>
              <a:t>Sound recordings </a:t>
            </a:r>
          </a:p>
          <a:p>
            <a:r>
              <a:rPr lang="en-US" dirty="0"/>
              <a:t>Moving images</a:t>
            </a:r>
          </a:p>
          <a:p>
            <a:r>
              <a:rPr lang="en-US" dirty="0"/>
              <a:t>Cartographic resources</a:t>
            </a:r>
          </a:p>
        </p:txBody>
      </p:sp>
      <p:sp>
        <p:nvSpPr>
          <p:cNvPr id="4" name="Text Placeholder 3">
            <a:extLst>
              <a:ext uri="{FF2B5EF4-FFF2-40B4-BE49-F238E27FC236}">
                <a16:creationId xmlns:a16="http://schemas.microsoft.com/office/drawing/2014/main" id="{BC34B0BB-09EA-4527-9FF0-D99B239350B0}"/>
              </a:ext>
            </a:extLst>
          </p:cNvPr>
          <p:cNvSpPr>
            <a:spLocks noGrp="1"/>
          </p:cNvSpPr>
          <p:nvPr>
            <p:ph sz="half" idx="2"/>
          </p:nvPr>
        </p:nvSpPr>
        <p:spPr>
          <a:xfrm>
            <a:off x="6408752" y="5168335"/>
            <a:ext cx="3212326" cy="755374"/>
          </a:xfrm>
        </p:spPr>
        <p:txBody>
          <a:bodyPr>
            <a:normAutofit/>
          </a:bodyPr>
          <a:lstStyle/>
          <a:p>
            <a:pPr marL="0" indent="0">
              <a:buNone/>
            </a:pPr>
            <a:r>
              <a:rPr lang="en-US" sz="1000" dirty="0"/>
              <a:t>Sandersville, early 1940s. Workers seen standing beside the diesel engine and generator used by the city to produce its own electricity, Vanishing Georgia, Georgia Archives</a:t>
            </a:r>
          </a:p>
        </p:txBody>
      </p:sp>
      <p:pic>
        <p:nvPicPr>
          <p:cNvPr id="2050" name="Picture 2" descr="https://lh4.googleusercontent.com/X-uBTP6NCsI_lH84Jvz3vyaQdWWW_jKPEvQFsb5fGlqka1ly7dGo02SBz29gXzwrExBBapi0MXIKoMUXZuuD_qnpTqLEGTbXqECFDMJVOJKtyiI-X_9_GJuK6WxEsn8FPdmj0EO6E-0">
            <a:extLst>
              <a:ext uri="{FF2B5EF4-FFF2-40B4-BE49-F238E27FC236}">
                <a16:creationId xmlns:a16="http://schemas.microsoft.com/office/drawing/2014/main" id="{7E9A5DFE-CF92-4794-BBC4-2D285AD764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5892" y="1572371"/>
            <a:ext cx="3011819" cy="35765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EFC36EC-E3AF-4B7B-86DC-5F1F6775F9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061" y="5039570"/>
            <a:ext cx="1503709" cy="1453305"/>
          </a:xfrm>
          <a:prstGeom prst="rect">
            <a:avLst/>
          </a:prstGeom>
        </p:spPr>
      </p:pic>
    </p:spTree>
    <p:extLst>
      <p:ext uri="{BB962C8B-B14F-4D97-AF65-F5344CB8AC3E}">
        <p14:creationId xmlns:p14="http://schemas.microsoft.com/office/powerpoint/2010/main" val="18908501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6A2EF-5711-4496-8686-93E9538CD2AD}"/>
              </a:ext>
            </a:extLst>
          </p:cNvPr>
          <p:cNvSpPr>
            <a:spLocks noGrp="1"/>
          </p:cNvSpPr>
          <p:nvPr>
            <p:ph type="title"/>
          </p:nvPr>
        </p:nvSpPr>
        <p:spPr/>
        <p:txBody>
          <a:bodyPr/>
          <a:lstStyle/>
          <a:p>
            <a:r>
              <a:rPr lang="en-US" dirty="0"/>
              <a:t>Time Periods Covered</a:t>
            </a:r>
          </a:p>
        </p:txBody>
      </p:sp>
      <p:graphicFrame>
        <p:nvGraphicFramePr>
          <p:cNvPr id="9" name="Diagram 8">
            <a:extLst>
              <a:ext uri="{FF2B5EF4-FFF2-40B4-BE49-F238E27FC236}">
                <a16:creationId xmlns:a16="http://schemas.microsoft.com/office/drawing/2014/main" id="{7468903E-E6E6-4A02-9F6A-B70BD16F9531}"/>
              </a:ext>
            </a:extLst>
          </p:cNvPr>
          <p:cNvGraphicFramePr/>
          <p:nvPr>
            <p:extLst>
              <p:ext uri="{D42A27DB-BD31-4B8C-83A1-F6EECF244321}">
                <p14:modId xmlns:p14="http://schemas.microsoft.com/office/powerpoint/2010/main" val="3285403249"/>
              </p:ext>
            </p:extLst>
          </p:nvPr>
        </p:nvGraphicFramePr>
        <p:xfrm>
          <a:off x="180229" y="2136914"/>
          <a:ext cx="11831541" cy="25841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E67EB98E-44DE-4A06-9021-803720E127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0061" y="5039570"/>
            <a:ext cx="1503709" cy="1453305"/>
          </a:xfrm>
          <a:prstGeom prst="rect">
            <a:avLst/>
          </a:prstGeom>
        </p:spPr>
      </p:pic>
    </p:spTree>
    <p:extLst>
      <p:ext uri="{BB962C8B-B14F-4D97-AF65-F5344CB8AC3E}">
        <p14:creationId xmlns:p14="http://schemas.microsoft.com/office/powerpoint/2010/main" val="894380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015931-90BD-4DCA-929F-38DE81F40A5B}"/>
              </a:ext>
            </a:extLst>
          </p:cNvPr>
          <p:cNvPicPr>
            <a:picLocks noChangeAspect="1"/>
          </p:cNvPicPr>
          <p:nvPr/>
        </p:nvPicPr>
        <p:blipFill rotWithShape="1">
          <a:blip r:embed="rId2"/>
          <a:srcRect l="6038" t="8927" r="6570"/>
          <a:stretch/>
        </p:blipFill>
        <p:spPr>
          <a:xfrm>
            <a:off x="3025644" y="1690688"/>
            <a:ext cx="6140712" cy="3999610"/>
          </a:xfrm>
          <a:prstGeom prst="rect">
            <a:avLst/>
          </a:prstGeom>
          <a:ln>
            <a:solidFill>
              <a:schemeClr val="tx1"/>
            </a:solidFill>
          </a:ln>
        </p:spPr>
      </p:pic>
      <p:pic>
        <p:nvPicPr>
          <p:cNvPr id="6" name="Picture 5">
            <a:extLst>
              <a:ext uri="{FF2B5EF4-FFF2-40B4-BE49-F238E27FC236}">
                <a16:creationId xmlns:a16="http://schemas.microsoft.com/office/drawing/2014/main" id="{A9013A0B-5781-4A8A-99B1-E44E977B4D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061" y="5039570"/>
            <a:ext cx="1503709" cy="1453305"/>
          </a:xfrm>
          <a:prstGeom prst="rect">
            <a:avLst/>
          </a:prstGeom>
        </p:spPr>
      </p:pic>
      <p:sp>
        <p:nvSpPr>
          <p:cNvPr id="7" name="Title 6">
            <a:extLst>
              <a:ext uri="{FF2B5EF4-FFF2-40B4-BE49-F238E27FC236}">
                <a16:creationId xmlns:a16="http://schemas.microsoft.com/office/drawing/2014/main" id="{C8DE4E4E-EBCB-4E55-B0A6-9C7F1FCBAEC8}"/>
              </a:ext>
            </a:extLst>
          </p:cNvPr>
          <p:cNvSpPr>
            <a:spLocks noGrp="1"/>
          </p:cNvSpPr>
          <p:nvPr>
            <p:ph type="title"/>
          </p:nvPr>
        </p:nvSpPr>
        <p:spPr/>
        <p:txBody>
          <a:bodyPr/>
          <a:lstStyle/>
          <a:p>
            <a:r>
              <a:rPr lang="en-US" dirty="0"/>
              <a:t>Digital Library of Georgia</a:t>
            </a:r>
          </a:p>
        </p:txBody>
      </p:sp>
    </p:spTree>
    <p:extLst>
      <p:ext uri="{BB962C8B-B14F-4D97-AF65-F5344CB8AC3E}">
        <p14:creationId xmlns:p14="http://schemas.microsoft.com/office/powerpoint/2010/main" val="23213655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013A0B-5781-4A8A-99B1-E44E977B4D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061" y="5039570"/>
            <a:ext cx="1503709" cy="1453305"/>
          </a:xfrm>
          <a:prstGeom prst="rect">
            <a:avLst/>
          </a:prstGeom>
        </p:spPr>
      </p:pic>
      <p:sp>
        <p:nvSpPr>
          <p:cNvPr id="7" name="Title 6">
            <a:extLst>
              <a:ext uri="{FF2B5EF4-FFF2-40B4-BE49-F238E27FC236}">
                <a16:creationId xmlns:a16="http://schemas.microsoft.com/office/drawing/2014/main" id="{C8DE4E4E-EBCB-4E55-B0A6-9C7F1FCBAEC8}"/>
              </a:ext>
            </a:extLst>
          </p:cNvPr>
          <p:cNvSpPr>
            <a:spLocks noGrp="1"/>
          </p:cNvSpPr>
          <p:nvPr>
            <p:ph type="title"/>
          </p:nvPr>
        </p:nvSpPr>
        <p:spPr/>
        <p:txBody>
          <a:bodyPr/>
          <a:lstStyle/>
          <a:p>
            <a:r>
              <a:rPr lang="en-US" dirty="0"/>
              <a:t>Digital Library of Georgia</a:t>
            </a:r>
          </a:p>
        </p:txBody>
      </p:sp>
      <p:pic>
        <p:nvPicPr>
          <p:cNvPr id="2" name="Picture 1">
            <a:extLst>
              <a:ext uri="{FF2B5EF4-FFF2-40B4-BE49-F238E27FC236}">
                <a16:creationId xmlns:a16="http://schemas.microsoft.com/office/drawing/2014/main" id="{E246B45D-2AB2-44DF-AF53-1AFCA5F31D73}"/>
              </a:ext>
            </a:extLst>
          </p:cNvPr>
          <p:cNvPicPr>
            <a:picLocks noChangeAspect="1"/>
          </p:cNvPicPr>
          <p:nvPr/>
        </p:nvPicPr>
        <p:blipFill rotWithShape="1">
          <a:blip r:embed="rId3"/>
          <a:srcRect l="6546" t="9623" r="8382" b="8058"/>
          <a:stretch/>
        </p:blipFill>
        <p:spPr>
          <a:xfrm>
            <a:off x="2280751" y="1372636"/>
            <a:ext cx="7630497" cy="4614696"/>
          </a:xfrm>
          <a:prstGeom prst="rect">
            <a:avLst/>
          </a:prstGeom>
          <a:ln>
            <a:solidFill>
              <a:schemeClr val="tx1"/>
            </a:solidFill>
          </a:ln>
        </p:spPr>
      </p:pic>
    </p:spTree>
    <p:extLst>
      <p:ext uri="{BB962C8B-B14F-4D97-AF65-F5344CB8AC3E}">
        <p14:creationId xmlns:p14="http://schemas.microsoft.com/office/powerpoint/2010/main" val="516063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013A0B-5781-4A8A-99B1-E44E977B4D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061" y="5039570"/>
            <a:ext cx="1503709" cy="1453305"/>
          </a:xfrm>
          <a:prstGeom prst="rect">
            <a:avLst/>
          </a:prstGeom>
        </p:spPr>
      </p:pic>
      <p:sp>
        <p:nvSpPr>
          <p:cNvPr id="7" name="Title 6">
            <a:extLst>
              <a:ext uri="{FF2B5EF4-FFF2-40B4-BE49-F238E27FC236}">
                <a16:creationId xmlns:a16="http://schemas.microsoft.com/office/drawing/2014/main" id="{C8DE4E4E-EBCB-4E55-B0A6-9C7F1FCBAEC8}"/>
              </a:ext>
            </a:extLst>
          </p:cNvPr>
          <p:cNvSpPr>
            <a:spLocks noGrp="1"/>
          </p:cNvSpPr>
          <p:nvPr>
            <p:ph type="title"/>
          </p:nvPr>
        </p:nvSpPr>
        <p:spPr/>
        <p:txBody>
          <a:bodyPr/>
          <a:lstStyle/>
          <a:p>
            <a:r>
              <a:rPr lang="en-US" dirty="0"/>
              <a:t>Digital Library of Georgia</a:t>
            </a:r>
          </a:p>
        </p:txBody>
      </p:sp>
      <p:pic>
        <p:nvPicPr>
          <p:cNvPr id="2" name="Picture 1">
            <a:extLst>
              <a:ext uri="{FF2B5EF4-FFF2-40B4-BE49-F238E27FC236}">
                <a16:creationId xmlns:a16="http://schemas.microsoft.com/office/drawing/2014/main" id="{6324C6F2-6A7C-419E-BEF8-1B686CCE76B3}"/>
              </a:ext>
            </a:extLst>
          </p:cNvPr>
          <p:cNvPicPr>
            <a:picLocks noChangeAspect="1"/>
          </p:cNvPicPr>
          <p:nvPr/>
        </p:nvPicPr>
        <p:blipFill rotWithShape="1">
          <a:blip r:embed="rId3"/>
          <a:srcRect l="5676" t="9624" r="8816" b="13507"/>
          <a:stretch/>
        </p:blipFill>
        <p:spPr>
          <a:xfrm>
            <a:off x="2212450" y="1407903"/>
            <a:ext cx="7767100" cy="4364057"/>
          </a:xfrm>
          <a:prstGeom prst="rect">
            <a:avLst/>
          </a:prstGeom>
          <a:ln>
            <a:solidFill>
              <a:schemeClr val="tx1"/>
            </a:solidFill>
          </a:ln>
        </p:spPr>
      </p:pic>
    </p:spTree>
    <p:extLst>
      <p:ext uri="{BB962C8B-B14F-4D97-AF65-F5344CB8AC3E}">
        <p14:creationId xmlns:p14="http://schemas.microsoft.com/office/powerpoint/2010/main" val="514031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solidFill>
                  <a:srgbClr val="FF0000"/>
                </a:solidFill>
                <a:hlinkClick r:id="rId3"/>
              </a:rPr>
              <a:t>The Georgia Archives</a:t>
            </a:r>
            <a:endParaRPr lang="en-US" b="1" dirty="0">
              <a:solidFill>
                <a:srgbClr val="FF0000"/>
              </a:solidFill>
            </a:endParaRPr>
          </a:p>
        </p:txBody>
      </p:sp>
      <p:sp>
        <p:nvSpPr>
          <p:cNvPr id="3" name="Subtitle 2"/>
          <p:cNvSpPr>
            <a:spLocks noGrp="1"/>
          </p:cNvSpPr>
          <p:nvPr>
            <p:ph type="subTitle" idx="1"/>
          </p:nvPr>
        </p:nvSpPr>
        <p:spPr>
          <a:xfrm>
            <a:off x="2589213" y="4777381"/>
            <a:ext cx="8915399" cy="1126283"/>
          </a:xfrm>
        </p:spPr>
        <p:txBody>
          <a:bodyPr>
            <a:normAutofit fontScale="77500" lnSpcReduction="20000"/>
          </a:bodyPr>
          <a:lstStyle/>
          <a:p>
            <a:r>
              <a:rPr lang="en-US" sz="3200" b="1" dirty="0">
                <a:solidFill>
                  <a:srgbClr val="FF0000"/>
                </a:solidFill>
              </a:rPr>
              <a:t>Resources for students and teachers</a:t>
            </a:r>
          </a:p>
          <a:p>
            <a:r>
              <a:rPr lang="en-US" sz="2400" b="1" dirty="0">
                <a:solidFill>
                  <a:srgbClr val="FF0000"/>
                </a:solidFill>
              </a:rPr>
              <a:t>1918 to 2018 – 100-year Anniversary</a:t>
            </a:r>
          </a:p>
          <a:p>
            <a:r>
              <a:rPr lang="en-US" sz="2400" b="1" dirty="0">
                <a:solidFill>
                  <a:srgbClr val="FF0000"/>
                </a:solidFill>
              </a:rPr>
              <a:t>National History Day Research</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827" y="4777381"/>
            <a:ext cx="2352386" cy="2337820"/>
          </a:xfrm>
          <a:prstGeom prst="rect">
            <a:avLst/>
          </a:prstGeom>
        </p:spPr>
      </p:pic>
      <p:sp>
        <p:nvSpPr>
          <p:cNvPr id="5" name="TextBox 4"/>
          <p:cNvSpPr txBox="1"/>
          <p:nvPr/>
        </p:nvSpPr>
        <p:spPr>
          <a:xfrm>
            <a:off x="7046912" y="6204857"/>
            <a:ext cx="453331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“Creating a More Educated Georgia”</a:t>
            </a:r>
          </a:p>
        </p:txBody>
      </p:sp>
    </p:spTree>
    <p:extLst>
      <p:ext uri="{BB962C8B-B14F-4D97-AF65-F5344CB8AC3E}">
        <p14:creationId xmlns:p14="http://schemas.microsoft.com/office/powerpoint/2010/main" val="288236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013A0B-5781-4A8A-99B1-E44E977B4D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061" y="5039570"/>
            <a:ext cx="1503709" cy="1453305"/>
          </a:xfrm>
          <a:prstGeom prst="rect">
            <a:avLst/>
          </a:prstGeom>
        </p:spPr>
      </p:pic>
      <p:sp>
        <p:nvSpPr>
          <p:cNvPr id="7" name="Title 6">
            <a:extLst>
              <a:ext uri="{FF2B5EF4-FFF2-40B4-BE49-F238E27FC236}">
                <a16:creationId xmlns:a16="http://schemas.microsoft.com/office/drawing/2014/main" id="{C8DE4E4E-EBCB-4E55-B0A6-9C7F1FCBAEC8}"/>
              </a:ext>
            </a:extLst>
          </p:cNvPr>
          <p:cNvSpPr>
            <a:spLocks noGrp="1"/>
          </p:cNvSpPr>
          <p:nvPr>
            <p:ph type="title"/>
          </p:nvPr>
        </p:nvSpPr>
        <p:spPr/>
        <p:txBody>
          <a:bodyPr/>
          <a:lstStyle/>
          <a:p>
            <a:r>
              <a:rPr lang="en-US" dirty="0"/>
              <a:t>Georgia Historic Newspapers</a:t>
            </a:r>
          </a:p>
        </p:txBody>
      </p:sp>
      <p:pic>
        <p:nvPicPr>
          <p:cNvPr id="2" name="Picture 1">
            <a:extLst>
              <a:ext uri="{FF2B5EF4-FFF2-40B4-BE49-F238E27FC236}">
                <a16:creationId xmlns:a16="http://schemas.microsoft.com/office/drawing/2014/main" id="{906BA15F-7D45-4A4A-BD94-AC8A043F0A7F}"/>
              </a:ext>
            </a:extLst>
          </p:cNvPr>
          <p:cNvPicPr>
            <a:picLocks noChangeAspect="1"/>
          </p:cNvPicPr>
          <p:nvPr/>
        </p:nvPicPr>
        <p:blipFill rotWithShape="1">
          <a:blip r:embed="rId3"/>
          <a:srcRect l="5096" t="9042" r="5338" b="5324"/>
          <a:stretch/>
        </p:blipFill>
        <p:spPr>
          <a:xfrm>
            <a:off x="2419585" y="1690688"/>
            <a:ext cx="7352829" cy="4393731"/>
          </a:xfrm>
          <a:prstGeom prst="rect">
            <a:avLst/>
          </a:prstGeom>
          <a:ln>
            <a:solidFill>
              <a:schemeClr val="tx1"/>
            </a:solidFill>
          </a:ln>
        </p:spPr>
      </p:pic>
    </p:spTree>
    <p:extLst>
      <p:ext uri="{BB962C8B-B14F-4D97-AF65-F5344CB8AC3E}">
        <p14:creationId xmlns:p14="http://schemas.microsoft.com/office/powerpoint/2010/main" val="21213467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013A0B-5781-4A8A-99B1-E44E977B4D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061" y="5039570"/>
            <a:ext cx="1503709" cy="1453305"/>
          </a:xfrm>
          <a:prstGeom prst="rect">
            <a:avLst/>
          </a:prstGeom>
        </p:spPr>
      </p:pic>
      <p:sp>
        <p:nvSpPr>
          <p:cNvPr id="7" name="Title 6">
            <a:extLst>
              <a:ext uri="{FF2B5EF4-FFF2-40B4-BE49-F238E27FC236}">
                <a16:creationId xmlns:a16="http://schemas.microsoft.com/office/drawing/2014/main" id="{C8DE4E4E-EBCB-4E55-B0A6-9C7F1FCBAEC8}"/>
              </a:ext>
            </a:extLst>
          </p:cNvPr>
          <p:cNvSpPr>
            <a:spLocks noGrp="1"/>
          </p:cNvSpPr>
          <p:nvPr>
            <p:ph type="title"/>
          </p:nvPr>
        </p:nvSpPr>
        <p:spPr/>
        <p:txBody>
          <a:bodyPr/>
          <a:lstStyle/>
          <a:p>
            <a:r>
              <a:rPr lang="en-US" dirty="0"/>
              <a:t>Georgia Historic Newspapers</a:t>
            </a:r>
          </a:p>
        </p:txBody>
      </p:sp>
      <p:pic>
        <p:nvPicPr>
          <p:cNvPr id="4" name="Picture 3">
            <a:extLst>
              <a:ext uri="{FF2B5EF4-FFF2-40B4-BE49-F238E27FC236}">
                <a16:creationId xmlns:a16="http://schemas.microsoft.com/office/drawing/2014/main" id="{9171FA88-6F50-40B6-BC3D-F3B5BC48BD7C}"/>
              </a:ext>
            </a:extLst>
          </p:cNvPr>
          <p:cNvPicPr>
            <a:picLocks noChangeAspect="1"/>
          </p:cNvPicPr>
          <p:nvPr/>
        </p:nvPicPr>
        <p:blipFill rotWithShape="1">
          <a:blip r:embed="rId3"/>
          <a:srcRect l="13343" t="35247" r="17947"/>
          <a:stretch/>
        </p:blipFill>
        <p:spPr>
          <a:xfrm>
            <a:off x="2444439" y="1690688"/>
            <a:ext cx="7303122" cy="4301657"/>
          </a:xfrm>
          <a:prstGeom prst="rect">
            <a:avLst/>
          </a:prstGeom>
          <a:ln>
            <a:solidFill>
              <a:schemeClr val="tx1"/>
            </a:solidFill>
          </a:ln>
        </p:spPr>
      </p:pic>
      <p:sp>
        <p:nvSpPr>
          <p:cNvPr id="5" name="TextBox 4">
            <a:extLst>
              <a:ext uri="{FF2B5EF4-FFF2-40B4-BE49-F238E27FC236}">
                <a16:creationId xmlns:a16="http://schemas.microsoft.com/office/drawing/2014/main" id="{C12CD55A-5205-4D47-BA73-766F3328E1D0}"/>
              </a:ext>
            </a:extLst>
          </p:cNvPr>
          <p:cNvSpPr txBox="1"/>
          <p:nvPr/>
        </p:nvSpPr>
        <p:spPr>
          <a:xfrm>
            <a:off x="4426226" y="5992345"/>
            <a:ext cx="3339547" cy="276999"/>
          </a:xfrm>
          <a:prstGeom prst="rect">
            <a:avLst/>
          </a:prstGeom>
          <a:noFill/>
        </p:spPr>
        <p:txBody>
          <a:bodyPr wrap="square" rtlCol="0">
            <a:spAutoFit/>
          </a:bodyPr>
          <a:lstStyle/>
          <a:p>
            <a:r>
              <a:rPr lang="en-US" sz="1200" dirty="0">
                <a:solidFill>
                  <a:schemeClr val="tx1">
                    <a:lumMod val="50000"/>
                    <a:lumOff val="50000"/>
                  </a:schemeClr>
                </a:solidFill>
              </a:rPr>
              <a:t>Search term: International Cotton Exposition</a:t>
            </a:r>
          </a:p>
        </p:txBody>
      </p:sp>
    </p:spTree>
    <p:extLst>
      <p:ext uri="{BB962C8B-B14F-4D97-AF65-F5344CB8AC3E}">
        <p14:creationId xmlns:p14="http://schemas.microsoft.com/office/powerpoint/2010/main" val="41159548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013A0B-5781-4A8A-99B1-E44E977B4D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061" y="5039570"/>
            <a:ext cx="1503709" cy="1453305"/>
          </a:xfrm>
          <a:prstGeom prst="rect">
            <a:avLst/>
          </a:prstGeom>
        </p:spPr>
      </p:pic>
      <p:sp>
        <p:nvSpPr>
          <p:cNvPr id="7" name="Title 6">
            <a:extLst>
              <a:ext uri="{FF2B5EF4-FFF2-40B4-BE49-F238E27FC236}">
                <a16:creationId xmlns:a16="http://schemas.microsoft.com/office/drawing/2014/main" id="{C8DE4E4E-EBCB-4E55-B0A6-9C7F1FCBAEC8}"/>
              </a:ext>
            </a:extLst>
          </p:cNvPr>
          <p:cNvSpPr>
            <a:spLocks noGrp="1"/>
          </p:cNvSpPr>
          <p:nvPr>
            <p:ph type="title"/>
          </p:nvPr>
        </p:nvSpPr>
        <p:spPr/>
        <p:txBody>
          <a:bodyPr/>
          <a:lstStyle/>
          <a:p>
            <a:r>
              <a:rPr lang="en-US" dirty="0"/>
              <a:t>Civil Rights Digital Library</a:t>
            </a:r>
          </a:p>
        </p:txBody>
      </p:sp>
      <p:pic>
        <p:nvPicPr>
          <p:cNvPr id="3" name="Picture 2">
            <a:extLst>
              <a:ext uri="{FF2B5EF4-FFF2-40B4-BE49-F238E27FC236}">
                <a16:creationId xmlns:a16="http://schemas.microsoft.com/office/drawing/2014/main" id="{0FC99A99-26FF-46D9-907F-605838D52F9C}"/>
              </a:ext>
            </a:extLst>
          </p:cNvPr>
          <p:cNvPicPr>
            <a:picLocks noChangeAspect="1"/>
          </p:cNvPicPr>
          <p:nvPr/>
        </p:nvPicPr>
        <p:blipFill rotWithShape="1">
          <a:blip r:embed="rId3"/>
          <a:srcRect l="170" t="9623" r="2083" b="5323"/>
          <a:stretch/>
        </p:blipFill>
        <p:spPr>
          <a:xfrm>
            <a:off x="2239136" y="1571274"/>
            <a:ext cx="7713727" cy="4194948"/>
          </a:xfrm>
          <a:prstGeom prst="rect">
            <a:avLst/>
          </a:prstGeom>
          <a:ln>
            <a:solidFill>
              <a:schemeClr val="tx1"/>
            </a:solidFill>
          </a:ln>
        </p:spPr>
      </p:pic>
    </p:spTree>
    <p:extLst>
      <p:ext uri="{BB962C8B-B14F-4D97-AF65-F5344CB8AC3E}">
        <p14:creationId xmlns:p14="http://schemas.microsoft.com/office/powerpoint/2010/main" val="33396221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013A0B-5781-4A8A-99B1-E44E977B4D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061" y="5039570"/>
            <a:ext cx="1503709" cy="1453305"/>
          </a:xfrm>
          <a:prstGeom prst="rect">
            <a:avLst/>
          </a:prstGeom>
        </p:spPr>
      </p:pic>
      <p:sp>
        <p:nvSpPr>
          <p:cNvPr id="7" name="Title 6">
            <a:extLst>
              <a:ext uri="{FF2B5EF4-FFF2-40B4-BE49-F238E27FC236}">
                <a16:creationId xmlns:a16="http://schemas.microsoft.com/office/drawing/2014/main" id="{C8DE4E4E-EBCB-4E55-B0A6-9C7F1FCBAEC8}"/>
              </a:ext>
            </a:extLst>
          </p:cNvPr>
          <p:cNvSpPr>
            <a:spLocks noGrp="1"/>
          </p:cNvSpPr>
          <p:nvPr>
            <p:ph type="title"/>
          </p:nvPr>
        </p:nvSpPr>
        <p:spPr/>
        <p:txBody>
          <a:bodyPr/>
          <a:lstStyle/>
          <a:p>
            <a:r>
              <a:rPr lang="en-US" dirty="0"/>
              <a:t>Civil War in the American South</a:t>
            </a:r>
          </a:p>
        </p:txBody>
      </p:sp>
      <p:pic>
        <p:nvPicPr>
          <p:cNvPr id="2" name="Picture 1">
            <a:extLst>
              <a:ext uri="{FF2B5EF4-FFF2-40B4-BE49-F238E27FC236}">
                <a16:creationId xmlns:a16="http://schemas.microsoft.com/office/drawing/2014/main" id="{19A21BB9-4339-46F2-8896-41AFFB62CB6A}"/>
              </a:ext>
            </a:extLst>
          </p:cNvPr>
          <p:cNvPicPr>
            <a:picLocks noChangeAspect="1"/>
          </p:cNvPicPr>
          <p:nvPr/>
        </p:nvPicPr>
        <p:blipFill rotWithShape="1">
          <a:blip r:embed="rId3"/>
          <a:srcRect l="1328" t="8927" r="1135" b="13044"/>
          <a:stretch/>
        </p:blipFill>
        <p:spPr>
          <a:xfrm>
            <a:off x="2128299" y="1445149"/>
            <a:ext cx="7935402" cy="3967701"/>
          </a:xfrm>
          <a:prstGeom prst="rect">
            <a:avLst/>
          </a:prstGeom>
          <a:ln>
            <a:solidFill>
              <a:schemeClr val="tx1"/>
            </a:solidFill>
          </a:ln>
        </p:spPr>
      </p:pic>
    </p:spTree>
    <p:extLst>
      <p:ext uri="{BB962C8B-B14F-4D97-AF65-F5344CB8AC3E}">
        <p14:creationId xmlns:p14="http://schemas.microsoft.com/office/powerpoint/2010/main" val="30488235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2EAD3-1154-44E0-8264-958D9C325661}"/>
              </a:ext>
            </a:extLst>
          </p:cNvPr>
          <p:cNvSpPr>
            <a:spLocks noGrp="1"/>
          </p:cNvSpPr>
          <p:nvPr>
            <p:ph type="title"/>
          </p:nvPr>
        </p:nvSpPr>
        <p:spPr>
          <a:xfrm>
            <a:off x="831850" y="1709739"/>
            <a:ext cx="10515600" cy="1070038"/>
          </a:xfrm>
        </p:spPr>
        <p:txBody>
          <a:bodyPr/>
          <a:lstStyle/>
          <a:p>
            <a:r>
              <a:rPr lang="en-US" dirty="0" smtClean="0"/>
              <a:t>GALILEO</a:t>
            </a:r>
            <a:endParaRPr lang="en-US" dirty="0"/>
          </a:p>
        </p:txBody>
      </p:sp>
      <p:sp>
        <p:nvSpPr>
          <p:cNvPr id="3" name="Text Placeholder 2">
            <a:extLst>
              <a:ext uri="{FF2B5EF4-FFF2-40B4-BE49-F238E27FC236}">
                <a16:creationId xmlns:a16="http://schemas.microsoft.com/office/drawing/2014/main" id="{CBA3FAE5-6162-46B4-9B06-558051BBCBFD}"/>
              </a:ext>
            </a:extLst>
          </p:cNvPr>
          <p:cNvSpPr>
            <a:spLocks noGrp="1"/>
          </p:cNvSpPr>
          <p:nvPr>
            <p:ph type="body" idx="1"/>
          </p:nvPr>
        </p:nvSpPr>
        <p:spPr>
          <a:xfrm>
            <a:off x="831850" y="2727806"/>
            <a:ext cx="9685627" cy="1119035"/>
          </a:xfrm>
        </p:spPr>
        <p:txBody>
          <a:bodyPr/>
          <a:lstStyle/>
          <a:p>
            <a:endParaRPr lang="en-US" dirty="0" smtClean="0"/>
          </a:p>
          <a:p>
            <a:r>
              <a:rPr lang="en-US" dirty="0" smtClean="0"/>
              <a:t>Discover and Share History Resources with GALILEO </a:t>
            </a:r>
            <a:endParaRPr lang="en-US" dirty="0"/>
          </a:p>
        </p:txBody>
      </p:sp>
      <p:pic>
        <p:nvPicPr>
          <p:cNvPr id="5" name="Picture 4"/>
          <p:cNvPicPr>
            <a:picLocks noChangeAspect="1"/>
          </p:cNvPicPr>
          <p:nvPr/>
        </p:nvPicPr>
        <p:blipFill>
          <a:blip r:embed="rId2"/>
          <a:stretch>
            <a:fillRect/>
          </a:stretch>
        </p:blipFill>
        <p:spPr>
          <a:xfrm>
            <a:off x="373711" y="4913906"/>
            <a:ext cx="1724969" cy="12937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503321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GALILEO:</a:t>
            </a:r>
            <a:br>
              <a:rPr lang="en-US" sz="3600" dirty="0" smtClean="0"/>
            </a:br>
            <a:r>
              <a:rPr lang="en-US" sz="3600" dirty="0" smtClean="0"/>
              <a:t>National History Day site </a:t>
            </a:r>
            <a:endParaRPr lang="en-US" sz="3600" dirty="0"/>
          </a:p>
        </p:txBody>
      </p:sp>
      <p:pic>
        <p:nvPicPr>
          <p:cNvPr id="5" name="Picture 4"/>
          <p:cNvPicPr>
            <a:picLocks noChangeAspect="1"/>
          </p:cNvPicPr>
          <p:nvPr/>
        </p:nvPicPr>
        <p:blipFill rotWithShape="1">
          <a:blip r:embed="rId2"/>
          <a:srcRect b="10720"/>
          <a:stretch/>
        </p:blipFill>
        <p:spPr>
          <a:xfrm>
            <a:off x="916858" y="1690688"/>
            <a:ext cx="9315616" cy="4678307"/>
          </a:xfrm>
          <a:prstGeom prst="rect">
            <a:avLst/>
          </a:prstGeom>
        </p:spPr>
      </p:pic>
    </p:spTree>
    <p:extLst>
      <p:ext uri="{BB962C8B-B14F-4D97-AF65-F5344CB8AC3E}">
        <p14:creationId xmlns:p14="http://schemas.microsoft.com/office/powerpoint/2010/main" val="36572560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0748"/>
          <a:stretch/>
        </p:blipFill>
        <p:spPr>
          <a:xfrm>
            <a:off x="334297" y="1071714"/>
            <a:ext cx="11857703" cy="5286069"/>
          </a:xfrm>
          <a:prstGeom prst="rect">
            <a:avLst/>
          </a:prstGeom>
        </p:spPr>
      </p:pic>
    </p:spTree>
    <p:extLst>
      <p:ext uri="{BB962C8B-B14F-4D97-AF65-F5344CB8AC3E}">
        <p14:creationId xmlns:p14="http://schemas.microsoft.com/office/powerpoint/2010/main" val="36578460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 Overview  </a:t>
            </a:r>
            <a:endParaRPr lang="en-US" dirty="0"/>
          </a:p>
        </p:txBody>
      </p:sp>
      <p:sp>
        <p:nvSpPr>
          <p:cNvPr id="3" name="Content Placeholder 2"/>
          <p:cNvSpPr>
            <a:spLocks noGrp="1"/>
          </p:cNvSpPr>
          <p:nvPr>
            <p:ph idx="1"/>
          </p:nvPr>
        </p:nvSpPr>
        <p:spPr/>
        <p:txBody>
          <a:bodyPr/>
          <a:lstStyle/>
          <a:p>
            <a:r>
              <a:rPr lang="en-US" dirty="0" smtClean="0"/>
              <a:t>History Reference Center</a:t>
            </a:r>
          </a:p>
          <a:p>
            <a:r>
              <a:rPr lang="en-US" dirty="0" err="1" smtClean="0"/>
              <a:t>Explora</a:t>
            </a:r>
            <a:r>
              <a:rPr lang="en-US" dirty="0" smtClean="0"/>
              <a:t> </a:t>
            </a:r>
          </a:p>
          <a:p>
            <a:r>
              <a:rPr lang="en-US" dirty="0" smtClean="0"/>
              <a:t>EBSCO </a:t>
            </a:r>
            <a:r>
              <a:rPr lang="en-US" dirty="0" err="1" smtClean="0"/>
              <a:t>ebooks</a:t>
            </a:r>
            <a:endParaRPr lang="en-US" dirty="0" smtClean="0"/>
          </a:p>
          <a:p>
            <a:endParaRPr lang="en-US" dirty="0"/>
          </a:p>
          <a:p>
            <a:r>
              <a:rPr lang="en-US" dirty="0" smtClean="0"/>
              <a:t>New Georgia Encyclopedia </a:t>
            </a:r>
          </a:p>
          <a:p>
            <a:r>
              <a:rPr lang="en-US" dirty="0" smtClean="0"/>
              <a:t>Britannica /Annals of American History </a:t>
            </a:r>
            <a:endParaRPr lang="en-US" dirty="0"/>
          </a:p>
        </p:txBody>
      </p:sp>
    </p:spTree>
    <p:extLst>
      <p:ext uri="{BB962C8B-B14F-4D97-AF65-F5344CB8AC3E}">
        <p14:creationId xmlns:p14="http://schemas.microsoft.com/office/powerpoint/2010/main" val="31630083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with students </a:t>
            </a:r>
            <a:endParaRPr lang="en-US" dirty="0"/>
          </a:p>
        </p:txBody>
      </p:sp>
      <p:sp>
        <p:nvSpPr>
          <p:cNvPr id="3" name="Content Placeholder 2"/>
          <p:cNvSpPr>
            <a:spLocks noGrp="1"/>
          </p:cNvSpPr>
          <p:nvPr>
            <p:ph idx="1"/>
          </p:nvPr>
        </p:nvSpPr>
        <p:spPr/>
        <p:txBody>
          <a:bodyPr/>
          <a:lstStyle/>
          <a:p>
            <a:r>
              <a:rPr lang="en-US" dirty="0" smtClean="0"/>
              <a:t>GALILEO Express Links (Add database links to your sites and docs) </a:t>
            </a:r>
          </a:p>
          <a:p>
            <a:r>
              <a:rPr lang="en-US" dirty="0" smtClean="0"/>
              <a:t>Persistent links to articles/books</a:t>
            </a:r>
          </a:p>
          <a:p>
            <a:r>
              <a:rPr lang="en-US" dirty="0" smtClean="0"/>
              <a:t>Add to Google drive or Google classroom</a:t>
            </a:r>
          </a:p>
          <a:p>
            <a:r>
              <a:rPr lang="en-US" dirty="0" smtClean="0"/>
              <a:t>e-mail/save content </a:t>
            </a:r>
          </a:p>
        </p:txBody>
      </p:sp>
    </p:spTree>
    <p:extLst>
      <p:ext uri="{BB962C8B-B14F-4D97-AF65-F5344CB8AC3E}">
        <p14:creationId xmlns:p14="http://schemas.microsoft.com/office/powerpoint/2010/main" val="78740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t>
            </a:r>
            <a:endParaRPr lang="en-US" dirty="0"/>
          </a:p>
        </p:txBody>
      </p:sp>
      <p:sp>
        <p:nvSpPr>
          <p:cNvPr id="3" name="Content Placeholder 2"/>
          <p:cNvSpPr>
            <a:spLocks noGrp="1"/>
          </p:cNvSpPr>
          <p:nvPr>
            <p:ph idx="1"/>
          </p:nvPr>
        </p:nvSpPr>
        <p:spPr/>
        <p:txBody>
          <a:bodyPr/>
          <a:lstStyle/>
          <a:p>
            <a:r>
              <a:rPr lang="en-US" dirty="0" smtClean="0"/>
              <a:t>Thank you!</a:t>
            </a:r>
            <a:endParaRPr lang="en-US" dirty="0"/>
          </a:p>
        </p:txBody>
      </p:sp>
    </p:spTree>
    <p:extLst>
      <p:ext uri="{BB962C8B-B14F-4D97-AF65-F5344CB8AC3E}">
        <p14:creationId xmlns:p14="http://schemas.microsoft.com/office/powerpoint/2010/main" val="3945889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03463" y="92095"/>
            <a:ext cx="8911687" cy="1280890"/>
          </a:xfrm>
        </p:spPr>
        <p:txBody>
          <a:bodyPr>
            <a:normAutofit fontScale="90000"/>
          </a:bodyPr>
          <a:lstStyle/>
          <a:p>
            <a:pPr algn="ctr"/>
            <a:r>
              <a:rPr lang="en-US" b="1" dirty="0">
                <a:solidFill>
                  <a:srgbClr val="FF0000"/>
                </a:solidFill>
              </a:rPr>
              <a:t>National History Day</a:t>
            </a:r>
            <a:br>
              <a:rPr lang="en-US" b="1" dirty="0">
                <a:solidFill>
                  <a:srgbClr val="FF0000"/>
                </a:solidFill>
              </a:rPr>
            </a:br>
            <a:r>
              <a:rPr lang="en-US" b="1" dirty="0">
                <a:solidFill>
                  <a:srgbClr val="FF0000"/>
                </a:solidFill>
              </a:rPr>
              <a:t>Triumph and Tragedy</a:t>
            </a:r>
            <a:br>
              <a:rPr lang="en-US" b="1" dirty="0">
                <a:solidFill>
                  <a:srgbClr val="FF0000"/>
                </a:solidFill>
              </a:rPr>
            </a:br>
            <a:r>
              <a:rPr lang="en-US" sz="2700" b="1" dirty="0"/>
              <a:t>Where to go? What to do? </a:t>
            </a:r>
            <a:br>
              <a:rPr lang="en-US" sz="2700" b="1" dirty="0"/>
            </a:br>
            <a:r>
              <a:rPr lang="en-US" sz="2700" b="1" dirty="0">
                <a:solidFill>
                  <a:schemeClr val="tx1"/>
                </a:solidFill>
              </a:rPr>
              <a:t>Resources at the click of a button</a:t>
            </a:r>
            <a:br>
              <a:rPr lang="en-US" sz="2700" b="1" dirty="0">
                <a:solidFill>
                  <a:schemeClr val="tx1"/>
                </a:solidFill>
              </a:rPr>
            </a:br>
            <a:r>
              <a:rPr lang="en-US" sz="2700" b="1" dirty="0">
                <a:solidFill>
                  <a:schemeClr val="tx1"/>
                </a:solidFill>
              </a:rPr>
              <a:t>Online or visit the Georgia Archives</a:t>
            </a:r>
          </a:p>
        </p:txBody>
      </p:sp>
      <p:sp>
        <p:nvSpPr>
          <p:cNvPr id="4" name="Content Placeholder 3"/>
          <p:cNvSpPr>
            <a:spLocks noGrp="1"/>
          </p:cNvSpPr>
          <p:nvPr>
            <p:ph idx="1"/>
          </p:nvPr>
        </p:nvSpPr>
        <p:spPr>
          <a:xfrm>
            <a:off x="2589212" y="2585884"/>
            <a:ext cx="8865369" cy="3325338"/>
          </a:xfrm>
        </p:spPr>
        <p:txBody>
          <a:bodyPr>
            <a:noAutofit/>
          </a:bodyPr>
          <a:lstStyle/>
          <a:p>
            <a:r>
              <a:rPr lang="en-US" sz="2400" b="1" dirty="0">
                <a:solidFill>
                  <a:srgbClr val="FF0000"/>
                </a:solidFill>
              </a:rPr>
              <a:t>Webpage (www.georgiaarchives.org)</a:t>
            </a:r>
          </a:p>
          <a:p>
            <a:r>
              <a:rPr lang="en-US" sz="2400" b="1" dirty="0">
                <a:solidFill>
                  <a:srgbClr val="FF0000"/>
                </a:solidFill>
              </a:rPr>
              <a:t>Investigating with the click of a button.  HOW? </a:t>
            </a:r>
          </a:p>
          <a:p>
            <a:r>
              <a:rPr lang="en-US" sz="2400" b="1" dirty="0">
                <a:solidFill>
                  <a:srgbClr val="00B0F0"/>
                </a:solidFill>
              </a:rPr>
              <a:t>Online Research – In House Research</a:t>
            </a:r>
          </a:p>
          <a:p>
            <a:r>
              <a:rPr lang="en-US" sz="2400" b="1" dirty="0">
                <a:solidFill>
                  <a:srgbClr val="FF0000"/>
                </a:solidFill>
              </a:rPr>
              <a:t>Virtual Vault</a:t>
            </a:r>
          </a:p>
          <a:p>
            <a:r>
              <a:rPr lang="en-US" sz="2400" b="1" dirty="0">
                <a:solidFill>
                  <a:srgbClr val="FF0000"/>
                </a:solidFill>
              </a:rPr>
              <a:t>Finding Aids</a:t>
            </a:r>
          </a:p>
          <a:p>
            <a:r>
              <a:rPr lang="en-US" sz="2400" b="1" dirty="0">
                <a:solidFill>
                  <a:srgbClr val="FF0000"/>
                </a:solidFill>
              </a:rPr>
              <a:t>Book and Manuscript Catalog</a:t>
            </a:r>
          </a:p>
          <a:p>
            <a:endParaRPr lang="en-US" sz="2400" dirty="0"/>
          </a:p>
        </p:txBody>
      </p:sp>
    </p:spTree>
    <p:extLst>
      <p:ext uri="{BB962C8B-B14F-4D97-AF65-F5344CB8AC3E}">
        <p14:creationId xmlns:p14="http://schemas.microsoft.com/office/powerpoint/2010/main" val="21687180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questions</a:t>
            </a:r>
          </a:p>
        </p:txBody>
      </p:sp>
      <p:sp>
        <p:nvSpPr>
          <p:cNvPr id="3" name="Content Placeholder 2"/>
          <p:cNvSpPr>
            <a:spLocks noGrp="1"/>
          </p:cNvSpPr>
          <p:nvPr>
            <p:ph idx="1"/>
          </p:nvPr>
        </p:nvSpPr>
        <p:spPr/>
        <p:txBody>
          <a:bodyPr/>
          <a:lstStyle/>
          <a:p>
            <a:pPr lvl="1" fontAlgn="base"/>
            <a:r>
              <a:rPr lang="en-US" sz="2800" dirty="0"/>
              <a:t>Are you and your students familiar with using physical and digital archives?</a:t>
            </a:r>
          </a:p>
          <a:p>
            <a:pPr lvl="1" fontAlgn="base"/>
            <a:r>
              <a:rPr lang="en-US" sz="2800" dirty="0"/>
              <a:t>What are barriers to students and teachers using our content?</a:t>
            </a:r>
          </a:p>
          <a:p>
            <a:pPr lvl="1" fontAlgn="base"/>
            <a:r>
              <a:rPr lang="en-US" sz="2800" dirty="0"/>
              <a:t>How can we communicate what we have available to you and your students?</a:t>
            </a:r>
            <a:endParaRPr lang="en-US" dirty="0"/>
          </a:p>
        </p:txBody>
      </p:sp>
    </p:spTree>
    <p:extLst>
      <p:ext uri="{BB962C8B-B14F-4D97-AF65-F5344CB8AC3E}">
        <p14:creationId xmlns:p14="http://schemas.microsoft.com/office/powerpoint/2010/main" val="16728486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questions</a:t>
            </a:r>
          </a:p>
        </p:txBody>
      </p:sp>
      <p:sp>
        <p:nvSpPr>
          <p:cNvPr id="3" name="Content Placeholder 2"/>
          <p:cNvSpPr>
            <a:spLocks noGrp="1"/>
          </p:cNvSpPr>
          <p:nvPr>
            <p:ph idx="1"/>
          </p:nvPr>
        </p:nvSpPr>
        <p:spPr/>
        <p:txBody>
          <a:bodyPr/>
          <a:lstStyle/>
          <a:p>
            <a:pPr lvl="1" fontAlgn="base"/>
            <a:r>
              <a:rPr lang="en-US" sz="2800" dirty="0"/>
              <a:t>What sorts of resources do you like to see students using?</a:t>
            </a:r>
          </a:p>
          <a:p>
            <a:pPr lvl="1" fontAlgn="base"/>
            <a:r>
              <a:rPr lang="en-US" sz="2800" dirty="0"/>
              <a:t>What types of training on historical resources are most useful/preferable? (online, recorded, documents, tutorials, handouts</a:t>
            </a:r>
            <a:r>
              <a:rPr lang="en-US" dirty="0"/>
              <a:t>)</a:t>
            </a:r>
          </a:p>
          <a:p>
            <a:pPr lvl="1" fontAlgn="base"/>
            <a:r>
              <a:rPr lang="en-US" sz="2800" dirty="0"/>
              <a:t>Are primary resource sets useful?</a:t>
            </a:r>
          </a:p>
          <a:p>
            <a:pPr lvl="2" fontAlgn="base"/>
            <a:r>
              <a:rPr lang="en-US" dirty="0"/>
              <a:t>DLG Educator Resources: </a:t>
            </a:r>
            <a:r>
              <a:rPr lang="en-US" dirty="0">
                <a:hlinkClick r:id="rId2"/>
              </a:rPr>
              <a:t>https://goo.gl/1kzex2</a:t>
            </a:r>
            <a:r>
              <a:rPr lang="en-US" dirty="0"/>
              <a:t>   </a:t>
            </a:r>
          </a:p>
          <a:p>
            <a:pPr lvl="2" fontAlgn="base"/>
            <a:r>
              <a:rPr lang="en-US" dirty="0"/>
              <a:t>DPLA Primary Source Sets: </a:t>
            </a:r>
            <a:r>
              <a:rPr lang="en-US" dirty="0">
                <a:hlinkClick r:id="rId3"/>
              </a:rPr>
              <a:t>https://dp.la/primary-source-sets</a:t>
            </a:r>
            <a:r>
              <a:rPr lang="en-US" dirty="0"/>
              <a:t> </a:t>
            </a:r>
          </a:p>
          <a:p>
            <a:pPr lvl="1" fontAlgn="base"/>
            <a:r>
              <a:rPr lang="en-US" sz="2800" dirty="0"/>
              <a:t>In a fully-funded, perfect world, what sorts of things/resources would be helpful for you?</a:t>
            </a:r>
          </a:p>
          <a:p>
            <a:pPr lvl="1" fontAlgn="base"/>
            <a:endParaRPr lang="en-US" dirty="0"/>
          </a:p>
          <a:p>
            <a:endParaRPr lang="en-US" dirty="0"/>
          </a:p>
        </p:txBody>
      </p:sp>
    </p:spTree>
    <p:extLst>
      <p:ext uri="{BB962C8B-B14F-4D97-AF65-F5344CB8AC3E}">
        <p14:creationId xmlns:p14="http://schemas.microsoft.com/office/powerpoint/2010/main" val="18802234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109761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a:t>
            </a:r>
          </a:p>
        </p:txBody>
      </p:sp>
      <p:sp>
        <p:nvSpPr>
          <p:cNvPr id="3" name="Content Placeholder 2"/>
          <p:cNvSpPr>
            <a:spLocks noGrp="1"/>
          </p:cNvSpPr>
          <p:nvPr>
            <p:ph idx="1"/>
          </p:nvPr>
        </p:nvSpPr>
        <p:spPr/>
        <p:txBody>
          <a:bodyPr>
            <a:normAutofit fontScale="85000" lnSpcReduction="20000"/>
          </a:bodyPr>
          <a:lstStyle/>
          <a:p>
            <a:pPr marL="0" indent="0">
              <a:buNone/>
            </a:pPr>
            <a:r>
              <a:rPr lang="en-US" dirty="0"/>
              <a:t>We love working with you! </a:t>
            </a:r>
          </a:p>
          <a:p>
            <a:pPr marL="0" indent="0">
              <a:buNone/>
            </a:pPr>
            <a:r>
              <a:rPr lang="en-US" dirty="0"/>
              <a:t>Please reach out with questions or ideas any time</a:t>
            </a:r>
          </a:p>
          <a:p>
            <a:pPr marL="0" indent="0">
              <a:buNone/>
            </a:pPr>
            <a:endParaRPr lang="en-US" dirty="0"/>
          </a:p>
          <a:p>
            <a:pPr marL="0" indent="0">
              <a:buNone/>
            </a:pPr>
            <a:r>
              <a:rPr lang="en-US" dirty="0"/>
              <a:t>Penny Cliff, Georgia Archives </a:t>
            </a:r>
          </a:p>
          <a:p>
            <a:pPr marL="0" indent="0">
              <a:buNone/>
            </a:pPr>
            <a:r>
              <a:rPr lang="en-US" dirty="0">
                <a:hlinkClick r:id="rId2"/>
              </a:rPr>
              <a:t>Penelope.Cliff@usg.edu</a:t>
            </a:r>
            <a:endParaRPr lang="en-US" dirty="0"/>
          </a:p>
          <a:p>
            <a:pPr marL="0" indent="0">
              <a:buNone/>
            </a:pPr>
            <a:endParaRPr lang="en-US" dirty="0"/>
          </a:p>
          <a:p>
            <a:pPr marL="0" indent="0">
              <a:buNone/>
            </a:pPr>
            <a:r>
              <a:rPr lang="en-US" dirty="0"/>
              <a:t>Nicole Lawrence, Digital Library of Georgia </a:t>
            </a:r>
          </a:p>
          <a:p>
            <a:pPr marL="0" indent="0">
              <a:buNone/>
            </a:pPr>
            <a:r>
              <a:rPr lang="en-US" dirty="0">
                <a:hlinkClick r:id="rId3"/>
              </a:rPr>
              <a:t>Nicole.Lawrence@uga.edu</a:t>
            </a:r>
            <a:r>
              <a:rPr lang="en-US" dirty="0"/>
              <a:t> </a:t>
            </a:r>
          </a:p>
          <a:p>
            <a:pPr marL="0" indent="0">
              <a:buNone/>
            </a:pPr>
            <a:endParaRPr lang="en-US" dirty="0"/>
          </a:p>
          <a:p>
            <a:pPr marL="0" indent="0">
              <a:buNone/>
            </a:pPr>
            <a:r>
              <a:rPr lang="en-US" dirty="0"/>
              <a:t>Russell Palmer, GALILEO</a:t>
            </a:r>
          </a:p>
          <a:p>
            <a:pPr marL="0" indent="0">
              <a:buNone/>
            </a:pPr>
            <a:r>
              <a:rPr lang="en-US" dirty="0">
                <a:hlinkClick r:id="rId4"/>
              </a:rPr>
              <a:t>russell.palmer@usg.edu</a:t>
            </a:r>
            <a:endParaRPr lang="en-US" dirty="0"/>
          </a:p>
          <a:p>
            <a:pPr marL="0" indent="0">
              <a:buNone/>
            </a:pPr>
            <a:endParaRPr lang="en-US" dirty="0"/>
          </a:p>
        </p:txBody>
      </p:sp>
    </p:spTree>
    <p:extLst>
      <p:ext uri="{BB962C8B-B14F-4D97-AF65-F5344CB8AC3E}">
        <p14:creationId xmlns:p14="http://schemas.microsoft.com/office/powerpoint/2010/main" val="3775616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391194" y="176349"/>
            <a:ext cx="842554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WHERE TO BEGIN:  www.georgiaarchives.org</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081" y="663668"/>
            <a:ext cx="11157026" cy="6043389"/>
          </a:xfrm>
          <a:prstGeom prst="rect">
            <a:avLst/>
          </a:prstGeom>
        </p:spPr>
      </p:pic>
      <p:sp>
        <p:nvSpPr>
          <p:cNvPr id="3" name="Left Arrow 2"/>
          <p:cNvSpPr/>
          <p:nvPr/>
        </p:nvSpPr>
        <p:spPr>
          <a:xfrm>
            <a:off x="9011265" y="4326193"/>
            <a:ext cx="2172929" cy="28022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a:off x="9011265" y="4724400"/>
            <a:ext cx="2172929" cy="2703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p:cNvSpPr/>
          <p:nvPr/>
        </p:nvSpPr>
        <p:spPr>
          <a:xfrm>
            <a:off x="9011265" y="5192159"/>
            <a:ext cx="2172929" cy="2703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099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rgbClr val="FF0000"/>
                </a:solidFill>
              </a:rPr>
              <a:t>Reference Room</a:t>
            </a:r>
          </a:p>
        </p:txBody>
      </p:sp>
      <p:sp>
        <p:nvSpPr>
          <p:cNvPr id="2" name="TextBox 1"/>
          <p:cNvSpPr txBox="1"/>
          <p:nvPr/>
        </p:nvSpPr>
        <p:spPr>
          <a:xfrm>
            <a:off x="1597981" y="4498875"/>
            <a:ext cx="3306528"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entury Gothic"/>
                <a:ea typeface="+mn-ea"/>
                <a:cs typeface="+mn-cs"/>
              </a:rPr>
              <a:t>Ancestry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entury Gothic"/>
                <a:ea typeface="+mn-ea"/>
                <a:cs typeface="+mn-cs"/>
              </a:rPr>
              <a:t>Family Search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entury Gothic"/>
                <a:ea typeface="+mn-ea"/>
                <a:cs typeface="+mn-cs"/>
              </a:rPr>
              <a:t>Fold 3 (military records)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FF0000"/>
                </a:solidFill>
                <a:latin typeface="Century Gothic"/>
              </a:rPr>
              <a:t>Search Finding Aids, Virtual Vault, Book and Manuscript Catalog</a:t>
            </a:r>
            <a:endParaRPr kumimoji="0" lang="en-US" sz="1800" b="1" i="0" u="none" strike="noStrike" kern="1200" cap="none" spc="0" normalizeH="0" baseline="0" noProof="0" dirty="0">
              <a:ln>
                <a:noFill/>
              </a:ln>
              <a:solidFill>
                <a:srgbClr val="FF0000"/>
              </a:solidFill>
              <a:effectLst/>
              <a:uLnTx/>
              <a:uFillTx/>
              <a:latin typeface="Century Gothic"/>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entury Gothic"/>
                <a:ea typeface="+mn-ea"/>
                <a:cs typeface="+mn-cs"/>
              </a:rPr>
              <a:t>FREE – bring a flash drive</a:t>
            </a:r>
          </a:p>
        </p:txBody>
      </p:sp>
      <p:cxnSp>
        <p:nvCxnSpPr>
          <p:cNvPr id="6" name="Straight Arrow Connector 5"/>
          <p:cNvCxnSpPr/>
          <p:nvPr/>
        </p:nvCxnSpPr>
        <p:spPr>
          <a:xfrm>
            <a:off x="3985846" y="1641231"/>
            <a:ext cx="1617785" cy="1840523"/>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8075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81666" y="624110"/>
            <a:ext cx="9922946" cy="1280890"/>
          </a:xfrm>
        </p:spPr>
        <p:txBody>
          <a:bodyPr/>
          <a:lstStyle/>
          <a:p>
            <a:r>
              <a:rPr lang="en-US" b="1" dirty="0">
                <a:solidFill>
                  <a:srgbClr val="FF0000"/>
                </a:solidFill>
              </a:rPr>
              <a:t>Reference Library -- Found in Book and Manuscript Catalog</a:t>
            </a:r>
          </a:p>
        </p:txBody>
      </p:sp>
    </p:spTree>
    <p:extLst>
      <p:ext uri="{BB962C8B-B14F-4D97-AF65-F5344CB8AC3E}">
        <p14:creationId xmlns:p14="http://schemas.microsoft.com/office/powerpoint/2010/main" val="1632323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0000"/>
                </a:solidFill>
              </a:rPr>
              <a:t>Microfilm Area – Information on microfilm found in Virtual Vault or card catalog</a:t>
            </a:r>
          </a:p>
        </p:txBody>
      </p:sp>
    </p:spTree>
    <p:extLst>
      <p:ext uri="{BB962C8B-B14F-4D97-AF65-F5344CB8AC3E}">
        <p14:creationId xmlns:p14="http://schemas.microsoft.com/office/powerpoint/2010/main" val="35273924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720</TotalTime>
  <Words>781</Words>
  <Application>Microsoft Office PowerPoint</Application>
  <PresentationFormat>Widescreen</PresentationFormat>
  <Paragraphs>182</Paragraphs>
  <Slides>53</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53</vt:i4>
      </vt:variant>
    </vt:vector>
  </HeadingPairs>
  <TitlesOfParts>
    <vt:vector size="60" baseType="lpstr">
      <vt:lpstr>Arial</vt:lpstr>
      <vt:lpstr>Calibri</vt:lpstr>
      <vt:lpstr>Century Gothic</vt:lpstr>
      <vt:lpstr>Verdana</vt:lpstr>
      <vt:lpstr>Wingdings 3</vt:lpstr>
      <vt:lpstr>Office Theme</vt:lpstr>
      <vt:lpstr>Wisp</vt:lpstr>
      <vt:lpstr>Discovering  Triumph and Tragedy </vt:lpstr>
      <vt:lpstr>Introductions </vt:lpstr>
      <vt:lpstr>Agenda </vt:lpstr>
      <vt:lpstr>The Georgia Archives</vt:lpstr>
      <vt:lpstr>National History Day Triumph and Tragedy Where to go? What to do?  Resources at the click of a button Online or visit the Georgia Archives</vt:lpstr>
      <vt:lpstr>PowerPoint Presentation</vt:lpstr>
      <vt:lpstr>Reference Room</vt:lpstr>
      <vt:lpstr>Reference Library -- Found in Book and Manuscript Catalog</vt:lpstr>
      <vt:lpstr>Microfilm Area – Information on microfilm found in Virtual Vault or card catalog</vt:lpstr>
      <vt:lpstr>Microfilm drawers and card catalog</vt:lpstr>
      <vt:lpstr>Original Documents Reading Area (ODRA) --Documents found in Finding Aids are viewed here</vt:lpstr>
      <vt:lpstr>Original Documents Reading Area</vt:lpstr>
      <vt:lpstr>Original Documents Reading Area (ODRA)</vt:lpstr>
      <vt:lpstr>PowerPoint Presentation</vt:lpstr>
      <vt:lpstr>Virtual Vault – Online Resources</vt:lpstr>
      <vt:lpstr>PowerPoint Presentation</vt:lpstr>
      <vt:lpstr>PowerPoint Presentation</vt:lpstr>
      <vt:lpstr>Finding Aids</vt:lpstr>
      <vt:lpstr>PowerPoint Presentation</vt:lpstr>
      <vt:lpstr>PowerPoint Presentation</vt:lpstr>
      <vt:lpstr>PowerPoint Presentation</vt:lpstr>
      <vt:lpstr>Book and Manuscript Catalog</vt:lpstr>
      <vt:lpstr>PowerPoint Presentation</vt:lpstr>
      <vt:lpstr>PowerPoint Presentation</vt:lpstr>
      <vt:lpstr>Native American History -- Book and Manuscript Catalog</vt:lpstr>
      <vt:lpstr>Virtual Vault: Triumph and Tragedy Challenges of the freedmen Triumph: Emancipation  Tragedy: Living under Jim Crow</vt:lpstr>
      <vt:lpstr>PowerPoint Presentation</vt:lpstr>
      <vt:lpstr>PowerPoint Presentation</vt:lpstr>
      <vt:lpstr>Resources At the Click of a Button</vt:lpstr>
      <vt:lpstr>Research Help – Research Guides</vt:lpstr>
      <vt:lpstr>The African Case – Research Materials</vt:lpstr>
      <vt:lpstr>GEORGIA ARCHIVES</vt:lpstr>
      <vt:lpstr>Digital Library of Georgia</vt:lpstr>
      <vt:lpstr>Digital Library of Georgia</vt:lpstr>
      <vt:lpstr>Materials you can access</vt:lpstr>
      <vt:lpstr>Time Periods Covered</vt:lpstr>
      <vt:lpstr>Digital Library of Georgia</vt:lpstr>
      <vt:lpstr>Digital Library of Georgia</vt:lpstr>
      <vt:lpstr>Digital Library of Georgia</vt:lpstr>
      <vt:lpstr>Georgia Historic Newspapers</vt:lpstr>
      <vt:lpstr>Georgia Historic Newspapers</vt:lpstr>
      <vt:lpstr>Civil Rights Digital Library</vt:lpstr>
      <vt:lpstr>Civil War in the American South</vt:lpstr>
      <vt:lpstr>GALILEO</vt:lpstr>
      <vt:lpstr>GALILEO: National History Day site </vt:lpstr>
      <vt:lpstr>PowerPoint Presentation</vt:lpstr>
      <vt:lpstr>Resource Overview  </vt:lpstr>
      <vt:lpstr>Sharing with students </vt:lpstr>
      <vt:lpstr>Questions? </vt:lpstr>
      <vt:lpstr>Discussion questions</vt:lpstr>
      <vt:lpstr>Discussion questions</vt:lpstr>
      <vt:lpstr>PowerPoint Presentation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Discovering Triumph  and Tragedy</dc:title>
  <dc:creator>Russell Palmer</dc:creator>
  <cp:lastModifiedBy>Russell Palmer</cp:lastModifiedBy>
  <cp:revision>110</cp:revision>
  <dcterms:created xsi:type="dcterms:W3CDTF">2018-06-27T14:39:41Z</dcterms:created>
  <dcterms:modified xsi:type="dcterms:W3CDTF">2018-07-17T14:45:45Z</dcterms:modified>
</cp:coreProperties>
</file>