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4" r:id="rId4"/>
    <p:sldId id="268" r:id="rId5"/>
    <p:sldId id="265" r:id="rId6"/>
    <p:sldId id="259" r:id="rId7"/>
    <p:sldId id="276" r:id="rId8"/>
    <p:sldId id="267" r:id="rId9"/>
    <p:sldId id="257" r:id="rId10"/>
    <p:sldId id="263" r:id="rId11"/>
    <p:sldId id="260" r:id="rId12"/>
    <p:sldId id="261" r:id="rId13"/>
    <p:sldId id="274" r:id="rId14"/>
    <p:sldId id="269" r:id="rId15"/>
    <p:sldId id="266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0B6F-006A-4772-81AD-D13B021426E7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F584-ADCF-47EA-83ED-E9445A79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8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0B6F-006A-4772-81AD-D13B021426E7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F584-ADCF-47EA-83ED-E9445A79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0B6F-006A-4772-81AD-D13B021426E7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F584-ADCF-47EA-83ED-E9445A79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8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0B6F-006A-4772-81AD-D13B021426E7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F584-ADCF-47EA-83ED-E9445A79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2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0B6F-006A-4772-81AD-D13B021426E7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F584-ADCF-47EA-83ED-E9445A79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4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0B6F-006A-4772-81AD-D13B021426E7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F584-ADCF-47EA-83ED-E9445A79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0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0B6F-006A-4772-81AD-D13B021426E7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F584-ADCF-47EA-83ED-E9445A79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9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0B6F-006A-4772-81AD-D13B021426E7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F584-ADCF-47EA-83ED-E9445A79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6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0B6F-006A-4772-81AD-D13B021426E7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F584-ADCF-47EA-83ED-E9445A79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9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0B6F-006A-4772-81AD-D13B021426E7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F584-ADCF-47EA-83ED-E9445A79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3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0B6F-006A-4772-81AD-D13B021426E7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F584-ADCF-47EA-83ED-E9445A79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7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30B6F-006A-4772-81AD-D13B021426E7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EF584-ADCF-47EA-83ED-E9445A79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4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2408" y="351086"/>
            <a:ext cx="9144000" cy="2387600"/>
          </a:xfrm>
        </p:spPr>
        <p:txBody>
          <a:bodyPr/>
          <a:lstStyle/>
          <a:p>
            <a:r>
              <a:rPr lang="en-US" dirty="0" smtClean="0"/>
              <a:t>GALILEO Update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2194" y="3085203"/>
            <a:ext cx="9144000" cy="1655762"/>
          </a:xfrm>
        </p:spPr>
        <p:txBody>
          <a:bodyPr/>
          <a:lstStyle/>
          <a:p>
            <a:r>
              <a:rPr lang="en-US" sz="2000" dirty="0" smtClean="0"/>
              <a:t>Russell </a:t>
            </a:r>
            <a:r>
              <a:rPr lang="en-US" sz="2000" dirty="0" smtClean="0"/>
              <a:t>Palmer </a:t>
            </a:r>
          </a:p>
          <a:p>
            <a:r>
              <a:rPr lang="en-US" sz="2000" dirty="0" smtClean="0"/>
              <a:t>Assistant Director</a:t>
            </a:r>
          </a:p>
          <a:p>
            <a:r>
              <a:rPr lang="en-US" sz="2000" dirty="0" smtClean="0"/>
              <a:t>GALILEO </a:t>
            </a:r>
            <a:r>
              <a:rPr lang="en-US" sz="2000" dirty="0" smtClean="0"/>
              <a:t>Support Services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049" y="4480774"/>
            <a:ext cx="4285071" cy="5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46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GALILEO </a:t>
            </a:r>
            <a:r>
              <a:rPr lang="en-US" dirty="0" smtClean="0"/>
              <a:t>Core Values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Innovation </a:t>
            </a:r>
          </a:p>
          <a:p>
            <a:r>
              <a:rPr lang="en-US" dirty="0" smtClean="0"/>
              <a:t>Equity </a:t>
            </a:r>
          </a:p>
          <a:p>
            <a:r>
              <a:rPr lang="en-US" dirty="0" smtClean="0"/>
              <a:t>Collaboration</a:t>
            </a:r>
          </a:p>
          <a:p>
            <a:r>
              <a:rPr lang="en-US" dirty="0" smtClean="0"/>
              <a:t>Reliability </a:t>
            </a:r>
          </a:p>
          <a:p>
            <a:r>
              <a:rPr lang="en-US" dirty="0" smtClean="0"/>
              <a:t>Accountability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329" r="-182" b="19210"/>
          <a:stretch/>
        </p:blipFill>
        <p:spPr>
          <a:xfrm>
            <a:off x="7425792" y="4350524"/>
            <a:ext cx="4376532" cy="22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74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GALILEO </a:t>
            </a:r>
            <a:r>
              <a:rPr lang="en-US" dirty="0" smtClean="0"/>
              <a:t>Mission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Serve </a:t>
            </a:r>
            <a:r>
              <a:rPr lang="en-US" dirty="0"/>
              <a:t>as Georgia’s statewide virtual library providing:</a:t>
            </a:r>
          </a:p>
          <a:p>
            <a:r>
              <a:rPr lang="en-US" dirty="0"/>
              <a:t>Equitable access to core high-quality instructional and informational resources to all Georgians</a:t>
            </a:r>
          </a:p>
          <a:p>
            <a:r>
              <a:rPr lang="en-US" dirty="0"/>
              <a:t>Access to the tools necessary to help Georgians become lifelong learners</a:t>
            </a:r>
          </a:p>
          <a:p>
            <a:r>
              <a:rPr lang="en-US" dirty="0"/>
              <a:t>Partnerships that create open access to historical, cultural, and educational content for and about Georgia</a:t>
            </a:r>
          </a:p>
          <a:p>
            <a:r>
              <a:rPr lang="en-US" dirty="0"/>
              <a:t>Interface(s) that are easy to access and designed and customized to meet the needs of GALILEO libraries and the learners they serve</a:t>
            </a:r>
          </a:p>
          <a:p>
            <a:r>
              <a:rPr lang="en-US" dirty="0"/>
              <a:t>Provide the tools and resources GALILEO libraries and partners need to support the learners they serve.</a:t>
            </a:r>
          </a:p>
          <a:p>
            <a:r>
              <a:rPr lang="en-US" dirty="0"/>
              <a:t>Facilitate the efficient and cost-effective provision of library services across the state through collaborative resource acquisition, training, and sharing of workflows, resources, and technological infrastructure.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10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GALILEO 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Improve user experience </a:t>
            </a:r>
          </a:p>
          <a:p>
            <a:pPr lvl="1"/>
            <a:r>
              <a:rPr lang="en-US" dirty="0" smtClean="0"/>
              <a:t>Better authentication solutions </a:t>
            </a:r>
            <a:endParaRPr lang="en-US" dirty="0" smtClean="0"/>
          </a:p>
          <a:p>
            <a:r>
              <a:rPr lang="en-US" sz="2400" dirty="0" smtClean="0"/>
              <a:t>Provide great content and assess user needs </a:t>
            </a:r>
          </a:p>
          <a:p>
            <a:pPr lvl="1"/>
            <a:r>
              <a:rPr lang="en-US" sz="2000" dirty="0" smtClean="0"/>
              <a:t>New statistics and reports </a:t>
            </a:r>
          </a:p>
          <a:p>
            <a:r>
              <a:rPr lang="en-US" sz="2400" dirty="0" smtClean="0"/>
              <a:t>Raise awareness of GALILEO via marketing</a:t>
            </a:r>
          </a:p>
          <a:p>
            <a:pPr lvl="1"/>
            <a:r>
              <a:rPr lang="en-US" sz="2000" dirty="0" smtClean="0"/>
              <a:t>A marketing tool kit where library staff can download and customize materials </a:t>
            </a:r>
            <a:endParaRPr lang="en-US" sz="2000" dirty="0" smtClean="0"/>
          </a:p>
          <a:p>
            <a:r>
              <a:rPr lang="en-US" sz="2400" dirty="0" smtClean="0"/>
              <a:t>Provide great training </a:t>
            </a:r>
          </a:p>
          <a:p>
            <a:pPr lvl="1"/>
            <a:r>
              <a:rPr lang="en-US" sz="2000" dirty="0" smtClean="0"/>
              <a:t>An improved online training portal </a:t>
            </a:r>
          </a:p>
          <a:p>
            <a:r>
              <a:rPr lang="en-US" sz="2400" dirty="0" smtClean="0"/>
              <a:t>Provide partner tools and services </a:t>
            </a:r>
          </a:p>
          <a:p>
            <a:pPr lvl="1"/>
            <a:r>
              <a:rPr lang="en-US" sz="2000" dirty="0" smtClean="0"/>
              <a:t>Better access to GALILEO dat</a:t>
            </a:r>
            <a:r>
              <a:rPr lang="en-US" sz="2000" dirty="0" smtClean="0"/>
              <a:t>a for reporting and assessment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70457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planning?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320" y="1443239"/>
            <a:ext cx="65237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62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projects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History Day </a:t>
            </a:r>
          </a:p>
          <a:p>
            <a:r>
              <a:rPr lang="en-US" dirty="0" err="1" smtClean="0"/>
              <a:t>Authenticaton</a:t>
            </a:r>
            <a:r>
              <a:rPr lang="en-US" dirty="0" smtClean="0"/>
              <a:t>: </a:t>
            </a:r>
            <a:r>
              <a:rPr lang="en-US" dirty="0" err="1" smtClean="0"/>
              <a:t>OpenAthens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347" y="4853940"/>
            <a:ext cx="4286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71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 web designer did with that…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77" y="8793"/>
            <a:ext cx="12239561" cy="678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22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OpenAthens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SAML Authentication (single sign on) </a:t>
            </a:r>
          </a:p>
          <a:p>
            <a:r>
              <a:rPr lang="en-US" dirty="0" smtClean="0"/>
              <a:t>Users will use common login option--no more remembering GALILEO passwords or dealing with quarterly password changes!</a:t>
            </a:r>
          </a:p>
          <a:p>
            <a:r>
              <a:rPr lang="en-US" dirty="0" smtClean="0"/>
              <a:t>Improved usage statistics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05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443" y="1619698"/>
            <a:ext cx="2900968" cy="331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05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and tell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there resources you would like to see?</a:t>
            </a:r>
          </a:p>
          <a:p>
            <a:endParaRPr lang="en-US" dirty="0"/>
          </a:p>
          <a:p>
            <a:r>
              <a:rPr lang="en-US" dirty="0" smtClean="0"/>
              <a:t>Are there questions I can help you answer?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098" y="3548065"/>
            <a:ext cx="3655867" cy="276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30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Russell Palmer, Assistant Director, Support Services </a:t>
            </a:r>
          </a:p>
          <a:p>
            <a:pPr marL="0" indent="0">
              <a:buNone/>
            </a:pPr>
            <a:r>
              <a:rPr lang="en-US" dirty="0"/>
              <a:t>r</a:t>
            </a:r>
            <a:r>
              <a:rPr lang="en-US" dirty="0" smtClean="0"/>
              <a:t>ussell.palmer@usg.edu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362" y="2940452"/>
            <a:ext cx="3371448" cy="337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7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here for you!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Bookmarks/marketing materials</a:t>
            </a:r>
          </a:p>
          <a:p>
            <a:r>
              <a:rPr lang="en-US" dirty="0" smtClean="0"/>
              <a:t>Assistance with electronic resources </a:t>
            </a:r>
          </a:p>
          <a:p>
            <a:r>
              <a:rPr lang="en-US" dirty="0" smtClean="0"/>
              <a:t>Great content! </a:t>
            </a:r>
          </a:p>
          <a:p>
            <a:pPr lvl="1"/>
            <a:r>
              <a:rPr lang="en-US" dirty="0" smtClean="0"/>
              <a:t>Learning Express</a:t>
            </a:r>
          </a:p>
          <a:p>
            <a:pPr lvl="1"/>
            <a:r>
              <a:rPr lang="en-US" dirty="0" smtClean="0"/>
              <a:t>GALE </a:t>
            </a:r>
            <a:r>
              <a:rPr lang="en-US" dirty="0" err="1" smtClean="0"/>
              <a:t>LegalForms</a:t>
            </a:r>
            <a:endParaRPr lang="en-US" dirty="0" smtClean="0"/>
          </a:p>
          <a:p>
            <a:pPr lvl="1"/>
            <a:r>
              <a:rPr lang="en-US" dirty="0" smtClean="0"/>
              <a:t>Ebooks</a:t>
            </a:r>
          </a:p>
          <a:p>
            <a:pPr lvl="1"/>
            <a:r>
              <a:rPr lang="en-US" dirty="0" smtClean="0"/>
              <a:t>Articles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3731" r="-434" b="-197"/>
          <a:stretch/>
        </p:blipFill>
        <p:spPr>
          <a:xfrm>
            <a:off x="7109235" y="1212350"/>
            <a:ext cx="4733925" cy="5035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524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72" y="1069167"/>
            <a:ext cx="10515600" cy="4351338"/>
          </a:xfrm>
        </p:spPr>
        <p:txBody>
          <a:bodyPr/>
          <a:lstStyle/>
          <a:p>
            <a:r>
              <a:rPr lang="en-US" dirty="0" smtClean="0"/>
              <a:t>What’s new and different?</a:t>
            </a:r>
          </a:p>
          <a:p>
            <a:r>
              <a:rPr lang="en-US" dirty="0" smtClean="0"/>
              <a:t>What are we up to?</a:t>
            </a:r>
          </a:p>
          <a:p>
            <a:r>
              <a:rPr lang="en-US" dirty="0" smtClean="0"/>
              <a:t>What are we planning?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408" y="565351"/>
            <a:ext cx="5314092" cy="5527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080" y="2643446"/>
            <a:ext cx="1935018" cy="193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16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 and different?</a:t>
            </a:r>
            <a:endParaRPr lang="en-US" dirty="0"/>
          </a:p>
        </p:txBody>
      </p:sp>
      <p:pic>
        <p:nvPicPr>
          <p:cNvPr id="1026" name="Picture 2" descr="Image result for n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71" y="1587371"/>
            <a:ext cx="4502079" cy="455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1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Georgia Historic Newspapers—New site!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0" y="1507122"/>
            <a:ext cx="9937748" cy="4780659"/>
          </a:xfrm>
        </p:spPr>
      </p:pic>
    </p:spTree>
    <p:extLst>
      <p:ext uri="{BB962C8B-B14F-4D97-AF65-F5344CB8AC3E}">
        <p14:creationId xmlns:p14="http://schemas.microsoft.com/office/powerpoint/2010/main" val="381290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Resources/changes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TumbleBookCloud</a:t>
            </a:r>
            <a:r>
              <a:rPr lang="en-US" sz="2400" dirty="0" smtClean="0"/>
              <a:t> </a:t>
            </a:r>
            <a:r>
              <a:rPr lang="en-US" sz="2400" dirty="0" smtClean="0"/>
              <a:t>(trial)</a:t>
            </a:r>
          </a:p>
          <a:p>
            <a:r>
              <a:rPr lang="en-US" sz="2400" dirty="0" smtClean="0"/>
              <a:t>History Reference Center </a:t>
            </a:r>
            <a:endParaRPr lang="en-US" sz="2400" dirty="0" smtClean="0"/>
          </a:p>
          <a:p>
            <a:r>
              <a:rPr lang="en-US" sz="2400" dirty="0" smtClean="0"/>
              <a:t>ebrary </a:t>
            </a:r>
          </a:p>
          <a:p>
            <a:pPr lvl="1"/>
            <a:r>
              <a:rPr lang="en-US" dirty="0" smtClean="0"/>
              <a:t>Now ProQuest </a:t>
            </a:r>
            <a:r>
              <a:rPr lang="en-US" dirty="0" err="1" smtClean="0"/>
              <a:t>Ebook</a:t>
            </a:r>
            <a:r>
              <a:rPr lang="en-US" dirty="0" smtClean="0"/>
              <a:t> Central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8238" y="0"/>
            <a:ext cx="1473762" cy="1547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4037951"/>
            <a:ext cx="2704395" cy="1058001"/>
          </a:xfrm>
          <a:prstGeom prst="rect">
            <a:avLst/>
          </a:prstGeom>
        </p:spPr>
      </p:pic>
      <p:sp>
        <p:nvSpPr>
          <p:cNvPr id="9" name="AutoShape 4" descr="Image result for proquest ebook cent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proquest ebook centr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685" y="4195898"/>
            <a:ext cx="3420674" cy="84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652" y="4195898"/>
            <a:ext cx="3402531" cy="10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18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825" y="240434"/>
            <a:ext cx="10515600" cy="1325563"/>
          </a:xfrm>
        </p:spPr>
        <p:txBody>
          <a:bodyPr/>
          <a:lstStyle/>
          <a:p>
            <a:r>
              <a:rPr lang="en-US" dirty="0" smtClean="0"/>
              <a:t>Discover Placards: Mango &amp; </a:t>
            </a:r>
            <a:r>
              <a:rPr lang="en-US" dirty="0" err="1" smtClean="0"/>
              <a:t>LearningExpress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24" y="1479479"/>
            <a:ext cx="10460822" cy="27359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5" y="3736452"/>
            <a:ext cx="8551026" cy="240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1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up to?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339" y="1355077"/>
            <a:ext cx="4322617" cy="432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6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Planning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GALILEO </a:t>
            </a:r>
            <a:r>
              <a:rPr lang="en-US" dirty="0" smtClean="0"/>
              <a:t>Vision Statement: </a:t>
            </a:r>
          </a:p>
          <a:p>
            <a:pPr marL="0" indent="0">
              <a:buNone/>
            </a:pPr>
            <a:r>
              <a:rPr lang="en-US" i="1" dirty="0" smtClean="0"/>
              <a:t>“GALILEO </a:t>
            </a:r>
            <a:r>
              <a:rPr lang="en-US" i="1" dirty="0"/>
              <a:t>facilitates the creation of knowledge and provides tools and resources for all Georgians to meet their lifelong learning needs</a:t>
            </a:r>
            <a:r>
              <a:rPr lang="en-US" i="1" dirty="0" smtClean="0"/>
              <a:t>.”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460" y="3383946"/>
            <a:ext cx="3160104" cy="3160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95" y="4492488"/>
            <a:ext cx="3968022" cy="100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56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385</Words>
  <Application>Microsoft Office PowerPoint</Application>
  <PresentationFormat>Widescreen</PresentationFormat>
  <Paragraphs>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GALILEO Update </vt:lpstr>
      <vt:lpstr>We are here for you! </vt:lpstr>
      <vt:lpstr>PowerPoint Presentation</vt:lpstr>
      <vt:lpstr>What’s new and different?</vt:lpstr>
      <vt:lpstr>Georgia Historic Newspapers—New site! </vt:lpstr>
      <vt:lpstr>New Resources/changes </vt:lpstr>
      <vt:lpstr>Discover Placards: Mango &amp; LearningExpress</vt:lpstr>
      <vt:lpstr>What are we up to?</vt:lpstr>
      <vt:lpstr>Strategic Planning  </vt:lpstr>
      <vt:lpstr>GALILEO Core Values </vt:lpstr>
      <vt:lpstr>GALILEO Mission </vt:lpstr>
      <vt:lpstr>Draft GALILEO Goals </vt:lpstr>
      <vt:lpstr>What are we planning? </vt:lpstr>
      <vt:lpstr>Special projects </vt:lpstr>
      <vt:lpstr>What a web designer did with that…</vt:lpstr>
      <vt:lpstr>OpenAthens </vt:lpstr>
      <vt:lpstr>Questions?</vt:lpstr>
      <vt:lpstr>Show and tell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GALILEO Update</dc:title>
  <dc:creator>Russell Palmer</dc:creator>
  <cp:lastModifiedBy>Russell Palmer</cp:lastModifiedBy>
  <cp:revision>26</cp:revision>
  <dcterms:created xsi:type="dcterms:W3CDTF">2017-06-06T14:10:20Z</dcterms:created>
  <dcterms:modified xsi:type="dcterms:W3CDTF">2018-01-11T15:59:04Z</dcterms:modified>
</cp:coreProperties>
</file>