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60" r:id="rId6"/>
    <p:sldId id="263" r:id="rId7"/>
    <p:sldId id="270" r:id="rId8"/>
    <p:sldId id="271" r:id="rId9"/>
    <p:sldId id="272" r:id="rId10"/>
    <p:sldId id="274" r:id="rId11"/>
    <p:sldId id="273" r:id="rId12"/>
    <p:sldId id="284" r:id="rId13"/>
    <p:sldId id="262" r:id="rId14"/>
    <p:sldId id="280" r:id="rId15"/>
    <p:sldId id="281" r:id="rId16"/>
    <p:sldId id="264" r:id="rId17"/>
    <p:sldId id="289" r:id="rId18"/>
    <p:sldId id="265" r:id="rId19"/>
    <p:sldId id="275" r:id="rId20"/>
    <p:sldId id="276" r:id="rId21"/>
    <p:sldId id="283" r:id="rId22"/>
    <p:sldId id="266" r:id="rId23"/>
    <p:sldId id="282" r:id="rId24"/>
    <p:sldId id="277" r:id="rId25"/>
    <p:sldId id="290" r:id="rId26"/>
    <p:sldId id="291" r:id="rId27"/>
    <p:sldId id="278" r:id="rId28"/>
    <p:sldId id="268" r:id="rId29"/>
    <p:sldId id="285" r:id="rId30"/>
    <p:sldId id="286" r:id="rId31"/>
    <p:sldId id="287" r:id="rId32"/>
    <p:sldId id="288" r:id="rId33"/>
    <p:sldId id="279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Palmer" initials="RP" lastIdx="1" clrIdx="0">
    <p:extLst>
      <p:ext uri="{19B8F6BF-5375-455C-9EA6-DF929625EA0E}">
        <p15:presenceInfo xmlns:p15="http://schemas.microsoft.com/office/powerpoint/2012/main" userId="S-1-5-21-4060241145-1665654607-1753785296-32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1AB2-0D81-441A-9B69-9013BA0784E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otemango.com/RetailSite.asp" TargetMode="External"/><Relationship Id="rId2" Type="http://schemas.openxmlformats.org/officeDocument/2006/relationships/hyperlink" Target="http://www.learningexpresshub.com/librarian-resources/library-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bout.galileo.usg.edu/docs/materials_docs/eBookHandout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aren.minton@usg.ed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galileo.usg.edu/librarians/train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9834"/>
            <a:ext cx="9144000" cy="2387600"/>
          </a:xfrm>
        </p:spPr>
        <p:txBody>
          <a:bodyPr/>
          <a:lstStyle/>
          <a:p>
            <a:r>
              <a:rPr lang="en-US" b="1" dirty="0" smtClean="0"/>
              <a:t>Introduction to GALILEO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977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i="1" dirty="0" smtClean="0"/>
              <a:t>Getting to know Georgia’s Virtual Library </a:t>
            </a:r>
          </a:p>
          <a:p>
            <a:r>
              <a:rPr lang="en-US" dirty="0" smtClean="0"/>
              <a:t>Russell Palmer</a:t>
            </a:r>
          </a:p>
          <a:p>
            <a:r>
              <a:rPr lang="en-US" dirty="0" smtClean="0"/>
              <a:t>Assistant Director, GALILEO Support Services </a:t>
            </a:r>
          </a:p>
          <a:p>
            <a:r>
              <a:rPr lang="en-US" dirty="0"/>
              <a:t>r</a:t>
            </a:r>
            <a:r>
              <a:rPr lang="en-US" dirty="0" smtClean="0"/>
              <a:t>ussell.palmer@usg.edu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31" y="4149742"/>
            <a:ext cx="3551259" cy="266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1" y="4172988"/>
            <a:ext cx="2115680" cy="21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A-Z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0" y="1338795"/>
            <a:ext cx="7230679" cy="50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Magazines A-Z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39" y="1624818"/>
            <a:ext cx="9390078" cy="43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Scholar</a:t>
            </a:r>
          </a:p>
          <a:p>
            <a:r>
              <a:rPr lang="en-US" sz="2000" dirty="0" smtClean="0"/>
              <a:t>Kids</a:t>
            </a:r>
          </a:p>
          <a:p>
            <a:pPr lvl="1"/>
            <a:r>
              <a:rPr lang="en-US" sz="2000" dirty="0"/>
              <a:t>Book Collection: Nonfiction</a:t>
            </a:r>
          </a:p>
          <a:p>
            <a:pPr lvl="1"/>
            <a:r>
              <a:rPr lang="en-US" sz="2000" dirty="0"/>
              <a:t>Britannica School Elementary</a:t>
            </a:r>
          </a:p>
          <a:p>
            <a:pPr lvl="1"/>
            <a:r>
              <a:rPr lang="en-US" sz="2000" dirty="0"/>
              <a:t>Funk and Wagnall’s New World Encyclopedia</a:t>
            </a:r>
          </a:p>
          <a:p>
            <a:pPr lvl="1"/>
            <a:r>
              <a:rPr lang="en-US" sz="2000" dirty="0"/>
              <a:t>History Reference Center</a:t>
            </a:r>
          </a:p>
          <a:p>
            <a:pPr lvl="1"/>
            <a:r>
              <a:rPr lang="en-US" sz="2000" dirty="0"/>
              <a:t>Primary </a:t>
            </a:r>
            <a:r>
              <a:rPr lang="en-US" sz="2000" dirty="0" smtClean="0"/>
              <a:t>Search</a:t>
            </a:r>
          </a:p>
          <a:p>
            <a:r>
              <a:rPr lang="en-US" sz="2000" dirty="0" smtClean="0"/>
              <a:t>High School</a:t>
            </a:r>
          </a:p>
          <a:p>
            <a:pPr lvl="1"/>
            <a:r>
              <a:rPr lang="en-US" sz="2000" dirty="0" smtClean="0"/>
              <a:t>15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 and more)</a:t>
            </a:r>
          </a:p>
          <a:p>
            <a:r>
              <a:rPr lang="en-US" sz="2000" strike="sngStrike" dirty="0" smtClean="0"/>
              <a:t>Teen </a:t>
            </a:r>
            <a:r>
              <a:rPr lang="en-US" sz="2000" dirty="0" smtClean="0"/>
              <a:t>(Middle School) </a:t>
            </a:r>
          </a:p>
          <a:p>
            <a:pPr lvl="1"/>
            <a:r>
              <a:rPr lang="en-US" sz="2000" dirty="0" smtClean="0"/>
              <a:t>20+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encyclopedias, and more)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09" y="4431325"/>
            <a:ext cx="4371752" cy="196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5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suggestions: general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Academic </a:t>
            </a:r>
            <a:r>
              <a:rPr lang="en-US" dirty="0" smtClean="0"/>
              <a:t>Search </a:t>
            </a:r>
            <a:r>
              <a:rPr lang="en-US" dirty="0" smtClean="0"/>
              <a:t>Complete—magazines, research articles, photographs </a:t>
            </a:r>
            <a:endParaRPr lang="en-US" dirty="0"/>
          </a:p>
          <a:p>
            <a:pPr lvl="1"/>
            <a:r>
              <a:rPr lang="en-US" dirty="0" err="1" smtClean="0"/>
              <a:t>Explora</a:t>
            </a:r>
            <a:r>
              <a:rPr lang="en-US" dirty="0"/>
              <a:t> </a:t>
            </a:r>
            <a:r>
              <a:rPr lang="en-US" dirty="0" smtClean="0"/>
              <a:t>(kids)—general articles</a:t>
            </a:r>
          </a:p>
          <a:p>
            <a:pPr lvl="1"/>
            <a:r>
              <a:rPr lang="en-US" dirty="0" err="1" smtClean="0"/>
              <a:t>LearningExpress</a:t>
            </a:r>
            <a:r>
              <a:rPr lang="en-US" dirty="0" smtClean="0"/>
              <a:t> Library--</a:t>
            </a:r>
            <a:r>
              <a:rPr lang="en-US" dirty="0"/>
              <a:t>Test preparation, career certification, skills </a:t>
            </a:r>
            <a:r>
              <a:rPr lang="en-US" dirty="0" smtClean="0"/>
              <a:t>improvement, Job and Career Accelerator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" y="3794126"/>
            <a:ext cx="3955992" cy="1243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36" y="3918110"/>
            <a:ext cx="4246255" cy="1125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63" y="4852181"/>
            <a:ext cx="2444095" cy="1624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2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5" y="0"/>
            <a:ext cx="11237967" cy="635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18" y="1563037"/>
            <a:ext cx="7050462" cy="32308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857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" y="129828"/>
            <a:ext cx="11173370" cy="5533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09" y="817576"/>
            <a:ext cx="7674463" cy="312265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92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offers eBooks!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Collections for all ages </a:t>
            </a:r>
          </a:p>
          <a:p>
            <a:pPr lvl="1"/>
            <a:r>
              <a:rPr lang="en-US" dirty="0" smtClean="0"/>
              <a:t>EBSCO e-book Library (A variety of collections)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brary </a:t>
            </a:r>
            <a:r>
              <a:rPr lang="en-US" dirty="0" smtClean="0"/>
              <a:t>(focus is on academic non-fiction)</a:t>
            </a:r>
          </a:p>
          <a:p>
            <a:pPr lvl="1"/>
            <a:r>
              <a:rPr lang="en-US" dirty="0" err="1" smtClean="0"/>
              <a:t>TumbleBooks</a:t>
            </a:r>
            <a:r>
              <a:rPr lang="en-US" dirty="0" smtClean="0"/>
              <a:t> </a:t>
            </a:r>
            <a:r>
              <a:rPr lang="en-US" dirty="0" smtClean="0"/>
              <a:t>(Children’s books, Public Libraries) </a:t>
            </a:r>
          </a:p>
          <a:p>
            <a:pPr lvl="1"/>
            <a:r>
              <a:rPr lang="en-US" dirty="0" smtClean="0"/>
              <a:t>Use on desktop or mobile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01" y="3819525"/>
            <a:ext cx="61912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Reader’s advisory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" y="77516"/>
            <a:ext cx="11448268" cy="5286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81" y="3251201"/>
            <a:ext cx="7085520" cy="352182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3158836" y="1348509"/>
            <a:ext cx="3796146" cy="2105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7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documents and genealogy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Library of Georgia </a:t>
            </a:r>
          </a:p>
          <a:p>
            <a:r>
              <a:rPr lang="en-US" dirty="0" smtClean="0"/>
              <a:t>Ancestry </a:t>
            </a:r>
          </a:p>
          <a:p>
            <a:r>
              <a:rPr lang="en-US" dirty="0" smtClean="0"/>
              <a:t>Heritage Quest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3"/>
            <a:ext cx="4228317" cy="73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497" y="3467793"/>
            <a:ext cx="1977043" cy="1977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11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58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934" y="4255276"/>
            <a:ext cx="2208953" cy="483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245" y="1940969"/>
            <a:ext cx="2832149" cy="163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10" y="4107730"/>
            <a:ext cx="1388320" cy="67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8" y="4107730"/>
            <a:ext cx="1138481" cy="78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0" y="4195420"/>
            <a:ext cx="2797690" cy="487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32" y="3946941"/>
            <a:ext cx="1623780" cy="9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191"/>
            <a:ext cx="12192000" cy="6043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2291"/>
            <a:ext cx="10651208" cy="2322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77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320140"/>
            <a:ext cx="10461746" cy="6096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893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This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GALE Legal Forms </a:t>
            </a:r>
          </a:p>
          <a:p>
            <a:r>
              <a:rPr lang="en-US" dirty="0" err="1" smtClean="0"/>
              <a:t>Tumblebooks</a:t>
            </a:r>
            <a:endParaRPr lang="en-US" dirty="0" smtClean="0"/>
          </a:p>
          <a:p>
            <a:r>
              <a:rPr lang="en-US" dirty="0" smtClean="0"/>
              <a:t>EBSCO Learning Express Placards </a:t>
            </a:r>
          </a:p>
          <a:p>
            <a:r>
              <a:rPr lang="en-US" dirty="0" smtClean="0"/>
              <a:t>Research Starters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95" y="4873084"/>
            <a:ext cx="5013565" cy="1204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6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(Public Libraries)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Over 1,000 titles for grades K-6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Animated talking picture books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Chapter books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Books in other languages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Videos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 err="1" smtClean="0">
                <a:latin typeface="Franklin Gothic Book" panose="020B0503020102020204" pitchFamily="34" charset="0"/>
              </a:rPr>
              <a:t>TumbleBooks</a:t>
            </a:r>
            <a:r>
              <a:rPr lang="en-US" dirty="0" smtClean="0">
                <a:latin typeface="Franklin Gothic Book" panose="020B0503020102020204" pitchFamily="34" charset="0"/>
              </a:rPr>
              <a:t> app*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82982" y="3117845"/>
            <a:ext cx="4300754" cy="322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Gale Legal Forms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3" y="1466245"/>
            <a:ext cx="10035170" cy="477942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60" y="3340572"/>
            <a:ext cx="4104736" cy="337611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192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LearningExpress</a:t>
            </a:r>
            <a:r>
              <a:rPr lang="en-US" sz="3600" dirty="0" smtClean="0"/>
              <a:t> Library placards </a:t>
            </a:r>
            <a:br>
              <a:rPr lang="en-US" sz="3600" dirty="0" smtClean="0"/>
            </a:br>
            <a:r>
              <a:rPr lang="en-US" sz="3600" dirty="0" smtClean="0"/>
              <a:t>in EBSCO Discover Search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6" y="1589949"/>
            <a:ext cx="6787702" cy="2199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94" y="2915512"/>
            <a:ext cx="7429516" cy="2957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47" y="4063845"/>
            <a:ext cx="3860699" cy="267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107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Starters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67" y="1480088"/>
            <a:ext cx="9436674" cy="46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1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959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ranklin Gothic Book" panose="020B0503020102020204" pitchFamily="34" charset="0"/>
              </a:rPr>
              <a:t>Need help? We have upgraded </a:t>
            </a:r>
            <a:br>
              <a:rPr lang="en-US" sz="3200" dirty="0" smtClean="0">
                <a:latin typeface="Franklin Gothic Book" panose="020B0503020102020204" pitchFamily="34" charset="0"/>
              </a:rPr>
            </a:br>
            <a:r>
              <a:rPr lang="en-US" sz="3200" dirty="0" err="1" smtClean="0">
                <a:latin typeface="Franklin Gothic Book" panose="020B0503020102020204" pitchFamily="34" charset="0"/>
              </a:rPr>
              <a:t>LibGuides</a:t>
            </a:r>
            <a:r>
              <a:rPr lang="en-US" sz="3200" dirty="0" smtClean="0">
                <a:latin typeface="Franklin Gothic Book" panose="020B0503020102020204" pitchFamily="34" charset="0"/>
              </a:rPr>
              <a:t> (</a:t>
            </a:r>
            <a:r>
              <a:rPr lang="en-US" sz="3200" dirty="0" smtClean="0">
                <a:latin typeface="Franklin Gothic Book" panose="020B0503020102020204" pitchFamily="34" charset="0"/>
              </a:rPr>
              <a:t>2.0), video </a:t>
            </a:r>
            <a:r>
              <a:rPr lang="en-US" sz="3200" dirty="0" smtClean="0">
                <a:latin typeface="Franklin Gothic Book" panose="020B0503020102020204" pitchFamily="34" charset="0"/>
              </a:rPr>
              <a:t>tutorials 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6098932" cy="344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"/>
          <a:stretch/>
        </p:blipFill>
        <p:spPr>
          <a:xfrm>
            <a:off x="5410256" y="1763883"/>
            <a:ext cx="6398941" cy="48946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390973">
            <a:off x="3620258" y="4118640"/>
            <a:ext cx="482473" cy="2275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163" y="4884308"/>
            <a:ext cx="377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libguides.galileo.usg.edu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11687" r="10635" b="8321"/>
          <a:stretch/>
        </p:blipFill>
        <p:spPr>
          <a:xfrm>
            <a:off x="4513708" y="4777249"/>
            <a:ext cx="1728893" cy="188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1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169443"/>
            <a:ext cx="10515600" cy="1325563"/>
          </a:xfrm>
        </p:spPr>
        <p:txBody>
          <a:bodyPr/>
          <a:lstStyle/>
          <a:p>
            <a:r>
              <a:rPr lang="en-US" dirty="0" smtClean="0"/>
              <a:t>We are here for you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31" y="1495006"/>
            <a:ext cx="6315055" cy="501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554480"/>
            <a:ext cx="4024746" cy="3367260"/>
          </a:xfrm>
        </p:spPr>
        <p:txBody>
          <a:bodyPr/>
          <a:lstStyle/>
          <a:p>
            <a:r>
              <a:rPr lang="en-US" dirty="0" smtClean="0"/>
              <a:t>GALILEO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GALILEO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GALILEO Library Marketing Tool Kit </a:t>
            </a:r>
          </a:p>
          <a:p>
            <a:r>
              <a:rPr lang="en-US" dirty="0" smtClean="0"/>
              <a:t>Facts and Figures </a:t>
            </a:r>
          </a:p>
          <a:p>
            <a:r>
              <a:rPr lang="en-US" dirty="0" smtClean="0"/>
              <a:t>Handouts and Fliers </a:t>
            </a:r>
          </a:p>
          <a:p>
            <a:r>
              <a:rPr lang="en-US" dirty="0" smtClean="0"/>
              <a:t>Templates for press releases </a:t>
            </a:r>
          </a:p>
          <a:p>
            <a:r>
              <a:rPr lang="en-US" dirty="0" smtClean="0"/>
              <a:t>Available here: </a:t>
            </a:r>
          </a:p>
          <a:p>
            <a:pPr lvl="1"/>
            <a:r>
              <a:rPr lang="en-US" dirty="0"/>
              <a:t>http://about.galileo.usg.edu/site/library_marketing_toolkit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8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Stirring up the alphabet soup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Affordable Learning Georgia (ALG)</a:t>
            </a:r>
          </a:p>
          <a:p>
            <a:r>
              <a:rPr lang="en-US" dirty="0" smtClean="0"/>
              <a:t>GALILEO Knowledge Repository (GKR) </a:t>
            </a:r>
          </a:p>
          <a:p>
            <a:r>
              <a:rPr lang="en-US" dirty="0" smtClean="0"/>
              <a:t>New Georgia Encyclopedia (NGE) </a:t>
            </a:r>
          </a:p>
          <a:p>
            <a:r>
              <a:rPr lang="en-US" dirty="0" smtClean="0"/>
              <a:t>Digital Library of Georgia (DLG) </a:t>
            </a:r>
          </a:p>
          <a:p>
            <a:r>
              <a:rPr lang="en-US" dirty="0" smtClean="0"/>
              <a:t>GALILEO Interconnected Libraries (GIL)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74" y="3919124"/>
            <a:ext cx="3844506" cy="256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6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marketing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Message: resources + services</a:t>
            </a:r>
          </a:p>
          <a:p>
            <a:r>
              <a:rPr lang="en-US" dirty="0" smtClean="0"/>
              <a:t>Audience and partnerships: Friends, schools,  local clubs and organizations</a:t>
            </a:r>
          </a:p>
          <a:p>
            <a:r>
              <a:rPr lang="en-US" dirty="0" smtClean="0"/>
              <a:t>Focus less on “</a:t>
            </a:r>
            <a:r>
              <a:rPr lang="en-US" smtClean="0"/>
              <a:t>what is it?” </a:t>
            </a:r>
            <a:r>
              <a:rPr lang="en-US" dirty="0" smtClean="0"/>
              <a:t>and more on “what </a:t>
            </a:r>
            <a:r>
              <a:rPr lang="en-US" smtClean="0"/>
              <a:t>can it do?” and “What’s in it?”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marketing materials provided by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Examples: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LearningExpress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materials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at: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://www.learningexpresshub.com/librarian-resources/library-resources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Tumblebooks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materials:  From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Tumblebooks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in GALILEO,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click on the green Tumble Admin button on the bottom right of the page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Mango Languages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www.promotemango.com/RetailSite.asp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Mango Marketplace-order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materials, but we need to create an admin account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you (let us know)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GALILEO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ebooks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http://about.galileo.usg.edu/docs/materials_docs/eBookHandout.pdf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68299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marketing materials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Forthcoming:  “Marketplace” to order handouts, forms, bookmarks, etc.</a:t>
            </a:r>
          </a:p>
          <a:p>
            <a:r>
              <a:rPr lang="en-US" dirty="0" smtClean="0"/>
              <a:t>For now: </a:t>
            </a:r>
          </a:p>
          <a:p>
            <a:pPr lvl="1"/>
            <a:r>
              <a:rPr lang="en-US" dirty="0" smtClean="0"/>
              <a:t>Karen Minton, </a:t>
            </a:r>
            <a:r>
              <a:rPr lang="en-US" dirty="0" smtClean="0">
                <a:hlinkClick r:id="rId2"/>
              </a:rPr>
              <a:t>karen.minton@usg.edu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25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GALILEO training is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training schedule is updated often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help.galileo.usg.edu/librarians/training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 smtClean="0"/>
              <a:t>Face to face training? 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ussell.palmer@usg.edu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Q&amp;A Time </a:t>
            </a:r>
          </a:p>
          <a:p>
            <a:endParaRPr lang="en-US" dirty="0"/>
          </a:p>
        </p:txBody>
      </p:sp>
      <p:pic>
        <p:nvPicPr>
          <p:cNvPr id="5" name="Picture 4" descr="Iconscollection - Question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9" y="2410724"/>
            <a:ext cx="1211053" cy="1211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87" y="3559838"/>
            <a:ext cx="4354159" cy="32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back the curtain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GALILEO is part of the Library Services division of the Board of Regents of the University System of Georgia </a:t>
            </a:r>
          </a:p>
          <a:p>
            <a:r>
              <a:rPr lang="en-US" dirty="0" smtClean="0"/>
              <a:t>Staffed by library and technology professionals who coordinate: </a:t>
            </a:r>
          </a:p>
          <a:p>
            <a:pPr lvl="1"/>
            <a:r>
              <a:rPr lang="en-US" dirty="0" smtClean="0"/>
              <a:t>Direction, vision, content </a:t>
            </a:r>
          </a:p>
          <a:p>
            <a:pPr lvl="1"/>
            <a:r>
              <a:rPr lang="en-US" dirty="0" smtClean="0"/>
              <a:t>Programming and development  </a:t>
            </a:r>
          </a:p>
          <a:p>
            <a:pPr lvl="1"/>
            <a:r>
              <a:rPr lang="en-US" dirty="0" smtClean="0"/>
              <a:t>Support and training </a:t>
            </a:r>
          </a:p>
          <a:p>
            <a:pPr lvl="1"/>
            <a:r>
              <a:rPr lang="en-US" dirty="0" smtClean="0"/>
              <a:t>Outreach and assessment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404" y="4279150"/>
            <a:ext cx="3365734" cy="221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003" y="5788324"/>
            <a:ext cx="618316" cy="642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86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focus: GALILEO basics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2" y="1570226"/>
            <a:ext cx="5288019" cy="3812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3" y="4391025"/>
            <a:ext cx="7343775" cy="17335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544128" y="4865479"/>
            <a:ext cx="3148642" cy="974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217" y="5857477"/>
            <a:ext cx="186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to: galileo.usg.edu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555"/>
            <a:ext cx="10515600" cy="4351338"/>
          </a:xfrm>
        </p:spPr>
        <p:txBody>
          <a:bodyPr/>
          <a:lstStyle/>
          <a:p>
            <a:r>
              <a:rPr lang="en-US" dirty="0" smtClean="0"/>
              <a:t>Discover Search </a:t>
            </a:r>
            <a:r>
              <a:rPr lang="en-US" dirty="0"/>
              <a:t>(Search lots of resources at once</a:t>
            </a:r>
            <a:r>
              <a:rPr lang="en-US" dirty="0" smtClean="0"/>
              <a:t>)</a:t>
            </a:r>
          </a:p>
          <a:p>
            <a:r>
              <a:rPr lang="en-US" dirty="0"/>
              <a:t>Discover Search Resource linking (Find full text) </a:t>
            </a:r>
            <a:endParaRPr lang="en-US" dirty="0" smtClean="0"/>
          </a:p>
          <a:p>
            <a:r>
              <a:rPr lang="en-US" dirty="0" smtClean="0"/>
              <a:t>A-Z Lists (Databases, Publications)</a:t>
            </a:r>
          </a:p>
          <a:p>
            <a:r>
              <a:rPr lang="en-US" dirty="0" smtClean="0"/>
              <a:t>Browse by subject  </a:t>
            </a:r>
          </a:p>
          <a:p>
            <a:r>
              <a:rPr lang="en-US" dirty="0" smtClean="0"/>
              <a:t>Browse by Type of resource (Almanac, Encyclopedia, etc.)</a:t>
            </a:r>
          </a:p>
          <a:p>
            <a:r>
              <a:rPr lang="en-US" dirty="0" smtClean="0"/>
              <a:t>Help!? &amp; Support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Search, browsing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1885196"/>
            <a:ext cx="10515600" cy="2752530"/>
          </a:xfrm>
        </p:spPr>
      </p:pic>
    </p:spTree>
    <p:extLst>
      <p:ext uri="{BB962C8B-B14F-4D97-AF65-F5344CB8AC3E}">
        <p14:creationId xmlns:p14="http://schemas.microsoft.com/office/powerpoint/2010/main" val="21840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92" y="108065"/>
            <a:ext cx="8492067" cy="663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56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76" y="397829"/>
            <a:ext cx="9996242" cy="51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64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503</Words>
  <Application>Microsoft Office PowerPoint</Application>
  <PresentationFormat>Widescreen</PresentationFormat>
  <Paragraphs>109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Symbol</vt:lpstr>
      <vt:lpstr>Times New Roman</vt:lpstr>
      <vt:lpstr>Office Theme</vt:lpstr>
      <vt:lpstr>Introduction to GALILEO</vt:lpstr>
      <vt:lpstr>PowerPoint Presentation</vt:lpstr>
      <vt:lpstr>Stirring up the alphabet soup</vt:lpstr>
      <vt:lpstr>Pulling back the curtain </vt:lpstr>
      <vt:lpstr>Today’s focus: GALILEO basics  </vt:lpstr>
      <vt:lpstr>Navigation basics </vt:lpstr>
      <vt:lpstr>Discover Search, browsing options</vt:lpstr>
      <vt:lpstr>PowerPoint Presentation</vt:lpstr>
      <vt:lpstr>PowerPoint Presentation</vt:lpstr>
      <vt:lpstr>Databases A-Z </vt:lpstr>
      <vt:lpstr>Magazines A-Z </vt:lpstr>
      <vt:lpstr>GALILEO Interfaces</vt:lpstr>
      <vt:lpstr>Database suggestions: general content </vt:lpstr>
      <vt:lpstr>PowerPoint Presentation</vt:lpstr>
      <vt:lpstr>PowerPoint Presentation</vt:lpstr>
      <vt:lpstr>GALILEO offers eBooks! </vt:lpstr>
      <vt:lpstr>Reader’s advisory </vt:lpstr>
      <vt:lpstr>Primary documents and genealogy </vt:lpstr>
      <vt:lpstr>PowerPoint Presentation</vt:lpstr>
      <vt:lpstr>PowerPoint Presentation</vt:lpstr>
      <vt:lpstr>PowerPoint Presentation</vt:lpstr>
      <vt:lpstr>New This Year </vt:lpstr>
      <vt:lpstr>TumbleBooks</vt:lpstr>
      <vt:lpstr>Gale Legal Forms </vt:lpstr>
      <vt:lpstr>LearningExpress Library placards  in EBSCO Discover Search </vt:lpstr>
      <vt:lpstr>Research Starters </vt:lpstr>
      <vt:lpstr>Need help? We have upgraded  LibGuides (2.0), video tutorials </vt:lpstr>
      <vt:lpstr>We are here for you!</vt:lpstr>
      <vt:lpstr>Marketing GALILEO </vt:lpstr>
      <vt:lpstr>General marketing strategy </vt:lpstr>
      <vt:lpstr>Use marketing materials provided by vendors</vt:lpstr>
      <vt:lpstr>GALILEO marketing materials </vt:lpstr>
      <vt:lpstr>More GALILEO training is available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101</dc:title>
  <dc:creator>Russell Palmer</dc:creator>
  <cp:lastModifiedBy>Russell Palmer</cp:lastModifiedBy>
  <cp:revision>80</cp:revision>
  <dcterms:created xsi:type="dcterms:W3CDTF">2016-09-26T13:08:55Z</dcterms:created>
  <dcterms:modified xsi:type="dcterms:W3CDTF">2017-04-25T01:43:56Z</dcterms:modified>
</cp:coreProperties>
</file>