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3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829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8942-8FE5-4010-9F12-DB518F9802BC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6A938-129D-48BE-9C53-791DCB955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to use the SFX link when you have a title with coverage</a:t>
            </a:r>
            <a:r>
              <a:rPr lang="en-US" baseline="0" dirty="0" smtClean="0"/>
              <a:t> in several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use the link from the database when you have coverage</a:t>
            </a:r>
            <a:r>
              <a:rPr lang="en-US" baseline="0" dirty="0" smtClean="0"/>
              <a:t> in only one database or two databases with the same coverage because the link from the publication record requires fewer clicks for the user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1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85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49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3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3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0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1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A938-129D-48BE-9C53-791DCB955A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32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02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53AB-D8B4-4042-BFD0-70BAEB5E577F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D0C38F-B618-4FEE-9BE1-7182B9789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path=/journa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path=/journals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link=zba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ileo.usg.edu/express?link=zfod" TargetMode="External"/><Relationship Id="rId5" Type="http://schemas.openxmlformats.org/officeDocument/2006/relationships/hyperlink" Target="http://www.galileo.usg.edu/express?link=zxau" TargetMode="External"/><Relationship Id="rId4" Type="http://schemas.openxmlformats.org/officeDocument/2006/relationships/hyperlink" Target="http://www.galileo.usg.edu/express?link=zur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hyperlink" Target="http://help.galileo.usg.edu/faqs/how_can_i_create_buttons_to_link_to_databases_on_my_library_site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galileo.usg.ed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p.galileo.usg.edu/faqs/how_do_i_create_a_search_box_for_britannica_for_my_library_site/" TargetMode="External"/><Relationship Id="rId4" Type="http://schemas.openxmlformats.org/officeDocument/2006/relationships/hyperlink" Target="http://help.galileo.usg.edu/faqs/how_do_i_use_the_ebscohost_search_box_widget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galileo.usg.edu/policies/institutional_use_of_galileo_express_links_policy_3.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leo.usg.edu/express?path=/databases/express-link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010400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Getting GALILEO to</a:t>
            </a:r>
            <a:br>
              <a:rPr lang="en-US" dirty="0" smtClean="0"/>
            </a:br>
            <a:r>
              <a:rPr lang="en-US" dirty="0" smtClean="0"/>
              <a:t> the User: Tools and</a:t>
            </a:r>
            <a:br>
              <a:rPr lang="en-US" dirty="0" smtClean="0"/>
            </a:br>
            <a:r>
              <a:rPr lang="en-US" dirty="0" smtClean="0"/>
              <a:t>Best Practices in Linking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Courtney McGough</a:t>
            </a:r>
          </a:p>
          <a:p>
            <a:pPr algn="r"/>
            <a:r>
              <a:rPr lang="en-US" dirty="0" smtClean="0"/>
              <a:t>March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347714" cy="3880773"/>
          </a:xfrm>
        </p:spPr>
        <p:txBody>
          <a:bodyPr/>
          <a:lstStyle/>
          <a:p>
            <a:r>
              <a:rPr lang="en-US" dirty="0" smtClean="0"/>
              <a:t>Two ways:</a:t>
            </a:r>
          </a:p>
          <a:p>
            <a:pPr lvl="1"/>
            <a:r>
              <a:rPr lang="en-US" dirty="0" smtClean="0">
                <a:hlinkClick r:id="rId3"/>
              </a:rPr>
              <a:t>Journals A-Z </a:t>
            </a:r>
            <a:r>
              <a:rPr lang="en-US" dirty="0" smtClean="0"/>
              <a:t> – use the Capture Citation or URL on SFX/Find It menu</a:t>
            </a:r>
          </a:p>
          <a:p>
            <a:pPr lvl="1"/>
            <a:r>
              <a:rPr lang="en-US" dirty="0" smtClean="0"/>
              <a:t>Publication record in an EBSCO database</a:t>
            </a:r>
          </a:p>
        </p:txBody>
      </p:sp>
    </p:spTree>
    <p:extLst>
      <p:ext uri="{BB962C8B-B14F-4D97-AF65-F5344CB8AC3E}">
        <p14:creationId xmlns:p14="http://schemas.microsoft.com/office/powerpoint/2010/main" val="21368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47800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Through </a:t>
            </a:r>
            <a:r>
              <a:rPr lang="en-US" dirty="0" smtClean="0">
                <a:hlinkClick r:id="rId3"/>
              </a:rPr>
              <a:t>Journals A-Z</a:t>
            </a:r>
            <a:r>
              <a:rPr lang="en-US" dirty="0" smtClean="0"/>
              <a:t>, use the </a:t>
            </a:r>
            <a:r>
              <a:rPr lang="en-US" dirty="0" smtClean="0">
                <a:solidFill>
                  <a:schemeClr val="accent4"/>
                </a:solidFill>
              </a:rPr>
              <a:t>Capture Citation or URL</a:t>
            </a:r>
            <a:r>
              <a:rPr lang="en-US" dirty="0" smtClean="0"/>
              <a:t> link at the bottom of the SFX/Find It menu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23" y="2414905"/>
            <a:ext cx="2656384" cy="146133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608" y="3145573"/>
            <a:ext cx="2431992" cy="264470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3721" y="3637669"/>
            <a:ext cx="2083591" cy="1036225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3173" y="5116546"/>
            <a:ext cx="3086992" cy="142719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4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1427892"/>
            <a:ext cx="6347714" cy="388077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Publication record in EBSCO databases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48616"/>
            <a:ext cx="2971800" cy="15962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531" y="2667000"/>
            <a:ext cx="3269781" cy="263723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687530" y="4572000"/>
            <a:ext cx="3479331" cy="5715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841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86" y="1447800"/>
            <a:ext cx="6347714" cy="388077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/>
              <a:t>Publication record in EBSCO databases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897293" cy="341626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611542" y="2394181"/>
            <a:ext cx="800100" cy="3429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5181600" y="3200861"/>
            <a:ext cx="2249092" cy="85725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7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 Journal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0050"/>
            <a:ext cx="6347714" cy="388077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Click the Email Alert link to set up an alert to be notified by email when a new issue of the journal has been added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9" y="2445940"/>
            <a:ext cx="6753931" cy="334526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334000" y="2880850"/>
            <a:ext cx="904875" cy="576725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71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6" y="14478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Save a link to a search in Discover GALILEO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49" y="2009668"/>
            <a:ext cx="5172076" cy="134690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74" y="3308704"/>
            <a:ext cx="2980025" cy="336332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96805" y="3240849"/>
            <a:ext cx="857250" cy="40005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5562599" y="4343399"/>
            <a:ext cx="1600200" cy="664391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069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Tip: Search Alerts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09" y="2343177"/>
            <a:ext cx="3476791" cy="392398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62400" y="3360038"/>
            <a:ext cx="857250" cy="40005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13319"/>
            <a:ext cx="6324600" cy="1143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r>
              <a:rPr lang="en-US" sz="1500" dirty="0"/>
              <a:t>Click the Email Alert link to set up an alert to be notified by email when a new article matching your search has been added</a:t>
            </a:r>
          </a:p>
        </p:txBody>
      </p:sp>
    </p:spTree>
    <p:extLst>
      <p:ext uri="{BB962C8B-B14F-4D97-AF65-F5344CB8AC3E}">
        <p14:creationId xmlns:p14="http://schemas.microsoft.com/office/powerpoint/2010/main" val="37071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to Articles and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591301" cy="2895600"/>
          </a:xfrm>
        </p:spPr>
        <p:txBody>
          <a:bodyPr/>
          <a:lstStyle/>
          <a:p>
            <a:r>
              <a:rPr lang="en-US" dirty="0" smtClean="0"/>
              <a:t>Use the persistent link in the article’s citation information</a:t>
            </a:r>
          </a:p>
          <a:p>
            <a:pPr lvl="1"/>
            <a:r>
              <a:rPr lang="en-US" dirty="0" smtClean="0"/>
              <a:t>Permalink in EBSCO databases (e.g., </a:t>
            </a:r>
            <a:r>
              <a:rPr lang="en-US" dirty="0" smtClean="0">
                <a:hlinkClick r:id="rId3"/>
              </a:rPr>
              <a:t>Academic Search Complete</a:t>
            </a:r>
            <a:r>
              <a:rPr lang="en-US" dirty="0" smtClean="0"/>
              <a:t>) or in discovery searches</a:t>
            </a:r>
          </a:p>
          <a:p>
            <a:pPr lvl="1"/>
            <a:r>
              <a:rPr lang="en-US" dirty="0" smtClean="0"/>
              <a:t>Document URL in ProQuest (e.g., </a:t>
            </a:r>
            <a:r>
              <a:rPr lang="en-US" dirty="0" smtClean="0">
                <a:hlinkClick r:id="rId4"/>
              </a:rPr>
              <a:t>Research Library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Document link in </a:t>
            </a:r>
            <a:r>
              <a:rPr lang="en-US" dirty="0" smtClean="0">
                <a:hlinkClick r:id="rId5"/>
              </a:rPr>
              <a:t>LexisNexis Academic</a:t>
            </a:r>
            <a:endParaRPr lang="en-US" dirty="0" smtClean="0"/>
          </a:p>
          <a:p>
            <a:pPr lvl="1"/>
            <a:r>
              <a:rPr lang="en-US" dirty="0" smtClean="0"/>
              <a:t>Link in citation or embed code for a video in </a:t>
            </a:r>
            <a:r>
              <a:rPr lang="en-US" dirty="0" smtClean="0">
                <a:hlinkClick r:id="rId6"/>
              </a:rPr>
              <a:t>Films on Demand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Articles:</a:t>
            </a:r>
            <a:br>
              <a:rPr lang="en-US" dirty="0" smtClean="0"/>
            </a:br>
            <a:r>
              <a:rPr lang="en-US" dirty="0" smtClean="0"/>
              <a:t>EBSCO and Discover GALILEO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4" y="2209800"/>
            <a:ext cx="6816065" cy="365760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6351764" y="4876800"/>
            <a:ext cx="981075" cy="409575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447800" y="2438400"/>
            <a:ext cx="4001401" cy="6858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683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Articles: ProQuest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617199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Scroll to the bottom of a ProQuest article to see the document URL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70594"/>
            <a:ext cx="6076146" cy="1469158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2311690" y="2956945"/>
            <a:ext cx="5136057" cy="504827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6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524000"/>
            <a:ext cx="5738113" cy="4517363"/>
          </a:xfrm>
        </p:spPr>
        <p:txBody>
          <a:bodyPr>
            <a:normAutofit/>
          </a:bodyPr>
          <a:lstStyle/>
          <a:p>
            <a:r>
              <a:rPr lang="en-US" dirty="0" smtClean="0"/>
              <a:t>Linking</a:t>
            </a:r>
          </a:p>
          <a:p>
            <a:pPr lvl="1"/>
            <a:r>
              <a:rPr lang="en-US" dirty="0" smtClean="0"/>
              <a:t>GALILEO portal</a:t>
            </a:r>
          </a:p>
          <a:p>
            <a:pPr lvl="1"/>
            <a:r>
              <a:rPr lang="en-US" dirty="0" smtClean="0"/>
              <a:t>GALILEO pages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Journals</a:t>
            </a:r>
          </a:p>
          <a:p>
            <a:pPr lvl="1"/>
            <a:r>
              <a:rPr lang="en-US" dirty="0" smtClean="0"/>
              <a:t>Searches</a:t>
            </a:r>
          </a:p>
          <a:p>
            <a:pPr lvl="1"/>
            <a:r>
              <a:rPr lang="en-US" dirty="0" smtClean="0"/>
              <a:t>Articles or Videos</a:t>
            </a:r>
          </a:p>
          <a:p>
            <a:r>
              <a:rPr lang="en-US" dirty="0" smtClean="0"/>
              <a:t>Using logos to create buttons</a:t>
            </a:r>
          </a:p>
          <a:p>
            <a:r>
              <a:rPr lang="en-US" dirty="0" smtClean="0"/>
              <a:t>Creating search boxes/widgets</a:t>
            </a:r>
          </a:p>
          <a:p>
            <a:r>
              <a:rPr lang="en-US" dirty="0" smtClean="0"/>
              <a:t>Adding GALILEO integrations for </a:t>
            </a:r>
            <a:r>
              <a:rPr lang="en-US" dirty="0" err="1" smtClean="0"/>
              <a:t>GeorgiaVIEW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4619"/>
            <a:ext cx="6475602" cy="1320800"/>
          </a:xfrm>
        </p:spPr>
        <p:txBody>
          <a:bodyPr/>
          <a:lstStyle/>
          <a:p>
            <a:r>
              <a:rPr lang="en-US" dirty="0" smtClean="0"/>
              <a:t>Link to Articles:</a:t>
            </a:r>
            <a:br>
              <a:rPr lang="en-US" dirty="0" smtClean="0"/>
            </a:br>
            <a:r>
              <a:rPr lang="en-US" dirty="0" smtClean="0"/>
              <a:t>LexisNexis Academic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812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the clipboard/link icon to see the document link in LexisNexis Academic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826389"/>
            <a:ext cx="6502532" cy="327660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6436164" y="3033128"/>
            <a:ext cx="521150" cy="323852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876800"/>
            <a:ext cx="4359576" cy="1656072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42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Videos:</a:t>
            </a:r>
            <a:br>
              <a:rPr lang="en-US" dirty="0" smtClean="0"/>
            </a:br>
            <a:r>
              <a:rPr lang="en-US" dirty="0" smtClean="0"/>
              <a:t>Films on Demand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Click the citation or embed code in Films on Demand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" y="2779165"/>
            <a:ext cx="5000625" cy="164820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640365"/>
            <a:ext cx="4814611" cy="170841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51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544082"/>
            <a:ext cx="6347714" cy="3880773"/>
          </a:xfrm>
        </p:spPr>
        <p:txBody>
          <a:bodyPr/>
          <a:lstStyle/>
          <a:p>
            <a:r>
              <a:rPr lang="en-US" dirty="0" smtClean="0"/>
              <a:t>GALILEO and several vendors provide their logos or other graphics that can be used on websites as buttons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our FAQ </a:t>
            </a:r>
            <a:r>
              <a:rPr lang="en-US" dirty="0" smtClean="0"/>
              <a:t>for links to sites</a:t>
            </a:r>
          </a:p>
        </p:txBody>
      </p:sp>
      <p:pic>
        <p:nvPicPr>
          <p:cNvPr id="1030" name="Picture 6" descr="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31" y="4129973"/>
            <a:ext cx="1208579" cy="7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21" y="4803273"/>
            <a:ext cx="1233736" cy="8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48" y="3835536"/>
            <a:ext cx="1173302" cy="7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nfo.eb.com/wp-content/uploads/2014/07/B_academ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83" y="5424855"/>
            <a:ext cx="2333682" cy="7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4" y="3539643"/>
            <a:ext cx="1538471" cy="769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" y="4786312"/>
            <a:ext cx="1614236" cy="807118"/>
          </a:xfrm>
          <a:prstGeom prst="rect">
            <a:avLst/>
          </a:prstGeom>
        </p:spPr>
      </p:pic>
      <p:pic>
        <p:nvPicPr>
          <p:cNvPr id="1038" name="Picture 14" descr="Color GALILEO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4" y="2908813"/>
            <a:ext cx="3016169" cy="7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50" y="1408283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Embed the Discover GALILEO search box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2" y="2320598"/>
            <a:ext cx="6643593" cy="131461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289297" y="2729083"/>
            <a:ext cx="857250" cy="85725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105747"/>
            <a:ext cx="6171863" cy="1591794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21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Several vendors allow you to create widgets or search boxes that you can add to your library website</a:t>
            </a:r>
          </a:p>
          <a:p>
            <a:r>
              <a:rPr lang="en-US" dirty="0" smtClean="0"/>
              <a:t>Note that you will need to add the GALILEO or your institution’s proxy to allow off-site access to work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GALILEO FAQs</a:t>
            </a:r>
            <a:r>
              <a:rPr lang="en-US" dirty="0" smtClean="0"/>
              <a:t> for instructions</a:t>
            </a:r>
          </a:p>
          <a:p>
            <a:pPr lvl="1"/>
            <a:r>
              <a:rPr lang="en-US" dirty="0" smtClean="0">
                <a:hlinkClick r:id="rId4"/>
              </a:rPr>
              <a:t>EBSCO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Britannica</a:t>
            </a:r>
            <a:endParaRPr lang="en-US" dirty="0" smtClean="0"/>
          </a:p>
          <a:p>
            <a:r>
              <a:rPr lang="en-US" dirty="0" smtClean="0"/>
              <a:t>Check with other vendors to see what they offer</a:t>
            </a:r>
          </a:p>
          <a:p>
            <a:r>
              <a:rPr lang="en-US" dirty="0" smtClean="0"/>
              <a:t>Contact Us if you need any assistance creating these</a:t>
            </a:r>
          </a:p>
        </p:txBody>
      </p:sp>
    </p:spTree>
    <p:extLst>
      <p:ext uri="{BB962C8B-B14F-4D97-AF65-F5344CB8AC3E}">
        <p14:creationId xmlns:p14="http://schemas.microsoft.com/office/powerpoint/2010/main" val="6057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GeorgiaVIEW</a:t>
            </a:r>
            <a:r>
              <a:rPr lang="en-US" dirty="0" smtClean="0"/>
              <a:t> Integrations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br>
              <a:rPr lang="en-US" dirty="0" smtClean="0"/>
            </a:br>
            <a:r>
              <a:rPr lang="en-US" dirty="0" smtClean="0"/>
              <a:t>Auto-Authentication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this integration, when users log in to </a:t>
            </a:r>
            <a:r>
              <a:rPr lang="en-US" dirty="0" err="1" smtClean="0"/>
              <a:t>GeorgiaVIEW</a:t>
            </a:r>
            <a:r>
              <a:rPr lang="en-US" dirty="0" smtClean="0"/>
              <a:t>, they are automatically logged in to GALILEO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your primary campus administrator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 descr="https://www.galileo.usg.edu/images/galileo_120x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Search Box Widget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Discover GALILEO search box can be added to a course page or to the main landing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your primary campus administrator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07" y="2895600"/>
            <a:ext cx="5335005" cy="129540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15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http://www.galileo.usg.edu/contact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Can I Link to GALILEO?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Subject guides / LibGuides</a:t>
            </a:r>
          </a:p>
          <a:p>
            <a:r>
              <a:rPr lang="en-US" dirty="0" smtClean="0"/>
              <a:t>Handouts</a:t>
            </a:r>
          </a:p>
          <a:p>
            <a:r>
              <a:rPr lang="en-US" dirty="0" smtClean="0"/>
              <a:t>Promotional materials</a:t>
            </a:r>
          </a:p>
          <a:p>
            <a:r>
              <a:rPr lang="en-US" dirty="0" smtClean="0"/>
              <a:t>Library website</a:t>
            </a:r>
          </a:p>
          <a:p>
            <a:r>
              <a:rPr lang="en-US" dirty="0" smtClean="0"/>
              <a:t>Learning management system</a:t>
            </a:r>
          </a:p>
          <a:p>
            <a:r>
              <a:rPr lang="en-US" dirty="0" smtClean="0"/>
              <a:t>Communications to users</a:t>
            </a:r>
          </a:p>
          <a:p>
            <a:pPr lvl="1"/>
            <a:r>
              <a:rPr lang="en-US" dirty="0" smtClean="0"/>
              <a:t>Chat/email reference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Blog posts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GALILEO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Use the main GALILEO link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http://www.galileo.usg.edu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Recognizes IPs to allow on-site users direct access</a:t>
            </a:r>
          </a:p>
          <a:p>
            <a:pPr lvl="2"/>
            <a:r>
              <a:rPr lang="en-US" dirty="0" smtClean="0"/>
              <a:t>Prompts for the GALILEO password for off-site users</a:t>
            </a:r>
          </a:p>
          <a:p>
            <a:pPr lvl="1"/>
            <a:r>
              <a:rPr lang="en-US" dirty="0" smtClean="0"/>
              <a:t>GALILEO Statistics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Pages in GALILEO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447800"/>
            <a:ext cx="6677026" cy="3880773"/>
          </a:xfrm>
        </p:spPr>
        <p:txBody>
          <a:bodyPr/>
          <a:lstStyle/>
          <a:p>
            <a:r>
              <a:rPr lang="en-US" dirty="0" smtClean="0"/>
              <a:t>Each page in GALILEO is a persistent link that is </a:t>
            </a:r>
            <a:r>
              <a:rPr lang="en-US" dirty="0" err="1" smtClean="0"/>
              <a:t>bookmarkable</a:t>
            </a:r>
            <a:endParaRPr lang="en-US" dirty="0" smtClean="0"/>
          </a:p>
          <a:p>
            <a:r>
              <a:rPr lang="en-US" dirty="0" smtClean="0"/>
              <a:t>Links are unique to your institution:</a:t>
            </a:r>
          </a:p>
          <a:p>
            <a:pPr>
              <a:buNone/>
            </a:pPr>
            <a:r>
              <a:rPr lang="en-US" dirty="0" smtClean="0"/>
              <a:t>		http</a:t>
            </a:r>
            <a:r>
              <a:rPr lang="en-US" dirty="0"/>
              <a:t>://www.galileo.usg.edu/scholar/</a:t>
            </a:r>
            <a:r>
              <a:rPr lang="en-US" dirty="0">
                <a:solidFill>
                  <a:schemeClr val="accent3"/>
                </a:solidFill>
              </a:rPr>
              <a:t>highlands</a:t>
            </a:r>
            <a:r>
              <a:rPr lang="en-US" dirty="0"/>
              <a:t>/journals/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02380"/>
            <a:ext cx="5437788" cy="23364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5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Pages in GALILEO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96754"/>
            <a:ext cx="6553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http://www.galileo.usg.edu/scholar/mgsc/subjects/history/articles-databases/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5307144"/>
            <a:ext cx="52375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http://www.galileo.usg.edu/scholar/clayton/types/newspapers/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68500"/>
            <a:ext cx="3352800" cy="25209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89633"/>
            <a:ext cx="3927022" cy="216489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03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Express Links (</a:t>
            </a:r>
            <a:r>
              <a:rPr lang="en-US" dirty="0"/>
              <a:t>http://</a:t>
            </a:r>
            <a:r>
              <a:rPr lang="en-US" dirty="0" smtClean="0"/>
              <a:t>www.galileo.usg.edu/express?link=xxxx)</a:t>
            </a:r>
          </a:p>
          <a:p>
            <a:pPr lvl="1"/>
            <a:r>
              <a:rPr lang="en-US" dirty="0" smtClean="0"/>
              <a:t>Link users directly to one database</a:t>
            </a:r>
          </a:p>
          <a:p>
            <a:pPr lvl="1"/>
            <a:r>
              <a:rPr lang="en-US" dirty="0" smtClean="0"/>
              <a:t>Authentication works like main GALILEO link</a:t>
            </a:r>
          </a:p>
          <a:p>
            <a:pPr lvl="1"/>
            <a:r>
              <a:rPr lang="en-US" dirty="0" smtClean="0"/>
              <a:t>Clicks count towards your institution’s GALILEO statistics</a:t>
            </a:r>
          </a:p>
          <a:p>
            <a:pPr lvl="1"/>
            <a:r>
              <a:rPr lang="en-US" dirty="0" smtClean="0"/>
              <a:t>GLRI databases also have Express Links</a:t>
            </a:r>
          </a:p>
          <a:p>
            <a:r>
              <a:rPr lang="en-US" dirty="0" smtClean="0"/>
              <a:t>Note </a:t>
            </a:r>
            <a:r>
              <a:rPr lang="en-US" dirty="0" smtClean="0">
                <a:hlinkClick r:id="rId3"/>
              </a:rPr>
              <a:t>Express Link policies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3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662940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See all Express Links under Databases A-Z &gt; </a:t>
            </a:r>
            <a:r>
              <a:rPr lang="en-US" dirty="0" smtClean="0">
                <a:hlinkClick r:id="rId3"/>
              </a:rPr>
              <a:t>Express Links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64579"/>
            <a:ext cx="5029200" cy="323155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89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58" y="1647897"/>
            <a:ext cx="66354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See the Express Link for an individual database by clicking the more&gt;&gt; link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64" y="2513031"/>
            <a:ext cx="3587415" cy="106062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3132275" y="3119935"/>
            <a:ext cx="712804" cy="4953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985666" y="2594065"/>
            <a:ext cx="712804" cy="4953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677" y="3745528"/>
            <a:ext cx="4231061" cy="27398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Oval 8"/>
          <p:cNvSpPr/>
          <p:nvPr/>
        </p:nvSpPr>
        <p:spPr>
          <a:xfrm>
            <a:off x="3962401" y="6071667"/>
            <a:ext cx="2286000" cy="495300"/>
          </a:xfrm>
          <a:prstGeom prst="ellips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84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739</TotalTime>
  <Words>672</Words>
  <Application>Microsoft Office PowerPoint</Application>
  <PresentationFormat>On-screen Show (4:3)</PresentationFormat>
  <Paragraphs>141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Getting GALILEO to  the User: Tools and Best Practices in Linking</vt:lpstr>
      <vt:lpstr>Overview</vt:lpstr>
      <vt:lpstr>Where Can I Link to GALILEO?</vt:lpstr>
      <vt:lpstr>Link to GALILEO</vt:lpstr>
      <vt:lpstr>Link to Pages in GALILEO</vt:lpstr>
      <vt:lpstr>Link to Pages in GALILEO</vt:lpstr>
      <vt:lpstr>Link to Databases</vt:lpstr>
      <vt:lpstr>Link to Databases</vt:lpstr>
      <vt:lpstr>Link to Databases</vt:lpstr>
      <vt:lpstr>Link to Journals</vt:lpstr>
      <vt:lpstr>Link to Journals</vt:lpstr>
      <vt:lpstr>Link to Journals</vt:lpstr>
      <vt:lpstr>Link to Journals</vt:lpstr>
      <vt:lpstr>Tip: Journal Alerts</vt:lpstr>
      <vt:lpstr>Link to Searches</vt:lpstr>
      <vt:lpstr>Tip: Search Alerts</vt:lpstr>
      <vt:lpstr>Link to Articles and Videos</vt:lpstr>
      <vt:lpstr>Link to Articles: EBSCO and Discover GALILEO</vt:lpstr>
      <vt:lpstr>Link to Articles: ProQuest</vt:lpstr>
      <vt:lpstr>Link to Articles: LexisNexis Academic</vt:lpstr>
      <vt:lpstr>Link to Videos: Films on Demand</vt:lpstr>
      <vt:lpstr>Logos and Buttons</vt:lpstr>
      <vt:lpstr>Search Boxes</vt:lpstr>
      <vt:lpstr>Search Boxes</vt:lpstr>
      <vt:lpstr>GeorgiaVIEW Integrations</vt:lpstr>
      <vt:lpstr>GALILEO Auto-Authentication Widget</vt:lpstr>
      <vt:lpstr>GALILEO Search Box Widget</vt:lpstr>
      <vt:lpstr>Questions? Contact Us</vt:lpstr>
    </vt:vector>
  </TitlesOfParts>
  <Company>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in Your Library Websites: New and Beyond</dc:title>
  <dc:creator>Courtney McGough</dc:creator>
  <cp:lastModifiedBy>Courtney McGough</cp:lastModifiedBy>
  <cp:revision>69</cp:revision>
  <dcterms:created xsi:type="dcterms:W3CDTF">2012-09-28T18:41:41Z</dcterms:created>
  <dcterms:modified xsi:type="dcterms:W3CDTF">2015-03-22T21:43:48Z</dcterms:modified>
</cp:coreProperties>
</file>