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4" r:id="rId4"/>
    <p:sldId id="266" r:id="rId5"/>
    <p:sldId id="261" r:id="rId6"/>
    <p:sldId id="269" r:id="rId7"/>
    <p:sldId id="280" r:id="rId8"/>
    <p:sldId id="260" r:id="rId9"/>
    <p:sldId id="263" r:id="rId10"/>
    <p:sldId id="262" r:id="rId11"/>
    <p:sldId id="258" r:id="rId12"/>
    <p:sldId id="265" r:id="rId13"/>
    <p:sldId id="267" r:id="rId14"/>
    <p:sldId id="279" r:id="rId15"/>
    <p:sldId id="281" r:id="rId16"/>
    <p:sldId id="273" r:id="rId17"/>
    <p:sldId id="268" r:id="rId18"/>
    <p:sldId id="282" r:id="rId19"/>
    <p:sldId id="283" r:id="rId20"/>
    <p:sldId id="271" r:id="rId21"/>
    <p:sldId id="272" r:id="rId22"/>
    <p:sldId id="274" r:id="rId23"/>
    <p:sldId id="275" r:id="rId24"/>
    <p:sldId id="276" r:id="rId25"/>
    <p:sldId id="277"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75097" autoAdjust="0"/>
  </p:normalViewPr>
  <p:slideViewPr>
    <p:cSldViewPr snapToGrid="0">
      <p:cViewPr varScale="1">
        <p:scale>
          <a:sx n="62" d="100"/>
          <a:sy n="62" d="100"/>
        </p:scale>
        <p:origin x="140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4169F-29F6-42E9-A5E7-414CEB151718}"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CC7D9-BBC3-41DF-96E5-304D41206D2E}" type="slidenum">
              <a:rPr lang="en-US" smtClean="0"/>
              <a:t>‹#›</a:t>
            </a:fld>
            <a:endParaRPr lang="en-US"/>
          </a:p>
        </p:txBody>
      </p:sp>
    </p:spTree>
    <p:extLst>
      <p:ext uri="{BB962C8B-B14F-4D97-AF65-F5344CB8AC3E}">
        <p14:creationId xmlns:p14="http://schemas.microsoft.com/office/powerpoint/2010/main" val="80682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ewsroom.fb.com/news/2018/07/removing-bad-actors-on-facebook/#what-weve-foun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Dude with shirt is fake….any reasons why?</a:t>
            </a:r>
          </a:p>
          <a:p>
            <a:endParaRPr lang="en-US" dirty="0" smtClean="0"/>
          </a:p>
          <a:p>
            <a:r>
              <a:rPr lang="en-US" sz="1200" b="0" i="0" kern="1200" dirty="0" smtClean="0">
                <a:solidFill>
                  <a:schemeClr val="tx1"/>
                </a:solidFill>
                <a:effectLst/>
                <a:latin typeface="+mn-lt"/>
                <a:ea typeface="+mn-ea"/>
                <a:cs typeface="+mn-cs"/>
              </a:rPr>
              <a:t>“Resisters” was a fake account that Facebook removed in July. “Feminist News” is a real Facebook page, as far as we can tell. (We asked Facebook to confirm the examples of real accounts used here are in fact authentic, and were told there was no apparent reason to suspect otherwise.)</a:t>
            </a:r>
          </a:p>
          <a:p>
            <a:r>
              <a:rPr lang="en-US" sz="1200" b="0" i="0" kern="1200" dirty="0" smtClean="0">
                <a:solidFill>
                  <a:schemeClr val="tx1"/>
                </a:solidFill>
                <a:effectLst/>
                <a:latin typeface="+mn-lt"/>
                <a:ea typeface="+mn-ea"/>
                <a:cs typeface="+mn-cs"/>
              </a:rPr>
              <a:t>The Resisters page existed for more than a year and described itself as “online and offline feminist activism against fascism,” according to Facebook and researchers at the Atlantic Council’s Digital Forensic Research Lab, which analyzes disinformation online and works with Facebook.</a:t>
            </a:r>
          </a:p>
          <a:p>
            <a:r>
              <a:rPr lang="en-US" sz="1200" b="1" i="0" kern="1200" dirty="0" smtClean="0">
                <a:solidFill>
                  <a:schemeClr val="tx1"/>
                </a:solidFill>
                <a:effectLst/>
                <a:latin typeface="+mn-lt"/>
                <a:ea typeface="+mn-ea"/>
                <a:cs typeface="+mn-cs"/>
              </a:rPr>
              <a:t>You may have guessed the post was from a fake page if</a:t>
            </a:r>
            <a:r>
              <a:rPr lang="en-US" sz="1200" b="0" i="0" kern="1200" dirty="0" smtClean="0">
                <a:solidFill>
                  <a:schemeClr val="tx1"/>
                </a:solidFill>
                <a:effectLst/>
                <a:latin typeface="+mn-lt"/>
                <a:ea typeface="+mn-ea"/>
                <a:cs typeface="+mn-cs"/>
              </a:rPr>
              <a:t> you looked closely at the language: “Girls make rules and you follow them. If you don’t like it you </a:t>
            </a:r>
            <a:r>
              <a:rPr lang="en-US" sz="1200" b="0" i="1" kern="1200" dirty="0" smtClean="0">
                <a:solidFill>
                  <a:schemeClr val="tx1"/>
                </a:solidFill>
                <a:effectLst/>
                <a:latin typeface="+mn-lt"/>
                <a:ea typeface="+mn-ea"/>
                <a:cs typeface="+mn-cs"/>
              </a:rPr>
              <a:t>live</a:t>
            </a:r>
            <a:r>
              <a:rPr lang="en-US" sz="1200" b="0" i="0" kern="1200" dirty="0" smtClean="0">
                <a:solidFill>
                  <a:schemeClr val="tx1"/>
                </a:solidFill>
                <a:effectLst/>
                <a:latin typeface="+mn-lt"/>
                <a:ea typeface="+mn-ea"/>
                <a:cs typeface="+mn-cs"/>
              </a:rPr>
              <a:t>. End of </a:t>
            </a:r>
            <a:r>
              <a:rPr lang="en-US" sz="1200" b="0" i="1" kern="1200" dirty="0" smtClean="0">
                <a:solidFill>
                  <a:schemeClr val="tx1"/>
                </a:solidFill>
                <a:effectLst/>
                <a:latin typeface="+mn-lt"/>
                <a:ea typeface="+mn-ea"/>
                <a:cs typeface="+mn-cs"/>
              </a:rPr>
              <a:t>the</a:t>
            </a:r>
            <a:r>
              <a:rPr lang="en-US" sz="1200" b="0" i="0" kern="1200" dirty="0" smtClean="0">
                <a:solidFill>
                  <a:schemeClr val="tx1"/>
                </a:solidFill>
                <a:effectLst/>
                <a:latin typeface="+mn-lt"/>
                <a:ea typeface="+mn-ea"/>
                <a:cs typeface="+mn-cs"/>
              </a:rPr>
              <a:t> story.”</a:t>
            </a:r>
          </a:p>
          <a:p>
            <a:r>
              <a:rPr lang="en-US" sz="1200" b="0" i="0" kern="1200" dirty="0" smtClean="0">
                <a:solidFill>
                  <a:schemeClr val="tx1"/>
                </a:solidFill>
                <a:effectLst/>
                <a:latin typeface="+mn-lt"/>
                <a:ea typeface="+mn-ea"/>
                <a:cs typeface="+mn-cs"/>
              </a:rPr>
              <a:t>Broken English is not a sure sign that a post is part of an influence operation. But grammatical errors were a common trait among the Russian ads </a:t>
            </a:r>
            <a:r>
              <a:rPr lang="en-US" sz="1200" b="0" i="0" u="sng" kern="1200" dirty="0" smtClean="0">
                <a:solidFill>
                  <a:schemeClr val="tx1"/>
                </a:solidFill>
                <a:effectLst/>
                <a:latin typeface="+mn-lt"/>
                <a:ea typeface="+mn-ea"/>
                <a:cs typeface="+mn-cs"/>
                <a:hlinkClick r:id="rId3"/>
              </a:rPr>
              <a:t>Facebook disclosed in 2017</a:t>
            </a:r>
            <a:r>
              <a:rPr lang="en-US" sz="1200" b="0" i="0" kern="1200" dirty="0" smtClean="0">
                <a:solidFill>
                  <a:schemeClr val="tx1"/>
                </a:solidFill>
                <a:effectLst/>
                <a:latin typeface="+mn-lt"/>
                <a:ea typeface="+mn-ea"/>
                <a:cs typeface="+mn-cs"/>
              </a:rPr>
              <a:t> — particularly the misuse of “a” and “the,” which don’t exist in the Russian language.</a:t>
            </a:r>
          </a:p>
          <a:p>
            <a:endParaRPr lang="en-US" dirty="0"/>
          </a:p>
        </p:txBody>
      </p:sp>
      <p:sp>
        <p:nvSpPr>
          <p:cNvPr id="4" name="Slide Number Placeholder 3"/>
          <p:cNvSpPr>
            <a:spLocks noGrp="1"/>
          </p:cNvSpPr>
          <p:nvPr>
            <p:ph type="sldNum" sz="quarter" idx="10"/>
          </p:nvPr>
        </p:nvSpPr>
        <p:spPr/>
        <p:txBody>
          <a:bodyPr/>
          <a:lstStyle/>
          <a:p>
            <a:fld id="{AB0CC7D9-BBC3-41DF-96E5-304D41206D2E}" type="slidenum">
              <a:rPr lang="en-US" smtClean="0"/>
              <a:t>7</a:t>
            </a:fld>
            <a:endParaRPr lang="en-US"/>
          </a:p>
        </p:txBody>
      </p:sp>
    </p:spTree>
    <p:extLst>
      <p:ext uri="{BB962C8B-B14F-4D97-AF65-F5344CB8AC3E}">
        <p14:creationId xmlns:p14="http://schemas.microsoft.com/office/powerpoint/2010/main" val="401463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Slippery Slope—if</a:t>
            </a:r>
            <a:r>
              <a:rPr lang="en-US" baseline="0" dirty="0" smtClean="0"/>
              <a:t> we ban assault weapons, other types of guns will be banned soon after </a:t>
            </a:r>
          </a:p>
          <a:p>
            <a:r>
              <a:rPr lang="en-US" baseline="0" dirty="0" smtClean="0"/>
              <a:t>Hasty—ugh, Russell has only been presenting for a few minutes, but I know I’m not going to learn anything</a:t>
            </a:r>
          </a:p>
          <a:p>
            <a:r>
              <a:rPr lang="en-US" baseline="0" dirty="0" smtClean="0"/>
              <a:t>Post hoc (after this, because of this)—I got sick after I got a flu shot, so it must be the flu shot</a:t>
            </a:r>
          </a:p>
          <a:p>
            <a:r>
              <a:rPr lang="en-US" dirty="0" smtClean="0"/>
              <a:t>Genetic—I could</a:t>
            </a:r>
            <a:r>
              <a:rPr lang="en-US" baseline="0" dirty="0" smtClean="0"/>
              <a:t> never believe the earth is round, because I saw it on CNN </a:t>
            </a:r>
          </a:p>
          <a:p>
            <a:r>
              <a:rPr lang="en-US" baseline="0" dirty="0" smtClean="0"/>
              <a:t>Begging the claim—nasty, chemical laden, ineffective vaccines should be banned.</a:t>
            </a:r>
          </a:p>
          <a:p>
            <a:r>
              <a:rPr lang="en-US" dirty="0" smtClean="0"/>
              <a:t>Circular</a:t>
            </a:r>
            <a:r>
              <a:rPr lang="en-US" baseline="0" dirty="0" smtClean="0"/>
              <a:t> argument--</a:t>
            </a:r>
            <a:r>
              <a:rPr lang="en-US" sz="1200" b="0" i="0" kern="1200" dirty="0" smtClean="0">
                <a:solidFill>
                  <a:schemeClr val="tx1"/>
                </a:solidFill>
                <a:effectLst/>
                <a:latin typeface="+mn-lt"/>
                <a:ea typeface="+mn-ea"/>
                <a:cs typeface="+mn-cs"/>
              </a:rPr>
              <a:t>It should be okay to destroy property when you are angry because angry people destroy things.</a:t>
            </a:r>
          </a:p>
          <a:p>
            <a:r>
              <a:rPr lang="en-US" sz="1200" b="0" i="0" kern="1200" dirty="0" smtClean="0">
                <a:solidFill>
                  <a:schemeClr val="tx1"/>
                </a:solidFill>
                <a:effectLst/>
                <a:latin typeface="+mn-lt"/>
                <a:ea typeface="+mn-ea"/>
                <a:cs typeface="+mn-cs"/>
              </a:rPr>
              <a:t>Either/or—I thought you were a good person, but you</a:t>
            </a:r>
            <a:r>
              <a:rPr lang="en-US" sz="1200" b="0" i="0" kern="1200" baseline="0" dirty="0" smtClean="0">
                <a:solidFill>
                  <a:schemeClr val="tx1"/>
                </a:solidFill>
                <a:effectLst/>
                <a:latin typeface="+mn-lt"/>
                <a:ea typeface="+mn-ea"/>
                <a:cs typeface="+mn-cs"/>
              </a:rPr>
              <a:t> didn’t contribute a dollar to your public schools when given the opportunity at check out</a:t>
            </a:r>
          </a:p>
          <a:p>
            <a:r>
              <a:rPr lang="en-US" sz="1200" b="0" i="0" kern="1200" baseline="0" dirty="0" smtClean="0">
                <a:solidFill>
                  <a:schemeClr val="tx1"/>
                </a:solidFill>
                <a:effectLst/>
                <a:latin typeface="+mn-lt"/>
                <a:ea typeface="+mn-ea"/>
                <a:cs typeface="+mn-cs"/>
              </a:rPr>
              <a:t>Ad hominem—Russell can’t possibly be credible because he’s bald an goofy looking  librarian (attacking me, not my arguments) </a:t>
            </a:r>
          </a:p>
          <a:p>
            <a:r>
              <a:rPr lang="en-US" dirty="0" smtClean="0"/>
              <a:t>Ad </a:t>
            </a:r>
            <a:r>
              <a:rPr lang="en-US" dirty="0" err="1" smtClean="0"/>
              <a:t>populum</a:t>
            </a:r>
            <a:r>
              <a:rPr lang="en-US" baseline="0" dirty="0" smtClean="0"/>
              <a:t>— Real Americans who are patriots buy American cars.</a:t>
            </a:r>
          </a:p>
          <a:p>
            <a:r>
              <a:rPr lang="en-US" baseline="0" dirty="0" smtClean="0"/>
              <a:t>Red herring—Coal causes pollution, but how will coal miners feed their families? Shifting in this case from environment and safety to economics while the issue is more complex</a:t>
            </a:r>
          </a:p>
          <a:p>
            <a:r>
              <a:rPr lang="en-US" baseline="0" dirty="0" smtClean="0"/>
              <a:t>Straw Man—”You don’t support deregulation of the mining industry, so you hate miners and don’t want them to be able to feed their families.”</a:t>
            </a:r>
          </a:p>
          <a:p>
            <a:r>
              <a:rPr lang="en-US" baseline="0" dirty="0" smtClean="0"/>
              <a:t>Moral Equivalence—”The US has interfered in elections, too.” </a:t>
            </a:r>
            <a:endParaRPr lang="en-US" dirty="0"/>
          </a:p>
        </p:txBody>
      </p:sp>
      <p:sp>
        <p:nvSpPr>
          <p:cNvPr id="4" name="Slide Number Placeholder 3"/>
          <p:cNvSpPr>
            <a:spLocks noGrp="1"/>
          </p:cNvSpPr>
          <p:nvPr>
            <p:ph type="sldNum" sz="quarter" idx="10"/>
          </p:nvPr>
        </p:nvSpPr>
        <p:spPr/>
        <p:txBody>
          <a:bodyPr/>
          <a:lstStyle/>
          <a:p>
            <a:fld id="{AB0CC7D9-BBC3-41DF-96E5-304D41206D2E}" type="slidenum">
              <a:rPr lang="en-US" smtClean="0"/>
              <a:t>9</a:t>
            </a:fld>
            <a:endParaRPr lang="en-US"/>
          </a:p>
        </p:txBody>
      </p:sp>
    </p:spTree>
    <p:extLst>
      <p:ext uri="{BB962C8B-B14F-4D97-AF65-F5344CB8AC3E}">
        <p14:creationId xmlns:p14="http://schemas.microsoft.com/office/powerpoint/2010/main" val="2214460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866ADE-8BF9-4E15-AAC9-42EFD51D6093}"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1669483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66ADE-8BF9-4E15-AAC9-42EFD51D6093}"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303419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66ADE-8BF9-4E15-AAC9-42EFD51D6093}"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330731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66ADE-8BF9-4E15-AAC9-42EFD51D6093}"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33272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866ADE-8BF9-4E15-AAC9-42EFD51D6093}"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2606227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866ADE-8BF9-4E15-AAC9-42EFD51D6093}"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341153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866ADE-8BF9-4E15-AAC9-42EFD51D6093}"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68335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866ADE-8BF9-4E15-AAC9-42EFD51D6093}"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137511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66ADE-8BF9-4E15-AAC9-42EFD51D6093}"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2546447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866ADE-8BF9-4E15-AAC9-42EFD51D6093}"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171460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866ADE-8BF9-4E15-AAC9-42EFD51D6093}"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344047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66ADE-8BF9-4E15-AAC9-42EFD51D6093}" type="datetimeFigureOut">
              <a:rPr lang="en-US" smtClean="0"/>
              <a:t>11/9/2018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3EBE0-4876-43FA-86BD-6DE27150B7EE}" type="slidenum">
              <a:rPr lang="en-US" smtClean="0"/>
              <a:t>‹#›</a:t>
            </a:fld>
            <a:endParaRPr lang="en-US"/>
          </a:p>
        </p:txBody>
      </p:sp>
    </p:spTree>
    <p:extLst>
      <p:ext uri="{BB962C8B-B14F-4D97-AF65-F5344CB8AC3E}">
        <p14:creationId xmlns:p14="http://schemas.microsoft.com/office/powerpoint/2010/main" val="2164894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guides.library.stonybrook.edu/fakenews/resources" TargetMode="External"/><Relationship Id="rId3" Type="http://schemas.openxmlformats.org/officeDocument/2006/relationships/hyperlink" Target="http://www.factcheck.org/" TargetMode="External"/><Relationship Id="rId7" Type="http://schemas.openxmlformats.org/officeDocument/2006/relationships/hyperlink" Target="http://libguides.umw.edu/c.php?g=424264&amp;p=2898977" TargetMode="External"/><Relationship Id="rId2" Type="http://schemas.openxmlformats.org/officeDocument/2006/relationships/hyperlink" Target="https://reporterslab.org/fact-checking/" TargetMode="External"/><Relationship Id="rId1" Type="http://schemas.openxmlformats.org/officeDocument/2006/relationships/slideLayout" Target="../slideLayouts/slideLayout2.xml"/><Relationship Id="rId6" Type="http://schemas.openxmlformats.org/officeDocument/2006/relationships/hyperlink" Target="http://www.snopes.com/" TargetMode="External"/><Relationship Id="rId5" Type="http://schemas.openxmlformats.org/officeDocument/2006/relationships/hyperlink" Target="http://www.politifact.com/" TargetMode="External"/><Relationship Id="rId4" Type="http://schemas.openxmlformats.org/officeDocument/2006/relationships/hyperlink" Target="https://www.healthnewsreview.org/"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doi.org/10.1080/15377857.2018.147865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mailto:russell.palmer@usg.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journalism.org/2016/12/15/many-americans-believe-fake-news-is-sowing-confus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wl.purdue.edu/owl/general_writing/academic_writing/logic_in_argumentative_writing/fallacies.html"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385" y="586335"/>
            <a:ext cx="9144000" cy="2387600"/>
          </a:xfrm>
        </p:spPr>
        <p:txBody>
          <a:bodyPr/>
          <a:lstStyle/>
          <a:p>
            <a:r>
              <a:rPr lang="en-US" dirty="0" smtClean="0"/>
              <a:t>GALILEO vs. Fake News</a:t>
            </a:r>
            <a:endParaRPr lang="en-US" dirty="0"/>
          </a:p>
        </p:txBody>
      </p:sp>
      <p:sp>
        <p:nvSpPr>
          <p:cNvPr id="3" name="Subtitle 2"/>
          <p:cNvSpPr>
            <a:spLocks noGrp="1"/>
          </p:cNvSpPr>
          <p:nvPr>
            <p:ph type="subTitle" idx="1"/>
          </p:nvPr>
        </p:nvSpPr>
        <p:spPr>
          <a:xfrm>
            <a:off x="1580756" y="3129073"/>
            <a:ext cx="9144000" cy="1655762"/>
          </a:xfrm>
        </p:spPr>
        <p:txBody>
          <a:bodyPr>
            <a:normAutofit/>
          </a:bodyPr>
          <a:lstStyle/>
          <a:p>
            <a:r>
              <a:rPr lang="en-US" sz="5400" dirty="0" smtClean="0"/>
              <a:t>GALILEO WINS! </a:t>
            </a:r>
          </a:p>
          <a:p>
            <a:endParaRPr lang="en-US" sz="5400" dirty="0" smtClean="0"/>
          </a:p>
        </p:txBody>
      </p:sp>
      <p:pic>
        <p:nvPicPr>
          <p:cNvPr id="4" name="Picture 3"/>
          <p:cNvPicPr>
            <a:picLocks noChangeAspect="1"/>
          </p:cNvPicPr>
          <p:nvPr/>
        </p:nvPicPr>
        <p:blipFill>
          <a:blip r:embed="rId2"/>
          <a:stretch>
            <a:fillRect/>
          </a:stretch>
        </p:blipFill>
        <p:spPr>
          <a:xfrm>
            <a:off x="10652385" y="5257799"/>
            <a:ext cx="995177" cy="995177"/>
          </a:xfrm>
          <a:prstGeom prst="rect">
            <a:avLst/>
          </a:prstGeom>
        </p:spPr>
      </p:pic>
      <p:pic>
        <p:nvPicPr>
          <p:cNvPr id="5" name="Picture 4"/>
          <p:cNvPicPr>
            <a:picLocks noChangeAspect="1"/>
          </p:cNvPicPr>
          <p:nvPr/>
        </p:nvPicPr>
        <p:blipFill>
          <a:blip r:embed="rId3"/>
          <a:stretch>
            <a:fillRect/>
          </a:stretch>
        </p:blipFill>
        <p:spPr>
          <a:xfrm>
            <a:off x="9493470" y="5322880"/>
            <a:ext cx="861322" cy="865013"/>
          </a:xfrm>
          <a:prstGeom prst="rect">
            <a:avLst/>
          </a:prstGeom>
        </p:spPr>
      </p:pic>
      <p:pic>
        <p:nvPicPr>
          <p:cNvPr id="7" name="Picture 6"/>
          <p:cNvPicPr>
            <a:picLocks noChangeAspect="1"/>
          </p:cNvPicPr>
          <p:nvPr/>
        </p:nvPicPr>
        <p:blipFill>
          <a:blip r:embed="rId4"/>
          <a:stretch>
            <a:fillRect/>
          </a:stretch>
        </p:blipFill>
        <p:spPr>
          <a:xfrm>
            <a:off x="467881" y="4784835"/>
            <a:ext cx="2930227" cy="1768075"/>
          </a:xfrm>
          <a:prstGeom prst="rect">
            <a:avLst/>
          </a:prstGeom>
        </p:spPr>
      </p:pic>
    </p:spTree>
    <p:extLst>
      <p:ext uri="{BB962C8B-B14F-4D97-AF65-F5344CB8AC3E}">
        <p14:creationId xmlns:p14="http://schemas.microsoft.com/office/powerpoint/2010/main" val="1979795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Gaslighting</a:t>
            </a:r>
            <a:r>
              <a:rPr lang="en-US" dirty="0" smtClean="0"/>
              <a:t> </a:t>
            </a:r>
            <a:endParaRPr lang="en-US" dirty="0"/>
          </a:p>
        </p:txBody>
      </p:sp>
      <p:sp>
        <p:nvSpPr>
          <p:cNvPr id="3" name="Content Placeholder 2"/>
          <p:cNvSpPr>
            <a:spLocks noGrp="1"/>
          </p:cNvSpPr>
          <p:nvPr>
            <p:ph idx="1"/>
          </p:nvPr>
        </p:nvSpPr>
        <p:spPr/>
        <p:txBody>
          <a:bodyPr/>
          <a:lstStyle/>
          <a:p>
            <a:r>
              <a:rPr lang="en-US" dirty="0" smtClean="0"/>
              <a:t>Context is important here</a:t>
            </a:r>
          </a:p>
          <a:p>
            <a:r>
              <a:rPr lang="en-US" dirty="0" smtClean="0"/>
              <a:t>Manipulation tactic, “psychological warfare”</a:t>
            </a:r>
          </a:p>
          <a:p>
            <a:pPr lvl="1"/>
            <a:r>
              <a:rPr lang="en-US" dirty="0" smtClean="0"/>
              <a:t>Deliberate distortions made (and repeated) to manipulate </a:t>
            </a:r>
          </a:p>
          <a:p>
            <a:pPr lvl="1"/>
            <a:r>
              <a:rPr lang="en-US" dirty="0" smtClean="0"/>
              <a:t>Done to incite doubt and lower self confidence </a:t>
            </a:r>
            <a:endParaRPr lang="en-US" dirty="0"/>
          </a:p>
          <a:p>
            <a:pPr lvl="1"/>
            <a:r>
              <a:rPr lang="en-US" dirty="0" smtClean="0"/>
              <a:t>Results in suppression of facts, repressing doubts/concerns </a:t>
            </a:r>
          </a:p>
        </p:txBody>
      </p:sp>
      <p:pic>
        <p:nvPicPr>
          <p:cNvPr id="4" name="Picture 3"/>
          <p:cNvPicPr>
            <a:picLocks noChangeAspect="1"/>
          </p:cNvPicPr>
          <p:nvPr/>
        </p:nvPicPr>
        <p:blipFill>
          <a:blip r:embed="rId2"/>
          <a:stretch>
            <a:fillRect/>
          </a:stretch>
        </p:blipFill>
        <p:spPr>
          <a:xfrm>
            <a:off x="9518914" y="3832327"/>
            <a:ext cx="2046669" cy="2765767"/>
          </a:xfrm>
          <a:prstGeom prst="rect">
            <a:avLst/>
          </a:prstGeom>
          <a:ln>
            <a:noFill/>
          </a:ln>
          <a:effectLst>
            <a:softEdge rad="112500"/>
          </a:effectLst>
        </p:spPr>
      </p:pic>
    </p:spTree>
    <p:extLst>
      <p:ext uri="{BB962C8B-B14F-4D97-AF65-F5344CB8AC3E}">
        <p14:creationId xmlns:p14="http://schemas.microsoft.com/office/powerpoint/2010/main" val="183624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Lying with math and statistics </a:t>
            </a:r>
            <a:endParaRPr lang="en-US" dirty="0"/>
          </a:p>
        </p:txBody>
      </p:sp>
      <p:sp>
        <p:nvSpPr>
          <p:cNvPr id="5" name="Content Placeholder 4"/>
          <p:cNvSpPr>
            <a:spLocks noGrp="1"/>
          </p:cNvSpPr>
          <p:nvPr>
            <p:ph idx="1"/>
          </p:nvPr>
        </p:nvSpPr>
        <p:spPr/>
        <p:txBody>
          <a:bodyPr/>
          <a:lstStyle/>
          <a:p>
            <a:r>
              <a:rPr lang="en-US" dirty="0" smtClean="0"/>
              <a:t>The lie of averages</a:t>
            </a:r>
          </a:p>
          <a:p>
            <a:r>
              <a:rPr lang="en-US" dirty="0" smtClean="0"/>
              <a:t>“Average income”  </a:t>
            </a:r>
          </a:p>
          <a:p>
            <a:pPr lvl="1"/>
            <a:r>
              <a:rPr lang="en-US" dirty="0" smtClean="0"/>
              <a:t>1+2+ </a:t>
            </a:r>
            <a:r>
              <a:rPr lang="en-US" dirty="0" smtClean="0">
                <a:solidFill>
                  <a:srgbClr val="FF0000"/>
                </a:solidFill>
              </a:rPr>
              <a:t>(5.5) </a:t>
            </a:r>
            <a:r>
              <a:rPr lang="en-US" dirty="0" smtClean="0"/>
              <a:t>9+10=22/4=5.5</a:t>
            </a:r>
          </a:p>
          <a:p>
            <a:pPr lvl="1"/>
            <a:r>
              <a:rPr lang="en-US" dirty="0" smtClean="0"/>
              <a:t>1+2+20+30+70+55+100</a:t>
            </a:r>
            <a:r>
              <a:rPr lang="en-US" dirty="0">
                <a:solidFill>
                  <a:srgbClr val="FF0000"/>
                </a:solidFill>
              </a:rPr>
              <a:t> </a:t>
            </a:r>
            <a:r>
              <a:rPr lang="en-US" dirty="0" smtClean="0"/>
              <a:t>+</a:t>
            </a:r>
            <a:r>
              <a:rPr lang="en-US" dirty="0" smtClean="0">
                <a:solidFill>
                  <a:srgbClr val="FF0000"/>
                </a:solidFill>
              </a:rPr>
              <a:t> (164.2)</a:t>
            </a:r>
            <a:r>
              <a:rPr lang="en-US" dirty="0" smtClean="0"/>
              <a:t>200+1000=1478/9=164.2</a:t>
            </a:r>
            <a:endParaRPr lang="en-US" dirty="0"/>
          </a:p>
        </p:txBody>
      </p:sp>
      <p:pic>
        <p:nvPicPr>
          <p:cNvPr id="6" name="Picture 5"/>
          <p:cNvPicPr>
            <a:picLocks noChangeAspect="1"/>
          </p:cNvPicPr>
          <p:nvPr/>
        </p:nvPicPr>
        <p:blipFill>
          <a:blip r:embed="rId2"/>
          <a:stretch>
            <a:fillRect/>
          </a:stretch>
        </p:blipFill>
        <p:spPr>
          <a:xfrm>
            <a:off x="9749396" y="3602251"/>
            <a:ext cx="1835106" cy="2709649"/>
          </a:xfrm>
          <a:prstGeom prst="rect">
            <a:avLst/>
          </a:prstGeom>
        </p:spPr>
      </p:pic>
    </p:spTree>
    <p:extLst>
      <p:ext uri="{BB962C8B-B14F-4D97-AF65-F5344CB8AC3E}">
        <p14:creationId xmlns:p14="http://schemas.microsoft.com/office/powerpoint/2010/main" val="3495708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273" y="81346"/>
            <a:ext cx="10515600" cy="1325563"/>
          </a:xfrm>
        </p:spPr>
        <p:txBody>
          <a:bodyPr/>
          <a:lstStyle/>
          <a:p>
            <a:r>
              <a:rPr lang="en-US" dirty="0" smtClean="0"/>
              <a:t>Lying with charts and graphs </a:t>
            </a:r>
            <a:br>
              <a:rPr lang="en-US" dirty="0" smtClean="0"/>
            </a:br>
            <a:r>
              <a:rPr lang="en-US" dirty="0" smtClean="0"/>
              <a:t>(watch your axes!)  </a:t>
            </a:r>
            <a:endParaRPr lang="en-US" dirty="0"/>
          </a:p>
        </p:txBody>
      </p:sp>
      <p:pic>
        <p:nvPicPr>
          <p:cNvPr id="4" name="Content Placeholder 3"/>
          <p:cNvPicPr>
            <a:picLocks noGrp="1" noChangeAspect="1"/>
          </p:cNvPicPr>
          <p:nvPr>
            <p:ph idx="1"/>
          </p:nvPr>
        </p:nvPicPr>
        <p:blipFill>
          <a:blip r:embed="rId2"/>
          <a:stretch>
            <a:fillRect/>
          </a:stretch>
        </p:blipFill>
        <p:spPr>
          <a:xfrm>
            <a:off x="6275590" y="1797895"/>
            <a:ext cx="5078210" cy="3543462"/>
          </a:xfrm>
          <a:prstGeom prst="rect">
            <a:avLst/>
          </a:prstGeom>
        </p:spPr>
      </p:pic>
      <p:pic>
        <p:nvPicPr>
          <p:cNvPr id="5" name="Picture 4"/>
          <p:cNvPicPr>
            <a:picLocks noChangeAspect="1"/>
          </p:cNvPicPr>
          <p:nvPr/>
        </p:nvPicPr>
        <p:blipFill rotWithShape="1">
          <a:blip r:embed="rId3"/>
          <a:srcRect b="17901"/>
          <a:stretch/>
        </p:blipFill>
        <p:spPr>
          <a:xfrm>
            <a:off x="452274" y="1528205"/>
            <a:ext cx="3871210" cy="1839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a:srcRect b="27662"/>
          <a:stretch/>
        </p:blipFill>
        <p:spPr>
          <a:xfrm>
            <a:off x="244373" y="3804118"/>
            <a:ext cx="4614672" cy="2489476"/>
          </a:xfrm>
          <a:prstGeom prst="rect">
            <a:avLst/>
          </a:prstGeom>
        </p:spPr>
      </p:pic>
      <p:pic>
        <p:nvPicPr>
          <p:cNvPr id="7" name="Picture 6"/>
          <p:cNvPicPr>
            <a:picLocks noChangeAspect="1"/>
          </p:cNvPicPr>
          <p:nvPr/>
        </p:nvPicPr>
        <p:blipFill>
          <a:blip r:embed="rId5"/>
          <a:stretch>
            <a:fillRect/>
          </a:stretch>
        </p:blipFill>
        <p:spPr>
          <a:xfrm>
            <a:off x="9591742" y="3569626"/>
            <a:ext cx="2320188" cy="2904076"/>
          </a:xfrm>
          <a:prstGeom prst="rect">
            <a:avLst/>
          </a:prstGeom>
        </p:spPr>
      </p:pic>
    </p:spTree>
    <p:extLst>
      <p:ext uri="{BB962C8B-B14F-4D97-AF65-F5344CB8AC3E}">
        <p14:creationId xmlns:p14="http://schemas.microsoft.com/office/powerpoint/2010/main" val="1443828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context, context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6931" y="1410052"/>
            <a:ext cx="4735287" cy="5172390"/>
          </a:xfrm>
        </p:spPr>
      </p:pic>
    </p:spTree>
    <p:extLst>
      <p:ext uri="{BB962C8B-B14F-4D97-AF65-F5344CB8AC3E}">
        <p14:creationId xmlns:p14="http://schemas.microsoft.com/office/powerpoint/2010/main" val="972565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Astroturfing </a:t>
            </a:r>
            <a:endParaRPr lang="en-US" dirty="0"/>
          </a:p>
        </p:txBody>
      </p:sp>
      <p:sp>
        <p:nvSpPr>
          <p:cNvPr id="3" name="Content Placeholder 2"/>
          <p:cNvSpPr>
            <a:spLocks noGrp="1"/>
          </p:cNvSpPr>
          <p:nvPr>
            <p:ph idx="1"/>
          </p:nvPr>
        </p:nvSpPr>
        <p:spPr/>
        <p:txBody>
          <a:bodyPr>
            <a:normAutofit/>
          </a:bodyPr>
          <a:lstStyle/>
          <a:p>
            <a:r>
              <a:rPr lang="en-US" sz="2400" dirty="0"/>
              <a:t>Classic astroturfing is the practice of disguising an orchestrated campaign as a spontaneous upwelling of public opinion. … The term itself appears to have been coined in 1985 by then Texas Senator Lloyd Bentsen, who noted that the mountains of letters he received about legislation on insurance originated with insurers. —New Scientist,  10 Feb. 2007</a:t>
            </a:r>
          </a:p>
          <a:p>
            <a:r>
              <a:rPr lang="en-US" sz="2400" dirty="0"/>
              <a:t>The modern form of astroturfing uses the Internet, and corporations, religious groups with a social agenda, and public interest groups can flood an in-box in an hour with e-mails that may come from a single source using many accounts. —Alan </a:t>
            </a:r>
            <a:r>
              <a:rPr lang="en-US" sz="2400" dirty="0" err="1"/>
              <a:t>Boraas</a:t>
            </a:r>
            <a:r>
              <a:rPr lang="en-US" sz="2400" dirty="0"/>
              <a:t>,  Anchorage Daily News,  4 Apr. </a:t>
            </a:r>
            <a:r>
              <a:rPr lang="en-US" sz="2400" dirty="0" smtClean="0"/>
              <a:t>2009</a:t>
            </a:r>
          </a:p>
          <a:p>
            <a:pPr marL="0" indent="0">
              <a:buNone/>
            </a:pPr>
            <a:r>
              <a:rPr lang="en-US" sz="2400" i="1" dirty="0" smtClean="0"/>
              <a:t>							</a:t>
            </a:r>
          </a:p>
          <a:p>
            <a:pPr marL="0" indent="0">
              <a:buNone/>
            </a:pPr>
            <a:r>
              <a:rPr lang="en-US" sz="2400" i="1" dirty="0" smtClean="0"/>
              <a:t>--</a:t>
            </a:r>
            <a:r>
              <a:rPr lang="en-US" sz="2400" i="1" dirty="0"/>
              <a:t>Merriam-Webster Online</a:t>
            </a:r>
            <a:endParaRPr lang="en-US" sz="2400" dirty="0" smtClean="0"/>
          </a:p>
        </p:txBody>
      </p:sp>
      <p:pic>
        <p:nvPicPr>
          <p:cNvPr id="4" name="Picture 3"/>
          <p:cNvPicPr>
            <a:picLocks noChangeAspect="1"/>
          </p:cNvPicPr>
          <p:nvPr/>
        </p:nvPicPr>
        <p:blipFill>
          <a:blip r:embed="rId2"/>
          <a:stretch>
            <a:fillRect/>
          </a:stretch>
        </p:blipFill>
        <p:spPr>
          <a:xfrm>
            <a:off x="9384146" y="4795116"/>
            <a:ext cx="2567709" cy="19257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9850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Astroturfing: example</a:t>
            </a:r>
            <a:endParaRPr lang="en-US" dirty="0"/>
          </a:p>
        </p:txBody>
      </p:sp>
      <p:pic>
        <p:nvPicPr>
          <p:cNvPr id="6" name="Picture 5"/>
          <p:cNvPicPr>
            <a:picLocks noChangeAspect="1"/>
          </p:cNvPicPr>
          <p:nvPr/>
        </p:nvPicPr>
        <p:blipFill>
          <a:blip r:embed="rId2"/>
          <a:stretch>
            <a:fillRect/>
          </a:stretch>
        </p:blipFill>
        <p:spPr>
          <a:xfrm>
            <a:off x="3278908" y="1460928"/>
            <a:ext cx="6225310" cy="5000505"/>
          </a:xfrm>
          <a:prstGeom prst="rect">
            <a:avLst/>
          </a:prstGeom>
        </p:spPr>
      </p:pic>
    </p:spTree>
    <p:extLst>
      <p:ext uri="{BB962C8B-B14F-4D97-AF65-F5344CB8AC3E}">
        <p14:creationId xmlns:p14="http://schemas.microsoft.com/office/powerpoint/2010/main" val="713497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53541" y="179977"/>
            <a:ext cx="4959532" cy="6612710"/>
          </a:xfrm>
          <a:prstGeom prst="rect">
            <a:avLst/>
          </a:prstGeom>
        </p:spPr>
      </p:pic>
    </p:spTree>
    <p:extLst>
      <p:ext uri="{BB962C8B-B14F-4D97-AF65-F5344CB8AC3E}">
        <p14:creationId xmlns:p14="http://schemas.microsoft.com/office/powerpoint/2010/main" val="1937491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checking sites –the basics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Duke University—Reporter’s Lab </a:t>
            </a:r>
            <a:endParaRPr lang="en-US" dirty="0" smtClean="0">
              <a:hlinkClick r:id="rId2"/>
            </a:endParaRPr>
          </a:p>
          <a:p>
            <a:pPr lvl="1"/>
            <a:r>
              <a:rPr lang="en-US" dirty="0" smtClean="0">
                <a:hlinkClick r:id="rId2"/>
              </a:rPr>
              <a:t>https://reporterslab.org/fact-checking/</a:t>
            </a:r>
            <a:endParaRPr lang="en-US" dirty="0"/>
          </a:p>
          <a:p>
            <a:pPr marL="457200" lvl="1" indent="0">
              <a:buNone/>
            </a:pPr>
            <a:endParaRPr lang="en-US" dirty="0"/>
          </a:p>
          <a:p>
            <a:r>
              <a:rPr lang="en-US" dirty="0" err="1" smtClean="0"/>
              <a:t>FactCheck</a:t>
            </a:r>
            <a:r>
              <a:rPr lang="en-US" dirty="0" smtClean="0"/>
              <a:t> (Annenberg Policy Center) </a:t>
            </a:r>
          </a:p>
          <a:p>
            <a:pPr lvl="1"/>
            <a:r>
              <a:rPr lang="en-US" dirty="0" smtClean="0">
                <a:hlinkClick r:id="rId3"/>
              </a:rPr>
              <a:t>http://www.factcheck.org</a:t>
            </a:r>
            <a:endParaRPr lang="en-US" dirty="0" smtClean="0"/>
          </a:p>
          <a:p>
            <a:pPr marL="457200" lvl="1" indent="0">
              <a:buNone/>
            </a:pPr>
            <a:endParaRPr lang="en-US" dirty="0" smtClean="0"/>
          </a:p>
          <a:p>
            <a:r>
              <a:rPr lang="en-US" dirty="0" err="1" smtClean="0"/>
              <a:t>HealthNewsReview</a:t>
            </a:r>
            <a:endParaRPr lang="en-US" dirty="0" smtClean="0"/>
          </a:p>
          <a:p>
            <a:pPr lvl="1"/>
            <a:r>
              <a:rPr lang="en-US" dirty="0" smtClean="0">
                <a:hlinkClick r:id="rId4"/>
              </a:rPr>
              <a:t>https://www.healthnewsreview.org</a:t>
            </a:r>
            <a:endParaRPr lang="en-US" dirty="0" smtClean="0"/>
          </a:p>
          <a:p>
            <a:pPr lvl="1"/>
            <a:endParaRPr lang="en-US" dirty="0" smtClean="0"/>
          </a:p>
          <a:p>
            <a:r>
              <a:rPr lang="en-US" dirty="0" err="1" smtClean="0"/>
              <a:t>Politifact</a:t>
            </a:r>
            <a:r>
              <a:rPr lang="en-US" dirty="0" smtClean="0"/>
              <a:t> </a:t>
            </a:r>
          </a:p>
          <a:p>
            <a:pPr lvl="1"/>
            <a:r>
              <a:rPr lang="en-US" dirty="0" smtClean="0">
                <a:hlinkClick r:id="rId5"/>
              </a:rPr>
              <a:t>http://www.politifact.com</a:t>
            </a:r>
            <a:endParaRPr lang="en-US" dirty="0" smtClean="0"/>
          </a:p>
          <a:p>
            <a:pPr marL="457200" lvl="1" indent="0">
              <a:buNone/>
            </a:pPr>
            <a:endParaRPr lang="en-US" dirty="0" smtClean="0"/>
          </a:p>
          <a:p>
            <a:r>
              <a:rPr lang="en-US" dirty="0" smtClean="0"/>
              <a:t>Snopes</a:t>
            </a:r>
          </a:p>
          <a:p>
            <a:pPr lvl="1"/>
            <a:r>
              <a:rPr lang="en-US" dirty="0" smtClean="0">
                <a:hlinkClick r:id="rId6"/>
              </a:rPr>
              <a:t>http://www.snopes.com</a:t>
            </a:r>
            <a:endParaRPr lang="en-US" dirty="0" smtClean="0"/>
          </a:p>
          <a:p>
            <a:pPr marL="457200" lvl="1" indent="0">
              <a:buNone/>
            </a:pPr>
            <a:endParaRPr lang="en-US" dirty="0" smtClean="0"/>
          </a:p>
          <a:p>
            <a:pPr marL="1371600" lvl="3" indent="0" algn="r">
              <a:buNone/>
            </a:pPr>
            <a:r>
              <a:rPr lang="en-US" dirty="0" smtClean="0"/>
              <a:t>Explore more at: </a:t>
            </a:r>
            <a:r>
              <a:rPr lang="en-US" dirty="0" smtClean="0">
                <a:hlinkClick r:id="rId7"/>
              </a:rPr>
              <a:t>http://libguides.umw.edu/c.php?g=424264&amp;p=2898977</a:t>
            </a:r>
            <a:endParaRPr lang="en-US" dirty="0" smtClean="0"/>
          </a:p>
          <a:p>
            <a:pPr marL="1371600" lvl="3" indent="0" algn="r">
              <a:buNone/>
            </a:pPr>
            <a:r>
              <a:rPr lang="en-US" dirty="0" smtClean="0"/>
              <a:t>And here </a:t>
            </a:r>
            <a:r>
              <a:rPr lang="en-US" dirty="0" smtClean="0">
                <a:hlinkClick r:id="rId8"/>
              </a:rPr>
              <a:t>http://guides.library.stonybrook.edu/fakenews/resources</a:t>
            </a:r>
            <a:endParaRPr lang="en-US" dirty="0" smtClean="0"/>
          </a:p>
          <a:p>
            <a:pPr marL="457200" lvl="1"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4186127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said…</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Recent study: Lay and Holman</a:t>
            </a:r>
          </a:p>
          <a:p>
            <a:r>
              <a:rPr lang="en-US" sz="2400" dirty="0"/>
              <a:t> you’d think that citing a nonpartisan, neutral source like Snopes or </a:t>
            </a:r>
            <a:r>
              <a:rPr lang="en-US" sz="2400" dirty="0" err="1"/>
              <a:t>Politifact</a:t>
            </a:r>
            <a:r>
              <a:rPr lang="en-US" sz="2400" dirty="0"/>
              <a:t> might be the best way to correct misinformation. </a:t>
            </a:r>
            <a:endParaRPr lang="en-US" sz="2400" dirty="0" smtClean="0"/>
          </a:p>
          <a:p>
            <a:pPr lvl="1"/>
            <a:r>
              <a:rPr lang="en-US" dirty="0" smtClean="0"/>
              <a:t>Nope. </a:t>
            </a:r>
          </a:p>
          <a:p>
            <a:r>
              <a:rPr lang="en-US" sz="2400" dirty="0" smtClean="0"/>
              <a:t>“</a:t>
            </a:r>
            <a:r>
              <a:rPr lang="en-US" sz="2400" dirty="0"/>
              <a:t>Republicans and Democrats weren’t persuaded to abandon false beliefs about election fraud after reading correct information from fact-checking </a:t>
            </a:r>
            <a:r>
              <a:rPr lang="en-US" sz="2400" dirty="0" smtClean="0"/>
              <a:t>organizations</a:t>
            </a:r>
            <a:endParaRPr lang="en-US" sz="2400" dirty="0"/>
          </a:p>
          <a:p>
            <a:r>
              <a:rPr lang="en-US" sz="2400" dirty="0"/>
              <a:t>What did work? Surprisingly, both sides were most persuaded when the factual information was believed to be from conservative news source Breitbart</a:t>
            </a:r>
            <a:r>
              <a:rPr lang="en-US" sz="2400" dirty="0" smtClean="0"/>
              <a:t>.</a:t>
            </a:r>
          </a:p>
          <a:p>
            <a:pPr marL="0" indent="0">
              <a:buNone/>
            </a:pPr>
            <a:endParaRPr lang="en-US" dirty="0"/>
          </a:p>
          <a:p>
            <a:pPr lvl="3"/>
            <a:r>
              <a:rPr lang="en-US" dirty="0" err="1"/>
              <a:t>Mirya</a:t>
            </a:r>
            <a:r>
              <a:rPr lang="en-US" dirty="0"/>
              <a:t> R. Holman &amp; J. Celeste Lay (2018) They See Dead People (Voting): Correcting Misperceptions about Voter Fraud in the 2016 U.S. Presidential Election, Journal of Political Marketing, DOI: </a:t>
            </a:r>
            <a:r>
              <a:rPr lang="en-US" u="sng" dirty="0">
                <a:hlinkClick r:id="rId2"/>
              </a:rPr>
              <a:t>10.1080/15377857.2018.1478656</a:t>
            </a:r>
            <a:endParaRPr lang="en-US" sz="1400" dirty="0"/>
          </a:p>
        </p:txBody>
      </p:sp>
    </p:spTree>
    <p:extLst>
      <p:ext uri="{BB962C8B-B14F-4D97-AF65-F5344CB8AC3E}">
        <p14:creationId xmlns:p14="http://schemas.microsoft.com/office/powerpoint/2010/main" val="1924422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lstStyle/>
          <a:p>
            <a:r>
              <a:rPr lang="en-US" dirty="0" smtClean="0"/>
              <a:t>“</a:t>
            </a:r>
            <a:r>
              <a:rPr lang="en-US" dirty="0"/>
              <a:t>When partisan media provide accurate information that counters its typical ideological position, this can be especially persuasive not only to co-partisans, but also to members of the other party.”</a:t>
            </a:r>
          </a:p>
        </p:txBody>
      </p:sp>
      <p:pic>
        <p:nvPicPr>
          <p:cNvPr id="4" name="Picture 3"/>
          <p:cNvPicPr>
            <a:picLocks noChangeAspect="1"/>
          </p:cNvPicPr>
          <p:nvPr/>
        </p:nvPicPr>
        <p:blipFill>
          <a:blip r:embed="rId2"/>
          <a:stretch>
            <a:fillRect/>
          </a:stretch>
        </p:blipFill>
        <p:spPr>
          <a:xfrm>
            <a:off x="7599406" y="4032204"/>
            <a:ext cx="4360132" cy="2515461"/>
          </a:xfrm>
          <a:prstGeom prst="rect">
            <a:avLst/>
          </a:prstGeom>
        </p:spPr>
      </p:pic>
    </p:spTree>
    <p:extLst>
      <p:ext uri="{BB962C8B-B14F-4D97-AF65-F5344CB8AC3E}">
        <p14:creationId xmlns:p14="http://schemas.microsoft.com/office/powerpoint/2010/main" val="1356571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fake news? </a:t>
            </a:r>
            <a:endParaRPr lang="en-US" dirty="0"/>
          </a:p>
        </p:txBody>
      </p:sp>
      <p:sp>
        <p:nvSpPr>
          <p:cNvPr id="3" name="Content Placeholder 2"/>
          <p:cNvSpPr>
            <a:spLocks noGrp="1"/>
          </p:cNvSpPr>
          <p:nvPr>
            <p:ph idx="1"/>
          </p:nvPr>
        </p:nvSpPr>
        <p:spPr/>
        <p:txBody>
          <a:bodyPr/>
          <a:lstStyle/>
          <a:p>
            <a:r>
              <a:rPr lang="en-US" dirty="0" smtClean="0"/>
              <a:t>“</a:t>
            </a:r>
            <a:r>
              <a:rPr lang="en-US" i="1" dirty="0" smtClean="0"/>
              <a:t>F</a:t>
            </a:r>
            <a:r>
              <a:rPr lang="en-US" i="1" dirty="0"/>
              <a:t>ake news</a:t>
            </a:r>
            <a:r>
              <a:rPr lang="en-US" dirty="0"/>
              <a:t> is frequently used to describe a political story which is seen as damaging to an agency, entity, or </a:t>
            </a:r>
            <a:r>
              <a:rPr lang="en-US" dirty="0" smtClean="0"/>
              <a:t>person[…]it </a:t>
            </a:r>
            <a:r>
              <a:rPr lang="en-US" dirty="0"/>
              <a:t>is by no means restricted to politics, and seems to have currency in terms of general news</a:t>
            </a:r>
            <a:r>
              <a:rPr lang="en-US" dirty="0" smtClean="0"/>
              <a:t>.” </a:t>
            </a:r>
          </a:p>
          <a:p>
            <a:pPr marL="0" indent="0">
              <a:buNone/>
            </a:pPr>
            <a:r>
              <a:rPr lang="en-US" dirty="0"/>
              <a:t>	</a:t>
            </a:r>
            <a:r>
              <a:rPr lang="en-US" dirty="0" smtClean="0"/>
              <a:t>						</a:t>
            </a:r>
            <a:r>
              <a:rPr lang="en-US" sz="2000" i="1" dirty="0"/>
              <a:t> --Merriam-Webster Online </a:t>
            </a:r>
          </a:p>
        </p:txBody>
      </p:sp>
      <p:pic>
        <p:nvPicPr>
          <p:cNvPr id="7" name="Picture 6"/>
          <p:cNvPicPr>
            <a:picLocks noChangeAspect="1"/>
          </p:cNvPicPr>
          <p:nvPr/>
        </p:nvPicPr>
        <p:blipFill>
          <a:blip r:embed="rId2"/>
          <a:stretch>
            <a:fillRect/>
          </a:stretch>
        </p:blipFill>
        <p:spPr>
          <a:xfrm>
            <a:off x="10323260" y="4618770"/>
            <a:ext cx="1558027" cy="1860331"/>
          </a:xfrm>
          <a:prstGeom prst="rect">
            <a:avLst/>
          </a:prstGeom>
        </p:spPr>
      </p:pic>
    </p:spTree>
    <p:extLst>
      <p:ext uri="{BB962C8B-B14F-4D97-AF65-F5344CB8AC3E}">
        <p14:creationId xmlns:p14="http://schemas.microsoft.com/office/powerpoint/2010/main" val="1545499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Who fact checks the fact checkers? </a:t>
            </a:r>
            <a:endParaRPr lang="en-US" dirty="0"/>
          </a:p>
        </p:txBody>
      </p:sp>
      <p:pic>
        <p:nvPicPr>
          <p:cNvPr id="2050" name="Picture 2" descr="Image result for yo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0688" y="1690688"/>
            <a:ext cx="7312547" cy="4866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11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can I do? Evaluating sources  </a:t>
            </a:r>
            <a:endParaRPr lang="en-US" dirty="0"/>
          </a:p>
        </p:txBody>
      </p:sp>
      <p:sp>
        <p:nvSpPr>
          <p:cNvPr id="3" name="Content Placeholder 2"/>
          <p:cNvSpPr>
            <a:spLocks noGrp="1"/>
          </p:cNvSpPr>
          <p:nvPr>
            <p:ph idx="1"/>
          </p:nvPr>
        </p:nvSpPr>
        <p:spPr/>
        <p:txBody>
          <a:bodyPr/>
          <a:lstStyle/>
          <a:p>
            <a:r>
              <a:rPr lang="en-US" dirty="0" smtClean="0"/>
              <a:t>Critical thinking—where does the information in divergent reports interact?</a:t>
            </a:r>
          </a:p>
          <a:p>
            <a:pPr lvl="1"/>
            <a:r>
              <a:rPr lang="en-US" dirty="0" smtClean="0"/>
              <a:t>There is almost always bias in conclusions; draw from facts</a:t>
            </a:r>
          </a:p>
          <a:p>
            <a:r>
              <a:rPr lang="en-US" dirty="0" smtClean="0"/>
              <a:t> Controversial? Give it a day </a:t>
            </a:r>
          </a:p>
          <a:p>
            <a:pPr lvl="1"/>
            <a:r>
              <a:rPr lang="en-US" dirty="0" smtClean="0"/>
              <a:t>Often, more details come to light </a:t>
            </a:r>
          </a:p>
          <a:p>
            <a:r>
              <a:rPr lang="en-US" dirty="0" smtClean="0"/>
              <a:t>Anonymous sources </a:t>
            </a:r>
          </a:p>
          <a:p>
            <a:pPr lvl="1"/>
            <a:r>
              <a:rPr lang="en-US" dirty="0" smtClean="0"/>
              <a:t>One? A few? Consider the source</a:t>
            </a:r>
          </a:p>
          <a:p>
            <a:r>
              <a:rPr lang="en-US" dirty="0" smtClean="0"/>
              <a:t>They got it wrong! Did they retract or correct?</a:t>
            </a:r>
          </a:p>
          <a:p>
            <a:pPr lvl="1"/>
            <a:r>
              <a:rPr lang="en-US" dirty="0" smtClean="0"/>
              <a:t>Outlets that do (vs. refusing to back down) are more trustworthy</a:t>
            </a:r>
            <a:endParaRPr lang="en-US" dirty="0"/>
          </a:p>
        </p:txBody>
      </p:sp>
    </p:spTree>
    <p:extLst>
      <p:ext uri="{BB962C8B-B14F-4D97-AF65-F5344CB8AC3E}">
        <p14:creationId xmlns:p14="http://schemas.microsoft.com/office/powerpoint/2010/main" val="3931239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GALILEO wins! Databases that help </a:t>
            </a:r>
            <a:endParaRPr lang="en-US" dirty="0"/>
          </a:p>
        </p:txBody>
      </p:sp>
      <p:sp>
        <p:nvSpPr>
          <p:cNvPr id="3" name="Content Placeholder 2"/>
          <p:cNvSpPr>
            <a:spLocks noGrp="1"/>
          </p:cNvSpPr>
          <p:nvPr>
            <p:ph idx="1"/>
          </p:nvPr>
        </p:nvSpPr>
        <p:spPr/>
        <p:txBody>
          <a:bodyPr/>
          <a:lstStyle/>
          <a:p>
            <a:r>
              <a:rPr lang="en-US" dirty="0" smtClean="0"/>
              <a:t>Academic Search Complete </a:t>
            </a:r>
          </a:p>
          <a:p>
            <a:r>
              <a:rPr lang="en-US" dirty="0" smtClean="0"/>
              <a:t>Newspaper Source </a:t>
            </a:r>
          </a:p>
          <a:p>
            <a:r>
              <a:rPr lang="en-US" dirty="0" smtClean="0"/>
              <a:t>Consumer Health Complete </a:t>
            </a:r>
          </a:p>
          <a:p>
            <a:r>
              <a:rPr lang="en-US" dirty="0" smtClean="0"/>
              <a:t>Gale </a:t>
            </a:r>
            <a:r>
              <a:rPr lang="en-US" dirty="0" err="1" smtClean="0"/>
              <a:t>LegalForms</a:t>
            </a:r>
            <a:r>
              <a:rPr lang="en-US" dirty="0" smtClean="0"/>
              <a:t> </a:t>
            </a:r>
          </a:p>
          <a:p>
            <a:r>
              <a:rPr lang="en-US" dirty="0" smtClean="0"/>
              <a:t>Statistical Abstract of the United States </a:t>
            </a:r>
          </a:p>
          <a:p>
            <a:r>
              <a:rPr lang="en-US" dirty="0" err="1" smtClean="0"/>
              <a:t>Explora</a:t>
            </a:r>
            <a:r>
              <a:rPr lang="en-US" dirty="0" smtClean="0"/>
              <a:t> (kids)</a:t>
            </a:r>
          </a:p>
          <a:p>
            <a:r>
              <a:rPr lang="en-US" dirty="0" smtClean="0"/>
              <a:t>What else do you use? </a:t>
            </a:r>
          </a:p>
          <a:p>
            <a:pPr marL="0" indent="0">
              <a:buNone/>
            </a:pPr>
            <a:endParaRPr lang="en-US" dirty="0" smtClean="0"/>
          </a:p>
        </p:txBody>
      </p:sp>
    </p:spTree>
    <p:extLst>
      <p:ext uri="{BB962C8B-B14F-4D97-AF65-F5344CB8AC3E}">
        <p14:creationId xmlns:p14="http://schemas.microsoft.com/office/powerpoint/2010/main" val="2478945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Discover search can help</a:t>
            </a:r>
            <a:endParaRPr lang="en-US" dirty="0"/>
          </a:p>
        </p:txBody>
      </p:sp>
      <p:sp>
        <p:nvSpPr>
          <p:cNvPr id="3" name="Content Placeholder 2"/>
          <p:cNvSpPr>
            <a:spLocks noGrp="1"/>
          </p:cNvSpPr>
          <p:nvPr>
            <p:ph idx="1"/>
          </p:nvPr>
        </p:nvSpPr>
        <p:spPr/>
        <p:txBody>
          <a:bodyPr/>
          <a:lstStyle/>
          <a:p>
            <a:r>
              <a:rPr lang="en-US" dirty="0" smtClean="0"/>
              <a:t>Research Starters –lots of facts, lots of links to more, lots of citations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737" y="2391626"/>
            <a:ext cx="8832534" cy="30686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3623" y="2882000"/>
            <a:ext cx="6731726" cy="3294963"/>
          </a:xfrm>
          <a:prstGeom prst="rect">
            <a:avLst/>
          </a:prstGeom>
        </p:spPr>
      </p:pic>
    </p:spTree>
    <p:extLst>
      <p:ext uri="{BB962C8B-B14F-4D97-AF65-F5344CB8AC3E}">
        <p14:creationId xmlns:p14="http://schemas.microsoft.com/office/powerpoint/2010/main" val="324354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Ethically speaking…</a:t>
            </a:r>
            <a:endParaRPr lang="en-US" dirty="0"/>
          </a:p>
        </p:txBody>
      </p:sp>
      <p:sp>
        <p:nvSpPr>
          <p:cNvPr id="3" name="Content Placeholder 2"/>
          <p:cNvSpPr>
            <a:spLocks noGrp="1"/>
          </p:cNvSpPr>
          <p:nvPr>
            <p:ph idx="1"/>
          </p:nvPr>
        </p:nvSpPr>
        <p:spPr/>
        <p:txBody>
          <a:bodyPr/>
          <a:lstStyle/>
          <a:p>
            <a:r>
              <a:rPr lang="en-US" dirty="0" smtClean="0"/>
              <a:t>We provide tools and access to information</a:t>
            </a:r>
          </a:p>
          <a:p>
            <a:r>
              <a:rPr lang="en-US" dirty="0" smtClean="0"/>
              <a:t>Present accurate facts </a:t>
            </a:r>
          </a:p>
          <a:p>
            <a:r>
              <a:rPr lang="en-US" dirty="0" smtClean="0"/>
              <a:t>Teach users to be media literate and apply the strategies we discussed today in their approach to the news and other media </a:t>
            </a:r>
          </a:p>
          <a:p>
            <a:r>
              <a:rPr lang="en-US" dirty="0" smtClean="0"/>
              <a:t>Challenges: </a:t>
            </a:r>
          </a:p>
          <a:p>
            <a:pPr lvl="1"/>
            <a:r>
              <a:rPr lang="en-US" dirty="0" smtClean="0"/>
              <a:t>Avoiding letting our own opinions/bias creep into the reference encounter </a:t>
            </a:r>
          </a:p>
          <a:p>
            <a:pPr lvl="1"/>
            <a:r>
              <a:rPr lang="en-US" dirty="0" smtClean="0"/>
              <a:t>Treating those with wildly different opinions than our own respectfully </a:t>
            </a:r>
          </a:p>
          <a:p>
            <a:pPr marL="457200" lvl="1" indent="0">
              <a:buNone/>
            </a:pPr>
            <a:endParaRPr lang="en-US" dirty="0" smtClean="0"/>
          </a:p>
        </p:txBody>
      </p:sp>
    </p:spTree>
    <p:extLst>
      <p:ext uri="{BB962C8B-B14F-4D97-AF65-F5344CB8AC3E}">
        <p14:creationId xmlns:p14="http://schemas.microsoft.com/office/powerpoint/2010/main" val="2906742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le:Question mark blue.png - Wikimedia Comm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3577" y="1172482"/>
            <a:ext cx="4351338" cy="4351338"/>
          </a:xfrm>
        </p:spPr>
      </p:pic>
    </p:spTree>
    <p:extLst>
      <p:ext uri="{BB962C8B-B14F-4D97-AF65-F5344CB8AC3E}">
        <p14:creationId xmlns:p14="http://schemas.microsoft.com/office/powerpoint/2010/main" val="3288287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lstStyle/>
          <a:p>
            <a:pPr marL="0" indent="0">
              <a:buNone/>
            </a:pPr>
            <a:r>
              <a:rPr lang="en-US" sz="2400" dirty="0" smtClean="0"/>
              <a:t>Russell Palmer </a:t>
            </a:r>
          </a:p>
          <a:p>
            <a:pPr marL="0" indent="0">
              <a:buNone/>
            </a:pPr>
            <a:r>
              <a:rPr lang="en-US" sz="2400" dirty="0" smtClean="0"/>
              <a:t>Assistant Director, GALILEO Support Services </a:t>
            </a:r>
          </a:p>
          <a:p>
            <a:pPr marL="0" indent="0">
              <a:buNone/>
            </a:pPr>
            <a:r>
              <a:rPr lang="en-US" sz="2400" dirty="0" smtClean="0">
                <a:hlinkClick r:id="rId2"/>
              </a:rPr>
              <a:t>russell.palmer@usg.edu</a:t>
            </a:r>
            <a:endParaRPr lang="en-US" sz="2400" dirty="0" smtClean="0"/>
          </a:p>
          <a:p>
            <a:endParaRPr lang="en-US" sz="2400" dirty="0"/>
          </a:p>
          <a:p>
            <a:r>
              <a:rPr lang="en-US" sz="2400" dirty="0" smtClean="0"/>
              <a:t>Slides available: </a:t>
            </a:r>
          </a:p>
          <a:p>
            <a:pPr marL="0" indent="0">
              <a:buNone/>
            </a:pPr>
            <a:endParaRPr lang="en-US" sz="2400"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9805" y="4171377"/>
            <a:ext cx="4917440" cy="24605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990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Fake news facts</a:t>
            </a:r>
            <a:endParaRPr lang="en-US" dirty="0"/>
          </a:p>
        </p:txBody>
      </p:sp>
      <p:sp>
        <p:nvSpPr>
          <p:cNvPr id="3" name="Content Placeholder 2"/>
          <p:cNvSpPr>
            <a:spLocks noGrp="1"/>
          </p:cNvSpPr>
          <p:nvPr>
            <p:ph idx="1"/>
          </p:nvPr>
        </p:nvSpPr>
        <p:spPr/>
        <p:txBody>
          <a:bodyPr/>
          <a:lstStyle/>
          <a:p>
            <a:r>
              <a:rPr lang="en-US" dirty="0" smtClean="0"/>
              <a:t>67% of people get at least some of their news from social media</a:t>
            </a:r>
          </a:p>
          <a:p>
            <a:r>
              <a:rPr lang="en-US" dirty="0" smtClean="0"/>
              <a:t>64% believe it causes confusion about facts </a:t>
            </a:r>
          </a:p>
          <a:p>
            <a:r>
              <a:rPr lang="en-US" dirty="0" smtClean="0"/>
              <a:t>23% have posted/reposted a fake news story (14% knew, 16% oops)</a:t>
            </a:r>
          </a:p>
          <a:p>
            <a:r>
              <a:rPr lang="en-US" dirty="0" smtClean="0"/>
              <a:t>46% somewhat (over) confident and 39% Very (over) confident in their ability to recognize fake news </a:t>
            </a:r>
          </a:p>
          <a:p>
            <a:r>
              <a:rPr lang="en-US" sz="1600" dirty="0" smtClean="0"/>
              <a:t>More at Pew Research Center, Journalism and Media </a:t>
            </a:r>
          </a:p>
          <a:p>
            <a:r>
              <a:rPr lang="en-US" sz="1600" dirty="0" smtClean="0">
                <a:hlinkClick r:id="rId2"/>
              </a:rPr>
              <a:t>http://www.journalism.org/2016/12/15/many-americans-believe-fake-news-is-sowing-confusion/</a:t>
            </a:r>
            <a:endParaRPr lang="en-US" sz="1600" dirty="0" smtClean="0"/>
          </a:p>
          <a:p>
            <a:pPr marL="1828800" lvl="4" indent="0">
              <a:buNone/>
            </a:pPr>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9145514" y="5120756"/>
            <a:ext cx="2944733" cy="27178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08480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wait a minute, you just tossed out a bunch of percentages!”</a:t>
            </a:r>
            <a:endParaRPr lang="en-US" dirty="0"/>
          </a:p>
        </p:txBody>
      </p:sp>
      <p:sp>
        <p:nvSpPr>
          <p:cNvPr id="3" name="Content Placeholder 2"/>
          <p:cNvSpPr>
            <a:spLocks noGrp="1"/>
          </p:cNvSpPr>
          <p:nvPr>
            <p:ph idx="1"/>
          </p:nvPr>
        </p:nvSpPr>
        <p:spPr/>
        <p:txBody>
          <a:bodyPr/>
          <a:lstStyle/>
          <a:p>
            <a:r>
              <a:rPr lang="en-US" sz="2000" dirty="0" smtClean="0"/>
              <a:t>How can we trust you?</a:t>
            </a:r>
          </a:p>
          <a:p>
            <a:pPr lvl="1"/>
            <a:r>
              <a:rPr lang="en-US" sz="2000" dirty="0" smtClean="0"/>
              <a:t>I used a reliable/trusted source</a:t>
            </a:r>
          </a:p>
          <a:p>
            <a:pPr lvl="1"/>
            <a:r>
              <a:rPr lang="en-US" sz="2000" dirty="0" smtClean="0"/>
              <a:t>I am able to review their statistical methodology in detail to see how they reached their conclusions </a:t>
            </a:r>
          </a:p>
          <a:p>
            <a:pPr lvl="1"/>
            <a:r>
              <a:rPr lang="en-US" sz="2000" dirty="0" smtClean="0"/>
              <a:t>I cited it so that you can review it on your own time and compare it to other information </a:t>
            </a:r>
          </a:p>
          <a:p>
            <a:pPr marL="457200" lvl="1"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928" y="3534143"/>
            <a:ext cx="5234545" cy="3005732"/>
          </a:xfrm>
          <a:prstGeom prst="rect">
            <a:avLst/>
          </a:prstGeom>
        </p:spPr>
      </p:pic>
    </p:spTree>
    <p:extLst>
      <p:ext uri="{BB962C8B-B14F-4D97-AF65-F5344CB8AC3E}">
        <p14:creationId xmlns:p14="http://schemas.microsoft.com/office/powerpoint/2010/main" val="36373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misinformation </a:t>
            </a:r>
            <a:endParaRPr lang="en-US" dirty="0"/>
          </a:p>
        </p:txBody>
      </p:sp>
      <p:sp>
        <p:nvSpPr>
          <p:cNvPr id="3" name="Content Placeholder 2"/>
          <p:cNvSpPr>
            <a:spLocks noGrp="1"/>
          </p:cNvSpPr>
          <p:nvPr>
            <p:ph sz="half" idx="1"/>
          </p:nvPr>
        </p:nvSpPr>
        <p:spPr/>
        <p:txBody>
          <a:bodyPr/>
          <a:lstStyle/>
          <a:p>
            <a:r>
              <a:rPr lang="en-US" dirty="0" smtClean="0"/>
              <a:t>Propaganda </a:t>
            </a:r>
          </a:p>
          <a:p>
            <a:r>
              <a:rPr lang="en-US" dirty="0" smtClean="0"/>
              <a:t>Clickbait </a:t>
            </a:r>
          </a:p>
          <a:p>
            <a:r>
              <a:rPr lang="en-US" dirty="0" smtClean="0"/>
              <a:t>Sponsored content </a:t>
            </a:r>
          </a:p>
          <a:p>
            <a:r>
              <a:rPr lang="en-US" dirty="0" smtClean="0"/>
              <a:t>Satire/Hoax</a:t>
            </a:r>
          </a:p>
          <a:p>
            <a:r>
              <a:rPr lang="en-US" dirty="0" smtClean="0"/>
              <a:t>Conspiracy theory  </a:t>
            </a:r>
          </a:p>
          <a:p>
            <a:endParaRPr lang="en-US" dirty="0"/>
          </a:p>
        </p:txBody>
      </p:sp>
      <p:sp>
        <p:nvSpPr>
          <p:cNvPr id="4" name="Content Placeholder 3"/>
          <p:cNvSpPr>
            <a:spLocks noGrp="1"/>
          </p:cNvSpPr>
          <p:nvPr>
            <p:ph sz="half" idx="2"/>
          </p:nvPr>
        </p:nvSpPr>
        <p:spPr/>
        <p:txBody>
          <a:bodyPr/>
          <a:lstStyle/>
          <a:p>
            <a:r>
              <a:rPr lang="en-US" dirty="0" smtClean="0"/>
              <a:t>Pseudoscience </a:t>
            </a:r>
          </a:p>
          <a:p>
            <a:r>
              <a:rPr lang="en-US" dirty="0" smtClean="0"/>
              <a:t>Misinformation </a:t>
            </a:r>
          </a:p>
          <a:p>
            <a:r>
              <a:rPr lang="en-US" dirty="0" smtClean="0"/>
              <a:t>Error </a:t>
            </a:r>
          </a:p>
          <a:p>
            <a:r>
              <a:rPr lang="en-US" dirty="0" smtClean="0"/>
              <a:t>Partisanship </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347655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7388" y="267877"/>
            <a:ext cx="3466933" cy="25075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2996" y="1737361"/>
            <a:ext cx="3235934" cy="35400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7233" y="3215096"/>
            <a:ext cx="2837088" cy="315957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2304" y="2689768"/>
            <a:ext cx="2887078" cy="327342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332" y="1521663"/>
            <a:ext cx="3826083" cy="372627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332" y="3867474"/>
            <a:ext cx="5919004" cy="2760921"/>
          </a:xfrm>
          <a:prstGeom prst="rect">
            <a:avLst/>
          </a:prstGeom>
        </p:spPr>
      </p:pic>
    </p:spTree>
    <p:extLst>
      <p:ext uri="{BB962C8B-B14F-4D97-AF65-F5344CB8AC3E}">
        <p14:creationId xmlns:p14="http://schemas.microsoft.com/office/powerpoint/2010/main" val="2864256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with the New York Times </a:t>
            </a:r>
            <a:br>
              <a:rPr lang="en-US" dirty="0" smtClean="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42" y="1317707"/>
            <a:ext cx="10700158" cy="4798613"/>
          </a:xfrm>
          <a:prstGeom prst="rect">
            <a:avLst/>
          </a:prstGeom>
        </p:spPr>
      </p:pic>
      <p:sp>
        <p:nvSpPr>
          <p:cNvPr id="5" name="TextBox 4"/>
          <p:cNvSpPr txBox="1"/>
          <p:nvPr/>
        </p:nvSpPr>
        <p:spPr>
          <a:xfrm>
            <a:off x="3343563" y="6502400"/>
            <a:ext cx="7771679" cy="261610"/>
          </a:xfrm>
          <a:prstGeom prst="rect">
            <a:avLst/>
          </a:prstGeom>
          <a:noFill/>
        </p:spPr>
        <p:txBody>
          <a:bodyPr wrap="none" rtlCol="0">
            <a:spAutoFit/>
          </a:bodyPr>
          <a:lstStyle/>
          <a:p>
            <a:r>
              <a:rPr lang="en-US" sz="1100" dirty="0" smtClean="0"/>
              <a:t>Full </a:t>
            </a:r>
            <a:r>
              <a:rPr lang="en-US" sz="1100" dirty="0"/>
              <a:t>article/more examples: https://www.nytimes.com/interactive/2018/09/04/technology/facebook-influence-campaigns-quiz.html</a:t>
            </a:r>
          </a:p>
        </p:txBody>
      </p:sp>
    </p:spTree>
    <p:extLst>
      <p:ext uri="{BB962C8B-B14F-4D97-AF65-F5344CB8AC3E}">
        <p14:creationId xmlns:p14="http://schemas.microsoft.com/office/powerpoint/2010/main" val="3210594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Tactics (what to watch for) </a:t>
            </a:r>
            <a:endParaRPr lang="en-US" dirty="0"/>
          </a:p>
        </p:txBody>
      </p:sp>
      <p:sp>
        <p:nvSpPr>
          <p:cNvPr id="3" name="Content Placeholder 2"/>
          <p:cNvSpPr>
            <a:spLocks noGrp="1"/>
          </p:cNvSpPr>
          <p:nvPr>
            <p:ph idx="1"/>
          </p:nvPr>
        </p:nvSpPr>
        <p:spPr/>
        <p:txBody>
          <a:bodyPr>
            <a:normAutofit/>
          </a:bodyPr>
          <a:lstStyle/>
          <a:p>
            <a:pPr lvl="1"/>
            <a:r>
              <a:rPr lang="en-US" dirty="0" smtClean="0"/>
              <a:t>Logical fallacies </a:t>
            </a:r>
          </a:p>
          <a:p>
            <a:pPr lvl="1"/>
            <a:r>
              <a:rPr lang="en-US" dirty="0" err="1" smtClean="0"/>
              <a:t>Gaslighting</a:t>
            </a:r>
            <a:endParaRPr lang="en-US" dirty="0" smtClean="0"/>
          </a:p>
          <a:p>
            <a:pPr lvl="1"/>
            <a:r>
              <a:rPr lang="en-US" dirty="0" smtClean="0"/>
              <a:t>Lying with math and statistics </a:t>
            </a:r>
          </a:p>
          <a:p>
            <a:pPr lvl="1"/>
            <a:r>
              <a:rPr lang="en-US" dirty="0" smtClean="0"/>
              <a:t>Lying with charts and graphs</a:t>
            </a:r>
          </a:p>
          <a:p>
            <a:pPr lvl="1"/>
            <a:r>
              <a:rPr lang="en-US" dirty="0" smtClean="0"/>
              <a:t>Cherry picking </a:t>
            </a:r>
          </a:p>
          <a:p>
            <a:pPr lvl="1"/>
            <a:r>
              <a:rPr lang="en-US" dirty="0" smtClean="0"/>
              <a:t>Context, context, context  </a:t>
            </a:r>
          </a:p>
          <a:p>
            <a:pPr lvl="1"/>
            <a:endParaRPr lang="en-US" dirty="0"/>
          </a:p>
          <a:p>
            <a:pPr lvl="1"/>
            <a:r>
              <a:rPr lang="en-US" dirty="0" smtClean="0"/>
              <a:t>New (to me): </a:t>
            </a:r>
          </a:p>
          <a:p>
            <a:pPr lvl="1"/>
            <a:r>
              <a:rPr lang="en-US" dirty="0" smtClean="0"/>
              <a:t>Astroturfing </a:t>
            </a:r>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288452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fallacies </a:t>
            </a:r>
            <a:endParaRPr lang="en-US" dirty="0"/>
          </a:p>
        </p:txBody>
      </p:sp>
      <p:sp>
        <p:nvSpPr>
          <p:cNvPr id="3" name="Content Placeholder 2"/>
          <p:cNvSpPr>
            <a:spLocks noGrp="1"/>
          </p:cNvSpPr>
          <p:nvPr>
            <p:ph sz="half" idx="1"/>
          </p:nvPr>
        </p:nvSpPr>
        <p:spPr/>
        <p:txBody>
          <a:bodyPr>
            <a:normAutofit/>
          </a:bodyPr>
          <a:lstStyle/>
          <a:p>
            <a:pPr lvl="1"/>
            <a:r>
              <a:rPr lang="en-US" dirty="0" smtClean="0"/>
              <a:t>Slippery slope</a:t>
            </a:r>
          </a:p>
          <a:p>
            <a:pPr lvl="1"/>
            <a:r>
              <a:rPr lang="en-US" dirty="0" smtClean="0"/>
              <a:t>Hasty generalization</a:t>
            </a:r>
          </a:p>
          <a:p>
            <a:pPr lvl="1"/>
            <a:r>
              <a:rPr lang="en-US" dirty="0" smtClean="0"/>
              <a:t>Post hoc ergo propter hoc</a:t>
            </a:r>
          </a:p>
          <a:p>
            <a:pPr lvl="1"/>
            <a:r>
              <a:rPr lang="en-US" dirty="0" smtClean="0"/>
              <a:t>Genetic fallacy </a:t>
            </a:r>
          </a:p>
          <a:p>
            <a:pPr lvl="1"/>
            <a:r>
              <a:rPr lang="en-US" dirty="0" smtClean="0"/>
              <a:t>Begging the claim</a:t>
            </a:r>
          </a:p>
          <a:p>
            <a:pPr lvl="1"/>
            <a:r>
              <a:rPr lang="en-US" dirty="0" smtClean="0"/>
              <a:t>Circular argument</a:t>
            </a:r>
          </a:p>
          <a:p>
            <a:pPr lvl="1"/>
            <a:r>
              <a:rPr lang="en-US" dirty="0" smtClean="0"/>
              <a:t>Either/or</a:t>
            </a:r>
          </a:p>
          <a:p>
            <a:pPr lvl="1"/>
            <a:endParaRPr lang="en-US" dirty="0" smtClean="0"/>
          </a:p>
          <a:p>
            <a:endParaRPr lang="en-US" dirty="0"/>
          </a:p>
        </p:txBody>
      </p:sp>
      <p:sp>
        <p:nvSpPr>
          <p:cNvPr id="4" name="Content Placeholder 3"/>
          <p:cNvSpPr>
            <a:spLocks noGrp="1"/>
          </p:cNvSpPr>
          <p:nvPr>
            <p:ph sz="half" idx="2"/>
          </p:nvPr>
        </p:nvSpPr>
        <p:spPr/>
        <p:txBody>
          <a:bodyPr>
            <a:normAutofit/>
          </a:bodyPr>
          <a:lstStyle/>
          <a:p>
            <a:pPr lvl="1"/>
            <a:r>
              <a:rPr lang="en-US" dirty="0" smtClean="0"/>
              <a:t>Ad hominem</a:t>
            </a:r>
          </a:p>
          <a:p>
            <a:pPr lvl="1"/>
            <a:r>
              <a:rPr lang="en-US" dirty="0" smtClean="0"/>
              <a:t>Ad </a:t>
            </a:r>
            <a:r>
              <a:rPr lang="en-US" dirty="0" err="1" smtClean="0"/>
              <a:t>populum</a:t>
            </a:r>
            <a:endParaRPr lang="en-US" dirty="0" smtClean="0"/>
          </a:p>
          <a:p>
            <a:pPr lvl="1"/>
            <a:r>
              <a:rPr lang="en-US" dirty="0" smtClean="0"/>
              <a:t>Red herring</a:t>
            </a:r>
          </a:p>
          <a:p>
            <a:pPr lvl="1"/>
            <a:r>
              <a:rPr lang="en-US" dirty="0" smtClean="0"/>
              <a:t>Straw man</a:t>
            </a:r>
          </a:p>
          <a:p>
            <a:pPr lvl="1"/>
            <a:r>
              <a:rPr lang="en-US" dirty="0" smtClean="0"/>
              <a:t>Moral equivalence  </a:t>
            </a:r>
          </a:p>
          <a:p>
            <a:pPr marL="457200" lvl="1" indent="0">
              <a:buNone/>
            </a:pPr>
            <a:endParaRPr lang="en-US" dirty="0"/>
          </a:p>
          <a:p>
            <a:r>
              <a:rPr lang="en-US" sz="1400" dirty="0" smtClean="0"/>
              <a:t>Read all about logical fallacies at the Purdue Owl: </a:t>
            </a:r>
            <a:r>
              <a:rPr lang="en-US" sz="1400" dirty="0">
                <a:hlinkClick r:id="rId3"/>
              </a:rPr>
              <a:t>https://</a:t>
            </a:r>
            <a:r>
              <a:rPr lang="en-US" sz="1400" dirty="0" smtClean="0">
                <a:hlinkClick r:id="rId3"/>
              </a:rPr>
              <a:t>owl.purdue.edu/owl/general_writing/academic_writing/logic_in_argumentative_writing/fallacies.html</a:t>
            </a:r>
            <a:endParaRPr lang="en-US" sz="1400" dirty="0" smtClean="0"/>
          </a:p>
          <a:p>
            <a:endParaRPr lang="en-US" sz="1400" dirty="0" smtClean="0"/>
          </a:p>
        </p:txBody>
      </p:sp>
      <p:pic>
        <p:nvPicPr>
          <p:cNvPr id="5" name="Picture 4"/>
          <p:cNvPicPr>
            <a:picLocks noChangeAspect="1"/>
          </p:cNvPicPr>
          <p:nvPr/>
        </p:nvPicPr>
        <p:blipFill>
          <a:blip r:embed="rId4"/>
          <a:stretch>
            <a:fillRect/>
          </a:stretch>
        </p:blipFill>
        <p:spPr>
          <a:xfrm>
            <a:off x="250821" y="4990688"/>
            <a:ext cx="1746206" cy="1746206"/>
          </a:xfrm>
          <a:prstGeom prst="rect">
            <a:avLst/>
          </a:prstGeom>
        </p:spPr>
      </p:pic>
      <p:pic>
        <p:nvPicPr>
          <p:cNvPr id="8" name="Picture 7"/>
          <p:cNvPicPr>
            <a:picLocks noChangeAspect="1"/>
          </p:cNvPicPr>
          <p:nvPr/>
        </p:nvPicPr>
        <p:blipFill>
          <a:blip r:embed="rId5"/>
          <a:stretch>
            <a:fillRect/>
          </a:stretch>
        </p:blipFill>
        <p:spPr>
          <a:xfrm>
            <a:off x="10617024" y="345549"/>
            <a:ext cx="957262" cy="1412608"/>
          </a:xfrm>
          <a:prstGeom prst="rect">
            <a:avLst/>
          </a:prstGeom>
        </p:spPr>
      </p:pic>
    </p:spTree>
    <p:extLst>
      <p:ext uri="{BB962C8B-B14F-4D97-AF65-F5344CB8AC3E}">
        <p14:creationId xmlns:p14="http://schemas.microsoft.com/office/powerpoint/2010/main" val="3545377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4957</TotalTime>
  <Words>1118</Words>
  <Application>Microsoft Office PowerPoint</Application>
  <PresentationFormat>Widescreen</PresentationFormat>
  <Paragraphs>156</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GALILEO vs. Fake News</vt:lpstr>
      <vt:lpstr>What is fake news? </vt:lpstr>
      <vt:lpstr>Fake news facts</vt:lpstr>
      <vt:lpstr>“Now wait a minute, you just tossed out a bunch of percentages!”</vt:lpstr>
      <vt:lpstr>Types of misinformation </vt:lpstr>
      <vt:lpstr>Examples </vt:lpstr>
      <vt:lpstr>Fun with the New York Times  </vt:lpstr>
      <vt:lpstr>Tactics (what to watch for) </vt:lpstr>
      <vt:lpstr>Logical fallacies </vt:lpstr>
      <vt:lpstr>Gaslighting </vt:lpstr>
      <vt:lpstr>Lying with math and statistics </vt:lpstr>
      <vt:lpstr>Lying with charts and graphs  (watch your axes!)  </vt:lpstr>
      <vt:lpstr>Context, context, context </vt:lpstr>
      <vt:lpstr>Astroturfing </vt:lpstr>
      <vt:lpstr>Astroturfing: example</vt:lpstr>
      <vt:lpstr>PowerPoint Presentation</vt:lpstr>
      <vt:lpstr>Fact checking sites –the basics </vt:lpstr>
      <vt:lpstr>That said…</vt:lpstr>
      <vt:lpstr>So…</vt:lpstr>
      <vt:lpstr>Who fact checks the fact checkers? </vt:lpstr>
      <vt:lpstr>What else can I do? Evaluating sources  </vt:lpstr>
      <vt:lpstr>GALILEO wins! Databases that help </vt:lpstr>
      <vt:lpstr>How the Discover search can help</vt:lpstr>
      <vt:lpstr>Ethically speaking…</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GALILEO vs. Fake News</dc:title>
  <dc:creator>Russell Palmer</dc:creator>
  <cp:lastModifiedBy>Russell Palmer</cp:lastModifiedBy>
  <cp:revision>64</cp:revision>
  <dcterms:created xsi:type="dcterms:W3CDTF">2017-09-19T14:14:49Z</dcterms:created>
  <dcterms:modified xsi:type="dcterms:W3CDTF">2018-11-09T15:02:13Z</dcterms:modified>
</cp:coreProperties>
</file>