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7" r:id="rId3"/>
    <p:sldId id="264" r:id="rId4"/>
    <p:sldId id="266" r:id="rId5"/>
    <p:sldId id="261" r:id="rId6"/>
    <p:sldId id="269" r:id="rId7"/>
    <p:sldId id="260" r:id="rId8"/>
    <p:sldId id="263" r:id="rId9"/>
    <p:sldId id="262" r:id="rId10"/>
    <p:sldId id="258" r:id="rId11"/>
    <p:sldId id="265" r:id="rId12"/>
    <p:sldId id="267" r:id="rId13"/>
    <p:sldId id="268" r:id="rId14"/>
    <p:sldId id="271" r:id="rId15"/>
    <p:sldId id="272" r:id="rId16"/>
    <p:sldId id="273" r:id="rId17"/>
    <p:sldId id="274" r:id="rId18"/>
    <p:sldId id="279" r:id="rId19"/>
    <p:sldId id="280" r:id="rId20"/>
    <p:sldId id="275" r:id="rId21"/>
    <p:sldId id="281" r:id="rId22"/>
    <p:sldId id="276" r:id="rId23"/>
    <p:sldId id="277" r:id="rId24"/>
    <p:sldId id="278" r:id="rId25"/>
    <p:sldId id="282" r:id="rId26"/>
    <p:sldId id="284"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1" autoAdjust="0"/>
    <p:restoredTop sz="53808" autoAdjust="0"/>
  </p:normalViewPr>
  <p:slideViewPr>
    <p:cSldViewPr snapToGrid="0">
      <p:cViewPr varScale="1">
        <p:scale>
          <a:sx n="63" d="100"/>
          <a:sy n="63" d="100"/>
        </p:scale>
        <p:origin x="233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89DBD4-27FE-4D01-B8F6-28CC68389C75}" type="datetimeFigureOut">
              <a:rPr lang="en-US" smtClean="0"/>
              <a:t>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BB238-1822-4E59-9948-8EDC8CCA62C7}" type="slidenum">
              <a:rPr lang="en-US" smtClean="0"/>
              <a:t>‹#›</a:t>
            </a:fld>
            <a:endParaRPr lang="en-US"/>
          </a:p>
        </p:txBody>
      </p:sp>
    </p:spTree>
    <p:extLst>
      <p:ext uri="{BB962C8B-B14F-4D97-AF65-F5344CB8AC3E}">
        <p14:creationId xmlns:p14="http://schemas.microsoft.com/office/powerpoint/2010/main" val="387816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Slippery Slope:</a:t>
            </a:r>
            <a:r>
              <a:rPr lang="en-US" sz="1200" b="0" i="0" kern="1200" dirty="0" smtClean="0">
                <a:solidFill>
                  <a:schemeClr val="tx1"/>
                </a:solidFill>
                <a:effectLst/>
                <a:latin typeface="+mn-lt"/>
                <a:ea typeface="+mn-ea"/>
                <a:cs typeface="+mn-cs"/>
              </a:rPr>
              <a:t> This is a conclusion based on the premise that if A happens, then eventually through a series of small steps, through B, C,..., X, Y, Z will happen, too, basically equating A and Z. So, if we don't want Z to occur, A must not be allowed to occur either. Example:</a:t>
            </a:r>
          </a:p>
          <a:p>
            <a:r>
              <a:rPr lang="en-US" sz="1200" b="0" i="0" kern="1200" dirty="0" smtClean="0">
                <a:solidFill>
                  <a:schemeClr val="tx1"/>
                </a:solidFill>
                <a:effectLst/>
                <a:latin typeface="+mn-lt"/>
                <a:ea typeface="+mn-ea"/>
                <a:cs typeface="+mn-cs"/>
              </a:rPr>
              <a:t>If we ban Hummers because they are bad for the environment eventually the government will ban all cars, so we should not ban Hummers.</a:t>
            </a:r>
          </a:p>
          <a:p>
            <a:r>
              <a:rPr lang="en-US" sz="1200" b="0" i="0" kern="1200" dirty="0" smtClean="0">
                <a:solidFill>
                  <a:schemeClr val="tx1"/>
                </a:solidFill>
                <a:effectLst/>
                <a:latin typeface="+mn-lt"/>
                <a:ea typeface="+mn-ea"/>
                <a:cs typeface="+mn-cs"/>
              </a:rPr>
              <a:t>In this example, the author is equating banning Hummers with banning all cars, which is not the same thing.</a:t>
            </a:r>
          </a:p>
          <a:p>
            <a:r>
              <a:rPr lang="en-US" sz="1200" b="1" i="0" kern="1200" dirty="0" smtClean="0">
                <a:solidFill>
                  <a:schemeClr val="tx1"/>
                </a:solidFill>
                <a:effectLst/>
                <a:latin typeface="+mn-lt"/>
                <a:ea typeface="+mn-ea"/>
                <a:cs typeface="+mn-cs"/>
              </a:rPr>
              <a:t>Hasty Generalization:</a:t>
            </a:r>
            <a:r>
              <a:rPr lang="en-US" sz="1200" b="0" i="0" kern="1200" dirty="0" smtClean="0">
                <a:solidFill>
                  <a:schemeClr val="tx1"/>
                </a:solidFill>
                <a:effectLst/>
                <a:latin typeface="+mn-lt"/>
                <a:ea typeface="+mn-ea"/>
                <a:cs typeface="+mn-cs"/>
              </a:rPr>
              <a:t> This is a conclusion based on insufficient or biased evidence. In other words, you are rushing to a conclusion before you have all the relevant facts. Example:</a:t>
            </a:r>
          </a:p>
          <a:p>
            <a:r>
              <a:rPr lang="en-US" sz="1200" b="0" i="0" kern="1200" dirty="0" smtClean="0">
                <a:solidFill>
                  <a:schemeClr val="tx1"/>
                </a:solidFill>
                <a:effectLst/>
                <a:latin typeface="+mn-lt"/>
                <a:ea typeface="+mn-ea"/>
                <a:cs typeface="+mn-cs"/>
              </a:rPr>
              <a:t>Even though it's only the first day, I can tell this is going to be a boring course.</a:t>
            </a:r>
          </a:p>
          <a:p>
            <a:r>
              <a:rPr lang="en-US" sz="1200" b="0" i="0" kern="1200" dirty="0" smtClean="0">
                <a:solidFill>
                  <a:schemeClr val="tx1"/>
                </a:solidFill>
                <a:effectLst/>
                <a:latin typeface="+mn-lt"/>
                <a:ea typeface="+mn-ea"/>
                <a:cs typeface="+mn-cs"/>
              </a:rPr>
              <a:t>In this example, the author is basing his evaluation of the entire course on only the first day, which is notoriously boring and full of housekeeping tasks for most courses. To make a fair and reasonable evaluation the author must attend not one but several classes, and possibly even examine the textbook, talk to the professor, or talk to others who have previously finished the course in order to have sufficient evidence to base a conclusion on.</a:t>
            </a:r>
          </a:p>
          <a:p>
            <a:r>
              <a:rPr lang="en-US" sz="1200" b="1" i="0" kern="1200" dirty="0" smtClean="0">
                <a:solidFill>
                  <a:schemeClr val="tx1"/>
                </a:solidFill>
                <a:effectLst/>
                <a:latin typeface="+mn-lt"/>
                <a:ea typeface="+mn-ea"/>
                <a:cs typeface="+mn-cs"/>
              </a:rPr>
              <a:t>Post hoc ergo propter hoc:</a:t>
            </a:r>
            <a:r>
              <a:rPr lang="en-US" sz="1200" b="0" i="0" kern="1200" dirty="0" smtClean="0">
                <a:solidFill>
                  <a:schemeClr val="tx1"/>
                </a:solidFill>
                <a:effectLst/>
                <a:latin typeface="+mn-lt"/>
                <a:ea typeface="+mn-ea"/>
                <a:cs typeface="+mn-cs"/>
              </a:rPr>
              <a:t> This is a conclusion that assumes that if 'A' occurred after 'B' then 'B' must have caused 'A.' Example:</a:t>
            </a:r>
          </a:p>
          <a:p>
            <a:r>
              <a:rPr lang="en-US" sz="1200" b="0" i="0" kern="1200" dirty="0" smtClean="0">
                <a:solidFill>
                  <a:schemeClr val="tx1"/>
                </a:solidFill>
                <a:effectLst/>
                <a:latin typeface="+mn-lt"/>
                <a:ea typeface="+mn-ea"/>
                <a:cs typeface="+mn-cs"/>
              </a:rPr>
              <a:t>I drank bottled water and now I am sick, so the water must have made me sick.</a:t>
            </a:r>
          </a:p>
          <a:p>
            <a:r>
              <a:rPr lang="en-US" sz="1200" b="0" i="0" kern="1200" dirty="0" smtClean="0">
                <a:solidFill>
                  <a:schemeClr val="tx1"/>
                </a:solidFill>
                <a:effectLst/>
                <a:latin typeface="+mn-lt"/>
                <a:ea typeface="+mn-ea"/>
                <a:cs typeface="+mn-cs"/>
              </a:rPr>
              <a:t>In this example, the author assumes that if one event chronologically follows another the first event must have caused the second. But the illness could have been caused by the burrito the night before, a flu bug that had been working on the body for days, or a chemical spill across campus. There is no reason, without more evidence, to assume the water caused the person to be sick.</a:t>
            </a:r>
          </a:p>
          <a:p>
            <a:r>
              <a:rPr lang="en-US" sz="1200" b="1" i="0" kern="1200" dirty="0" smtClean="0">
                <a:solidFill>
                  <a:schemeClr val="tx1"/>
                </a:solidFill>
                <a:effectLst/>
                <a:latin typeface="+mn-lt"/>
                <a:ea typeface="+mn-ea"/>
                <a:cs typeface="+mn-cs"/>
              </a:rPr>
              <a:t>Genetic Fallacy:</a:t>
            </a:r>
            <a:r>
              <a:rPr lang="en-US" sz="1200" b="0" i="0" kern="1200" dirty="0" smtClean="0">
                <a:solidFill>
                  <a:schemeClr val="tx1"/>
                </a:solidFill>
                <a:effectLst/>
                <a:latin typeface="+mn-lt"/>
                <a:ea typeface="+mn-ea"/>
                <a:cs typeface="+mn-cs"/>
              </a:rPr>
              <a:t> This conclusion is based on an argument that the origins of a person, idea, institute, or theory determine its character, nature, or worth. Example:</a:t>
            </a:r>
          </a:p>
          <a:p>
            <a:r>
              <a:rPr lang="en-US" sz="1200" b="0" i="0" kern="1200" dirty="0" smtClean="0">
                <a:solidFill>
                  <a:schemeClr val="tx1"/>
                </a:solidFill>
                <a:effectLst/>
                <a:latin typeface="+mn-lt"/>
                <a:ea typeface="+mn-ea"/>
                <a:cs typeface="+mn-cs"/>
              </a:rPr>
              <a:t>The Volkswagen Beetle is an evil car because it was originally designed by Hitler's army.</a:t>
            </a:r>
          </a:p>
          <a:p>
            <a:r>
              <a:rPr lang="en-US" sz="1200" b="0" i="0" kern="1200" dirty="0" smtClean="0">
                <a:solidFill>
                  <a:schemeClr val="tx1"/>
                </a:solidFill>
                <a:effectLst/>
                <a:latin typeface="+mn-lt"/>
                <a:ea typeface="+mn-ea"/>
                <a:cs typeface="+mn-cs"/>
              </a:rPr>
              <a:t>In this example the author is equating the character of a car with the character of the people who built the car. However, the two are not inherently related.</a:t>
            </a:r>
          </a:p>
          <a:p>
            <a:r>
              <a:rPr lang="en-US" sz="1200" b="1" i="0" kern="1200" dirty="0" smtClean="0">
                <a:solidFill>
                  <a:schemeClr val="tx1"/>
                </a:solidFill>
                <a:effectLst/>
                <a:latin typeface="+mn-lt"/>
                <a:ea typeface="+mn-ea"/>
                <a:cs typeface="+mn-cs"/>
              </a:rPr>
              <a:t>Begging the Claim:</a:t>
            </a:r>
            <a:r>
              <a:rPr lang="en-US" sz="1200" b="0" i="0" kern="1200" dirty="0" smtClean="0">
                <a:solidFill>
                  <a:schemeClr val="tx1"/>
                </a:solidFill>
                <a:effectLst/>
                <a:latin typeface="+mn-lt"/>
                <a:ea typeface="+mn-ea"/>
                <a:cs typeface="+mn-cs"/>
              </a:rPr>
              <a:t> The conclusion that the writer should prove is validated within the claim. Example:</a:t>
            </a:r>
          </a:p>
          <a:p>
            <a:r>
              <a:rPr lang="en-US" sz="1200" b="0" i="0" kern="1200" dirty="0" smtClean="0">
                <a:solidFill>
                  <a:schemeClr val="tx1"/>
                </a:solidFill>
                <a:effectLst/>
                <a:latin typeface="+mn-lt"/>
                <a:ea typeface="+mn-ea"/>
                <a:cs typeface="+mn-cs"/>
              </a:rPr>
              <a:t>Filthy and polluting coal should be banned.</a:t>
            </a:r>
          </a:p>
          <a:p>
            <a:r>
              <a:rPr lang="en-US" sz="1200" b="0" i="0" kern="1200" dirty="0" smtClean="0">
                <a:solidFill>
                  <a:schemeClr val="tx1"/>
                </a:solidFill>
                <a:effectLst/>
                <a:latin typeface="+mn-lt"/>
                <a:ea typeface="+mn-ea"/>
                <a:cs typeface="+mn-cs"/>
              </a:rPr>
              <a:t>Arguing that coal pollutes the earth and thus should be banned would be logical. But the very conclusion that should be proved, that coal causes enough pollution to warrant banning its use, is already assumed in the claim by referring to it as "filthy and polluting."</a:t>
            </a:r>
          </a:p>
          <a:p>
            <a:r>
              <a:rPr lang="en-US" sz="1200" b="1" i="0" kern="1200" dirty="0" smtClean="0">
                <a:solidFill>
                  <a:schemeClr val="tx1"/>
                </a:solidFill>
                <a:effectLst/>
                <a:latin typeface="+mn-lt"/>
                <a:ea typeface="+mn-ea"/>
                <a:cs typeface="+mn-cs"/>
              </a:rPr>
              <a:t>Circular Argument:</a:t>
            </a:r>
            <a:r>
              <a:rPr lang="en-US" sz="1200" b="0" i="0" kern="1200" dirty="0" smtClean="0">
                <a:solidFill>
                  <a:schemeClr val="tx1"/>
                </a:solidFill>
                <a:effectLst/>
                <a:latin typeface="+mn-lt"/>
                <a:ea typeface="+mn-ea"/>
                <a:cs typeface="+mn-cs"/>
              </a:rPr>
              <a:t> This restates the argument rather than actually proving it. Example:</a:t>
            </a:r>
          </a:p>
          <a:p>
            <a:r>
              <a:rPr lang="en-US" sz="1200" b="0" i="0" kern="1200" dirty="0" smtClean="0">
                <a:solidFill>
                  <a:schemeClr val="tx1"/>
                </a:solidFill>
                <a:effectLst/>
                <a:latin typeface="+mn-lt"/>
                <a:ea typeface="+mn-ea"/>
                <a:cs typeface="+mn-cs"/>
              </a:rPr>
              <a:t>George Bush is a good communicator because he speaks effectively.</a:t>
            </a:r>
          </a:p>
          <a:p>
            <a:r>
              <a:rPr lang="en-US" sz="1200" b="0" i="0" kern="1200" dirty="0" smtClean="0">
                <a:solidFill>
                  <a:schemeClr val="tx1"/>
                </a:solidFill>
                <a:effectLst/>
                <a:latin typeface="+mn-lt"/>
                <a:ea typeface="+mn-ea"/>
                <a:cs typeface="+mn-cs"/>
              </a:rPr>
              <a:t>In this example, the conclusion that Bush is a "good communicator" and the evidence used to prove it "he speaks effectively" are basically the same idea. Specific evidence such as using everyday language, breaking down complex problems, or illustrating his points with humorous stories would be needed to prove either half of the sentence.</a:t>
            </a:r>
          </a:p>
          <a:p>
            <a:r>
              <a:rPr lang="en-US" sz="1200" b="1" i="0" kern="1200" dirty="0" smtClean="0">
                <a:solidFill>
                  <a:schemeClr val="tx1"/>
                </a:solidFill>
                <a:effectLst/>
                <a:latin typeface="+mn-lt"/>
                <a:ea typeface="+mn-ea"/>
                <a:cs typeface="+mn-cs"/>
              </a:rPr>
              <a:t>Either/or:</a:t>
            </a:r>
            <a:r>
              <a:rPr lang="en-US" sz="1200" b="0" i="0" kern="1200" dirty="0" smtClean="0">
                <a:solidFill>
                  <a:schemeClr val="tx1"/>
                </a:solidFill>
                <a:effectLst/>
                <a:latin typeface="+mn-lt"/>
                <a:ea typeface="+mn-ea"/>
                <a:cs typeface="+mn-cs"/>
              </a:rPr>
              <a:t> This is a conclusion that oversimplifies the argument by reducing it to only two sides or choices. Example:</a:t>
            </a:r>
          </a:p>
          <a:p>
            <a:r>
              <a:rPr lang="en-US" sz="1200" b="0" i="0" kern="1200" dirty="0" smtClean="0">
                <a:solidFill>
                  <a:schemeClr val="tx1"/>
                </a:solidFill>
                <a:effectLst/>
                <a:latin typeface="+mn-lt"/>
                <a:ea typeface="+mn-ea"/>
                <a:cs typeface="+mn-cs"/>
              </a:rPr>
              <a:t>We can either stop using cars or destroy the earth.</a:t>
            </a:r>
          </a:p>
          <a:p>
            <a:r>
              <a:rPr lang="en-US" sz="1200" b="0" i="0" kern="1200" dirty="0" smtClean="0">
                <a:solidFill>
                  <a:schemeClr val="tx1"/>
                </a:solidFill>
                <a:effectLst/>
                <a:latin typeface="+mn-lt"/>
                <a:ea typeface="+mn-ea"/>
                <a:cs typeface="+mn-cs"/>
              </a:rPr>
              <a:t>In this example, the two choices are presented as the only options, yet the author ignores a range of choices in between such as developing cleaner technology, car-sharing systems for necessities and emergencies, or better community planning to discourage daily driving.</a:t>
            </a:r>
          </a:p>
          <a:p>
            <a:r>
              <a:rPr lang="en-US" sz="1200" b="1" i="0" kern="1200" dirty="0" smtClean="0">
                <a:solidFill>
                  <a:schemeClr val="tx1"/>
                </a:solidFill>
                <a:effectLst/>
                <a:latin typeface="+mn-lt"/>
                <a:ea typeface="+mn-ea"/>
                <a:cs typeface="+mn-cs"/>
              </a:rPr>
              <a:t>Ad hominem:</a:t>
            </a:r>
            <a:r>
              <a:rPr lang="en-US" sz="1200" b="0" i="0" kern="1200" dirty="0" smtClean="0">
                <a:solidFill>
                  <a:schemeClr val="tx1"/>
                </a:solidFill>
                <a:effectLst/>
                <a:latin typeface="+mn-lt"/>
                <a:ea typeface="+mn-ea"/>
                <a:cs typeface="+mn-cs"/>
              </a:rPr>
              <a:t> This is an attack on the character of a person rather than his or her opinions or arguments. Example:</a:t>
            </a:r>
          </a:p>
          <a:p>
            <a:r>
              <a:rPr lang="en-US" sz="1200" b="0" i="0" kern="1200" dirty="0" smtClean="0">
                <a:solidFill>
                  <a:schemeClr val="tx1"/>
                </a:solidFill>
                <a:effectLst/>
                <a:latin typeface="+mn-lt"/>
                <a:ea typeface="+mn-ea"/>
                <a:cs typeface="+mn-cs"/>
              </a:rPr>
              <a:t>Green Peace's strategies aren't effective because they are all dirty, lazy hippies.</a:t>
            </a:r>
          </a:p>
          <a:p>
            <a:r>
              <a:rPr lang="en-US" sz="1200" b="0" i="0" kern="1200" dirty="0" smtClean="0">
                <a:solidFill>
                  <a:schemeClr val="tx1"/>
                </a:solidFill>
                <a:effectLst/>
                <a:latin typeface="+mn-lt"/>
                <a:ea typeface="+mn-ea"/>
                <a:cs typeface="+mn-cs"/>
              </a:rPr>
              <a:t>In this example, the author doesn't even name particular strategies Green Peace has suggested, much less evaluate those strategies on their merits. Instead, the author attacks the characters of the individuals in the group.</a:t>
            </a:r>
          </a:p>
          <a:p>
            <a:r>
              <a:rPr lang="en-US" sz="1200" b="1" i="0" kern="1200" dirty="0" smtClean="0">
                <a:solidFill>
                  <a:schemeClr val="tx1"/>
                </a:solidFill>
                <a:effectLst/>
                <a:latin typeface="+mn-lt"/>
                <a:ea typeface="+mn-ea"/>
                <a:cs typeface="+mn-cs"/>
              </a:rPr>
              <a:t>Ad </a:t>
            </a:r>
            <a:r>
              <a:rPr lang="en-US" sz="1200" b="1" i="0" kern="1200" dirty="0" err="1" smtClean="0">
                <a:solidFill>
                  <a:schemeClr val="tx1"/>
                </a:solidFill>
                <a:effectLst/>
                <a:latin typeface="+mn-lt"/>
                <a:ea typeface="+mn-ea"/>
                <a:cs typeface="+mn-cs"/>
              </a:rPr>
              <a:t>populum</a:t>
            </a:r>
            <a:r>
              <a:rPr lang="en-US" sz="1200" b="1" i="0" kern="1200" dirty="0" smtClean="0">
                <a:solidFill>
                  <a:schemeClr val="tx1"/>
                </a:solidFill>
                <a:effectLst/>
                <a:latin typeface="+mn-lt"/>
                <a:ea typeface="+mn-ea"/>
                <a:cs typeface="+mn-cs"/>
              </a:rPr>
              <a:t>:</a:t>
            </a:r>
            <a:r>
              <a:rPr lang="en-US" sz="1200" b="0" i="0" kern="1200" dirty="0" smtClean="0">
                <a:solidFill>
                  <a:schemeClr val="tx1"/>
                </a:solidFill>
                <a:effectLst/>
                <a:latin typeface="+mn-lt"/>
                <a:ea typeface="+mn-ea"/>
                <a:cs typeface="+mn-cs"/>
              </a:rPr>
              <a:t> This is an emotional appeal that speaks to positive (such as patriotism, religion, democracy) or negative (such as terrorism or fascism) concepts rather than the real issue at hand. Example:</a:t>
            </a:r>
          </a:p>
          <a:p>
            <a:r>
              <a:rPr lang="en-US" sz="1200" b="0" i="0" kern="1200" dirty="0" smtClean="0">
                <a:solidFill>
                  <a:schemeClr val="tx1"/>
                </a:solidFill>
                <a:effectLst/>
                <a:latin typeface="+mn-lt"/>
                <a:ea typeface="+mn-ea"/>
                <a:cs typeface="+mn-cs"/>
              </a:rPr>
              <a:t>If you were a true American you would support the rights of people to choose whatever vehicle they want.</a:t>
            </a:r>
          </a:p>
          <a:p>
            <a:r>
              <a:rPr lang="en-US" sz="1200" b="0" i="0" kern="1200" dirty="0" smtClean="0">
                <a:solidFill>
                  <a:schemeClr val="tx1"/>
                </a:solidFill>
                <a:effectLst/>
                <a:latin typeface="+mn-lt"/>
                <a:ea typeface="+mn-ea"/>
                <a:cs typeface="+mn-cs"/>
              </a:rPr>
              <a:t>In this example, the author equates being a "true American," a concept that people want to be associated with, particularly in a time of war, with allowing people to buy any vehicle they want even though there is no inherent connection between the two.</a:t>
            </a:r>
          </a:p>
          <a:p>
            <a:r>
              <a:rPr lang="en-US" sz="1200" b="1" i="0" kern="1200" dirty="0" smtClean="0">
                <a:solidFill>
                  <a:schemeClr val="tx1"/>
                </a:solidFill>
                <a:effectLst/>
                <a:latin typeface="+mn-lt"/>
                <a:ea typeface="+mn-ea"/>
                <a:cs typeface="+mn-cs"/>
              </a:rPr>
              <a:t>Red Herring:</a:t>
            </a:r>
            <a:r>
              <a:rPr lang="en-US" sz="1200" b="0" i="0" kern="1200" dirty="0" smtClean="0">
                <a:solidFill>
                  <a:schemeClr val="tx1"/>
                </a:solidFill>
                <a:effectLst/>
                <a:latin typeface="+mn-lt"/>
                <a:ea typeface="+mn-ea"/>
                <a:cs typeface="+mn-cs"/>
              </a:rPr>
              <a:t> This is a diversionary tactic that avoids the key issues, often by avoiding opposing arguments rather than addressing them. Example:</a:t>
            </a:r>
          </a:p>
          <a:p>
            <a:r>
              <a:rPr lang="en-US" sz="1200" b="0" i="0" kern="1200" dirty="0" smtClean="0">
                <a:solidFill>
                  <a:schemeClr val="tx1"/>
                </a:solidFill>
                <a:effectLst/>
                <a:latin typeface="+mn-lt"/>
                <a:ea typeface="+mn-ea"/>
                <a:cs typeface="+mn-cs"/>
              </a:rPr>
              <a:t>The level of mercury in seafood may be unsafe, but what will fishers do to support their families?</a:t>
            </a:r>
          </a:p>
          <a:p>
            <a:r>
              <a:rPr lang="en-US" sz="1200" b="0" i="0" kern="1200" dirty="0" smtClean="0">
                <a:solidFill>
                  <a:schemeClr val="tx1"/>
                </a:solidFill>
                <a:effectLst/>
                <a:latin typeface="+mn-lt"/>
                <a:ea typeface="+mn-ea"/>
                <a:cs typeface="+mn-cs"/>
              </a:rPr>
              <a:t>In this example, the author switches the discussion away from the safety of the food and talks instead about an economic issue, the livelihood of those catching fish. While one issue may affect the other it does not mean we should ignore possible safety issues because of possible economic consequences to a few individuals.</a:t>
            </a:r>
          </a:p>
          <a:p>
            <a:r>
              <a:rPr lang="en-US" sz="1200" b="1" i="0" kern="1200" dirty="0" smtClean="0">
                <a:solidFill>
                  <a:schemeClr val="tx1"/>
                </a:solidFill>
                <a:effectLst/>
                <a:latin typeface="+mn-lt"/>
                <a:ea typeface="+mn-ea"/>
                <a:cs typeface="+mn-cs"/>
              </a:rPr>
              <a:t>Straw Man:</a:t>
            </a:r>
            <a:r>
              <a:rPr lang="en-US" sz="1200" b="0" i="0" kern="1200" dirty="0" smtClean="0">
                <a:solidFill>
                  <a:schemeClr val="tx1"/>
                </a:solidFill>
                <a:effectLst/>
                <a:latin typeface="+mn-lt"/>
                <a:ea typeface="+mn-ea"/>
                <a:cs typeface="+mn-cs"/>
              </a:rPr>
              <a:t> This move oversimplifies an opponent's viewpoint and then attacks that hollow argument.</a:t>
            </a:r>
          </a:p>
          <a:p>
            <a:r>
              <a:rPr lang="en-US" sz="1200" b="0" i="0" kern="1200" dirty="0" smtClean="0">
                <a:solidFill>
                  <a:schemeClr val="tx1"/>
                </a:solidFill>
                <a:effectLst/>
                <a:latin typeface="+mn-lt"/>
                <a:ea typeface="+mn-ea"/>
                <a:cs typeface="+mn-cs"/>
              </a:rPr>
              <a:t>People who don't support the proposed state minimum wage increase hate the poor.</a:t>
            </a:r>
          </a:p>
          <a:p>
            <a:r>
              <a:rPr lang="en-US" sz="1200" b="0" i="0" kern="1200" dirty="0" smtClean="0">
                <a:solidFill>
                  <a:schemeClr val="tx1"/>
                </a:solidFill>
                <a:effectLst/>
                <a:latin typeface="+mn-lt"/>
                <a:ea typeface="+mn-ea"/>
                <a:cs typeface="+mn-cs"/>
              </a:rPr>
              <a:t>In this example, the author attributes the worst possible motive to an opponent's position. In reality, however, the opposition probably has more complex and sympathetic arguments to support their point. By not addressing those arguments, the author is not treating the opposition with respect or refuting their position.</a:t>
            </a:r>
          </a:p>
          <a:p>
            <a:r>
              <a:rPr lang="en-US" sz="1200" b="1" i="0" kern="1200" dirty="0" smtClean="0">
                <a:solidFill>
                  <a:schemeClr val="tx1"/>
                </a:solidFill>
                <a:effectLst/>
                <a:latin typeface="+mn-lt"/>
                <a:ea typeface="+mn-ea"/>
                <a:cs typeface="+mn-cs"/>
              </a:rPr>
              <a:t>Moral Equivalence:</a:t>
            </a:r>
            <a:r>
              <a:rPr lang="en-US" sz="1200" b="0" i="0" kern="1200" dirty="0" smtClean="0">
                <a:solidFill>
                  <a:schemeClr val="tx1"/>
                </a:solidFill>
                <a:effectLst/>
                <a:latin typeface="+mn-lt"/>
                <a:ea typeface="+mn-ea"/>
                <a:cs typeface="+mn-cs"/>
              </a:rPr>
              <a:t> This fallacy compares minor misdeeds with major atrocities.</a:t>
            </a:r>
          </a:p>
          <a:p>
            <a:r>
              <a:rPr lang="en-US" sz="1200" b="0" i="0" kern="1200" dirty="0" smtClean="0">
                <a:solidFill>
                  <a:schemeClr val="tx1"/>
                </a:solidFill>
                <a:effectLst/>
                <a:latin typeface="+mn-lt"/>
                <a:ea typeface="+mn-ea"/>
                <a:cs typeface="+mn-cs"/>
              </a:rPr>
              <a:t>That parking attendant who gave me a ticket is as bad as Hitler.</a:t>
            </a:r>
          </a:p>
          <a:p>
            <a:r>
              <a:rPr lang="en-US" sz="1200" b="0" i="0" kern="1200" dirty="0" smtClean="0">
                <a:solidFill>
                  <a:schemeClr val="tx1"/>
                </a:solidFill>
                <a:effectLst/>
                <a:latin typeface="+mn-lt"/>
                <a:ea typeface="+mn-ea"/>
                <a:cs typeface="+mn-cs"/>
              </a:rPr>
              <a:t>In this example, the author is comparing the relatively harmless actions of a person doing their job with the horrific actions of Hitler. This comparison is unfair and inaccurate.</a:t>
            </a:r>
          </a:p>
          <a:p>
            <a:endParaRPr lang="en-US" dirty="0"/>
          </a:p>
        </p:txBody>
      </p:sp>
      <p:sp>
        <p:nvSpPr>
          <p:cNvPr id="4" name="Slide Number Placeholder 3"/>
          <p:cNvSpPr>
            <a:spLocks noGrp="1"/>
          </p:cNvSpPr>
          <p:nvPr>
            <p:ph type="sldNum" sz="quarter" idx="10"/>
          </p:nvPr>
        </p:nvSpPr>
        <p:spPr/>
        <p:txBody>
          <a:bodyPr/>
          <a:lstStyle/>
          <a:p>
            <a:fld id="{DF5BB238-1822-4E59-9948-8EDC8CCA62C7}" type="slidenum">
              <a:rPr lang="en-US" smtClean="0"/>
              <a:t>8</a:t>
            </a:fld>
            <a:endParaRPr lang="en-US"/>
          </a:p>
        </p:txBody>
      </p:sp>
    </p:spTree>
    <p:extLst>
      <p:ext uri="{BB962C8B-B14F-4D97-AF65-F5344CB8AC3E}">
        <p14:creationId xmlns:p14="http://schemas.microsoft.com/office/powerpoint/2010/main" val="2428910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866ADE-8BF9-4E15-AAC9-42EFD51D6093}"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1669483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66ADE-8BF9-4E15-AAC9-42EFD51D6093}"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3034196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66ADE-8BF9-4E15-AAC9-42EFD51D6093}"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330731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866ADE-8BF9-4E15-AAC9-42EFD51D6093}"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33272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E866ADE-8BF9-4E15-AAC9-42EFD51D6093}" type="datetimeFigureOut">
              <a:rPr lang="en-US" smtClean="0"/>
              <a:t>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2606227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866ADE-8BF9-4E15-AAC9-42EFD51D6093}"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3411538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866ADE-8BF9-4E15-AAC9-42EFD51D6093}" type="datetimeFigureOut">
              <a:rPr lang="en-US" smtClean="0"/>
              <a:t>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683353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866ADE-8BF9-4E15-AAC9-42EFD51D6093}" type="datetimeFigureOut">
              <a:rPr lang="en-US" smtClean="0"/>
              <a:t>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1375114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66ADE-8BF9-4E15-AAC9-42EFD51D6093}" type="datetimeFigureOut">
              <a:rPr lang="en-US" smtClean="0"/>
              <a:t>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2546447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866ADE-8BF9-4E15-AAC9-42EFD51D6093}"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1714602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E866ADE-8BF9-4E15-AAC9-42EFD51D6093}" type="datetimeFigureOut">
              <a:rPr lang="en-US" smtClean="0"/>
              <a:t>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83EBE0-4876-43FA-86BD-6DE27150B7EE}" type="slidenum">
              <a:rPr lang="en-US" smtClean="0"/>
              <a:t>‹#›</a:t>
            </a:fld>
            <a:endParaRPr lang="en-US"/>
          </a:p>
        </p:txBody>
      </p:sp>
    </p:spTree>
    <p:extLst>
      <p:ext uri="{BB962C8B-B14F-4D97-AF65-F5344CB8AC3E}">
        <p14:creationId xmlns:p14="http://schemas.microsoft.com/office/powerpoint/2010/main" val="344047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866ADE-8BF9-4E15-AAC9-42EFD51D6093}" type="datetimeFigureOut">
              <a:rPr lang="en-US" smtClean="0"/>
              <a:t>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83EBE0-4876-43FA-86BD-6DE27150B7EE}" type="slidenum">
              <a:rPr lang="en-US" smtClean="0"/>
              <a:t>‹#›</a:t>
            </a:fld>
            <a:endParaRPr lang="en-US"/>
          </a:p>
        </p:txBody>
      </p:sp>
    </p:spTree>
    <p:extLst>
      <p:ext uri="{BB962C8B-B14F-4D97-AF65-F5344CB8AC3E}">
        <p14:creationId xmlns:p14="http://schemas.microsoft.com/office/powerpoint/2010/main" val="2164894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guides.library.stonybrook.edu/fakenews/resources" TargetMode="External"/><Relationship Id="rId3" Type="http://schemas.openxmlformats.org/officeDocument/2006/relationships/hyperlink" Target="http://www.factcheck.org/" TargetMode="External"/><Relationship Id="rId7" Type="http://schemas.openxmlformats.org/officeDocument/2006/relationships/hyperlink" Target="http://libguides.umw.edu/c.php?g=424264&amp;p=2898977" TargetMode="External"/><Relationship Id="rId2" Type="http://schemas.openxmlformats.org/officeDocument/2006/relationships/hyperlink" Target="https://reporterslab.org/fact-checking/" TargetMode="External"/><Relationship Id="rId1" Type="http://schemas.openxmlformats.org/officeDocument/2006/relationships/slideLayout" Target="../slideLayouts/slideLayout2.xml"/><Relationship Id="rId6" Type="http://schemas.openxmlformats.org/officeDocument/2006/relationships/hyperlink" Target="http://www.snopes.com/" TargetMode="External"/><Relationship Id="rId5" Type="http://schemas.openxmlformats.org/officeDocument/2006/relationships/hyperlink" Target="http://www.politifact.com/" TargetMode="External"/><Relationship Id="rId4" Type="http://schemas.openxmlformats.org/officeDocument/2006/relationships/hyperlink" Target="https://www.healthnewsreview.org/"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nationalreview.com/article/445768/harvard-fake-news-guide-proves-leftist-media-bia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bout.galileo.usg.edu/documents" TargetMode="External"/><Relationship Id="rId2" Type="http://schemas.openxmlformats.org/officeDocument/2006/relationships/hyperlink" Target="mailto:russell.palmer@usg.edu" TargetMode="Externa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hyperlink" Target="https://www.npr.org/sections/ed/2017/10/31/559571970/learning-to-spot-fake-news-start-with-a-gut-check"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docs.google.com/document/d/10eA5-mCZLSS4MQY5QGb5ewC3VAL6pLkT53V_81ZyitM/preview"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journalism.org/2016/12/15/many-americans-believe-fake-news-is-sowing-confus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image" Target="../media/image14.JPG"/><Relationship Id="rId4" Type="http://schemas.openxmlformats.org/officeDocument/2006/relationships/image" Target="../media/image8.JPG"/><Relationship Id="rId9"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wl.english.purdue.edu/owl/resource/659/03/"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385" y="586335"/>
            <a:ext cx="9144000" cy="2387600"/>
          </a:xfrm>
        </p:spPr>
        <p:txBody>
          <a:bodyPr/>
          <a:lstStyle/>
          <a:p>
            <a:r>
              <a:rPr lang="en-US" dirty="0" smtClean="0"/>
              <a:t>GALILEO vs. Fake News</a:t>
            </a:r>
            <a:endParaRPr lang="en-US" dirty="0"/>
          </a:p>
        </p:txBody>
      </p:sp>
      <p:sp>
        <p:nvSpPr>
          <p:cNvPr id="3" name="Subtitle 2"/>
          <p:cNvSpPr>
            <a:spLocks noGrp="1"/>
          </p:cNvSpPr>
          <p:nvPr>
            <p:ph type="subTitle" idx="1"/>
          </p:nvPr>
        </p:nvSpPr>
        <p:spPr>
          <a:xfrm>
            <a:off x="1403882" y="3218525"/>
            <a:ext cx="9144000" cy="1655762"/>
          </a:xfrm>
        </p:spPr>
        <p:txBody>
          <a:bodyPr>
            <a:normAutofit fontScale="40000" lnSpcReduction="20000"/>
          </a:bodyPr>
          <a:lstStyle/>
          <a:p>
            <a:r>
              <a:rPr lang="en-US" sz="6000" dirty="0" smtClean="0"/>
              <a:t>GALILEO WINS! </a:t>
            </a:r>
          </a:p>
          <a:p>
            <a:endParaRPr lang="en-US" sz="5400" dirty="0"/>
          </a:p>
          <a:p>
            <a:r>
              <a:rPr lang="en-US" sz="4200" dirty="0" smtClean="0"/>
              <a:t>Russell Palmer</a:t>
            </a:r>
            <a:endParaRPr lang="en-US" sz="4200" dirty="0"/>
          </a:p>
          <a:p>
            <a:r>
              <a:rPr lang="en-US" sz="4200" dirty="0" err="1" smtClean="0"/>
              <a:t>GaETC</a:t>
            </a:r>
            <a:endParaRPr lang="en-US" sz="4200" dirty="0" smtClean="0"/>
          </a:p>
          <a:p>
            <a:r>
              <a:rPr lang="en-US" sz="4200" dirty="0" smtClean="0"/>
              <a:t>9 November 2017</a:t>
            </a:r>
            <a:endParaRPr lang="en-US" sz="4200" dirty="0"/>
          </a:p>
        </p:txBody>
      </p:sp>
      <p:pic>
        <p:nvPicPr>
          <p:cNvPr id="4" name="Picture 3"/>
          <p:cNvPicPr>
            <a:picLocks noChangeAspect="1"/>
          </p:cNvPicPr>
          <p:nvPr/>
        </p:nvPicPr>
        <p:blipFill>
          <a:blip r:embed="rId2"/>
          <a:stretch>
            <a:fillRect/>
          </a:stretch>
        </p:blipFill>
        <p:spPr>
          <a:xfrm>
            <a:off x="10547882" y="5322880"/>
            <a:ext cx="995177" cy="995177"/>
          </a:xfrm>
          <a:prstGeom prst="rect">
            <a:avLst/>
          </a:prstGeom>
        </p:spPr>
      </p:pic>
      <p:pic>
        <p:nvPicPr>
          <p:cNvPr id="5" name="Picture 4"/>
          <p:cNvPicPr>
            <a:picLocks noChangeAspect="1"/>
          </p:cNvPicPr>
          <p:nvPr/>
        </p:nvPicPr>
        <p:blipFill>
          <a:blip r:embed="rId3"/>
          <a:stretch>
            <a:fillRect/>
          </a:stretch>
        </p:blipFill>
        <p:spPr>
          <a:xfrm>
            <a:off x="9336715" y="5383843"/>
            <a:ext cx="861322" cy="865013"/>
          </a:xfrm>
          <a:prstGeom prst="rect">
            <a:avLst/>
          </a:prstGeom>
        </p:spPr>
      </p:pic>
    </p:spTree>
    <p:extLst>
      <p:ext uri="{BB962C8B-B14F-4D97-AF65-F5344CB8AC3E}">
        <p14:creationId xmlns:p14="http://schemas.microsoft.com/office/powerpoint/2010/main" val="1979795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Lying with math and statistics </a:t>
            </a:r>
            <a:endParaRPr lang="en-US" dirty="0"/>
          </a:p>
        </p:txBody>
      </p:sp>
      <p:sp>
        <p:nvSpPr>
          <p:cNvPr id="5" name="Content Placeholder 4"/>
          <p:cNvSpPr>
            <a:spLocks noGrp="1"/>
          </p:cNvSpPr>
          <p:nvPr>
            <p:ph idx="1"/>
          </p:nvPr>
        </p:nvSpPr>
        <p:spPr/>
        <p:txBody>
          <a:bodyPr/>
          <a:lstStyle/>
          <a:p>
            <a:r>
              <a:rPr lang="en-US" dirty="0" smtClean="0"/>
              <a:t>The lie of averages</a:t>
            </a:r>
          </a:p>
          <a:p>
            <a:r>
              <a:rPr lang="en-US" dirty="0" smtClean="0"/>
              <a:t>“Average income”  </a:t>
            </a:r>
          </a:p>
          <a:p>
            <a:pPr lvl="1"/>
            <a:r>
              <a:rPr lang="en-US" dirty="0" smtClean="0"/>
              <a:t>1+2+ </a:t>
            </a:r>
            <a:r>
              <a:rPr lang="en-US" dirty="0" smtClean="0">
                <a:solidFill>
                  <a:srgbClr val="FF0000"/>
                </a:solidFill>
              </a:rPr>
              <a:t>(5.5) </a:t>
            </a:r>
            <a:r>
              <a:rPr lang="en-US" dirty="0" smtClean="0"/>
              <a:t>9+10=22/4=5.5</a:t>
            </a:r>
          </a:p>
          <a:p>
            <a:pPr lvl="1"/>
            <a:r>
              <a:rPr lang="en-US" dirty="0" smtClean="0"/>
              <a:t>1+2+20+30+70+55+100</a:t>
            </a:r>
            <a:r>
              <a:rPr lang="en-US" dirty="0">
                <a:solidFill>
                  <a:srgbClr val="FF0000"/>
                </a:solidFill>
              </a:rPr>
              <a:t> </a:t>
            </a:r>
            <a:r>
              <a:rPr lang="en-US" dirty="0" smtClean="0"/>
              <a:t>+</a:t>
            </a:r>
            <a:r>
              <a:rPr lang="en-US" dirty="0" smtClean="0">
                <a:solidFill>
                  <a:srgbClr val="FF0000"/>
                </a:solidFill>
              </a:rPr>
              <a:t> (164.2)</a:t>
            </a:r>
            <a:r>
              <a:rPr lang="en-US" dirty="0" smtClean="0"/>
              <a:t>200+1000=1478/9=164.2</a:t>
            </a:r>
            <a:endParaRPr lang="en-US" dirty="0"/>
          </a:p>
        </p:txBody>
      </p:sp>
      <p:pic>
        <p:nvPicPr>
          <p:cNvPr id="6" name="Picture 5"/>
          <p:cNvPicPr>
            <a:picLocks noChangeAspect="1"/>
          </p:cNvPicPr>
          <p:nvPr/>
        </p:nvPicPr>
        <p:blipFill>
          <a:blip r:embed="rId2"/>
          <a:stretch>
            <a:fillRect/>
          </a:stretch>
        </p:blipFill>
        <p:spPr>
          <a:xfrm>
            <a:off x="9749396" y="3602251"/>
            <a:ext cx="1835106" cy="2709649"/>
          </a:xfrm>
          <a:prstGeom prst="rect">
            <a:avLst/>
          </a:prstGeom>
        </p:spPr>
      </p:pic>
    </p:spTree>
    <p:extLst>
      <p:ext uri="{BB962C8B-B14F-4D97-AF65-F5344CB8AC3E}">
        <p14:creationId xmlns:p14="http://schemas.microsoft.com/office/powerpoint/2010/main" val="34957089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273" y="81346"/>
            <a:ext cx="10515600" cy="1325563"/>
          </a:xfrm>
        </p:spPr>
        <p:txBody>
          <a:bodyPr/>
          <a:lstStyle/>
          <a:p>
            <a:r>
              <a:rPr lang="en-US" dirty="0" smtClean="0"/>
              <a:t>Lying with charts and graphs </a:t>
            </a:r>
            <a:br>
              <a:rPr lang="en-US" dirty="0" smtClean="0"/>
            </a:br>
            <a:r>
              <a:rPr lang="en-US" dirty="0" smtClean="0"/>
              <a:t>(watch your axes!)  </a:t>
            </a:r>
            <a:endParaRPr lang="en-US" dirty="0"/>
          </a:p>
        </p:txBody>
      </p:sp>
      <p:pic>
        <p:nvPicPr>
          <p:cNvPr id="4" name="Content Placeholder 3"/>
          <p:cNvPicPr>
            <a:picLocks noGrp="1" noChangeAspect="1"/>
          </p:cNvPicPr>
          <p:nvPr>
            <p:ph idx="1"/>
          </p:nvPr>
        </p:nvPicPr>
        <p:blipFill>
          <a:blip r:embed="rId2"/>
          <a:stretch>
            <a:fillRect/>
          </a:stretch>
        </p:blipFill>
        <p:spPr>
          <a:xfrm>
            <a:off x="6275590" y="1797895"/>
            <a:ext cx="5078210" cy="3543462"/>
          </a:xfrm>
          <a:prstGeom prst="rect">
            <a:avLst/>
          </a:prstGeom>
        </p:spPr>
      </p:pic>
      <p:pic>
        <p:nvPicPr>
          <p:cNvPr id="5" name="Picture 4"/>
          <p:cNvPicPr>
            <a:picLocks noChangeAspect="1"/>
          </p:cNvPicPr>
          <p:nvPr/>
        </p:nvPicPr>
        <p:blipFill rotWithShape="1">
          <a:blip r:embed="rId3"/>
          <a:srcRect b="17901"/>
          <a:stretch/>
        </p:blipFill>
        <p:spPr>
          <a:xfrm>
            <a:off x="452274" y="1528205"/>
            <a:ext cx="3871210" cy="18393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a:srcRect b="27662"/>
          <a:stretch/>
        </p:blipFill>
        <p:spPr>
          <a:xfrm>
            <a:off x="244373" y="3804118"/>
            <a:ext cx="4614672" cy="2489476"/>
          </a:xfrm>
          <a:prstGeom prst="rect">
            <a:avLst/>
          </a:prstGeom>
        </p:spPr>
      </p:pic>
      <p:pic>
        <p:nvPicPr>
          <p:cNvPr id="7" name="Picture 6"/>
          <p:cNvPicPr>
            <a:picLocks noChangeAspect="1"/>
          </p:cNvPicPr>
          <p:nvPr/>
        </p:nvPicPr>
        <p:blipFill>
          <a:blip r:embed="rId5"/>
          <a:stretch>
            <a:fillRect/>
          </a:stretch>
        </p:blipFill>
        <p:spPr>
          <a:xfrm>
            <a:off x="9591742" y="3569626"/>
            <a:ext cx="2320188" cy="2904076"/>
          </a:xfrm>
          <a:prstGeom prst="rect">
            <a:avLst/>
          </a:prstGeom>
        </p:spPr>
      </p:pic>
    </p:spTree>
    <p:extLst>
      <p:ext uri="{BB962C8B-B14F-4D97-AF65-F5344CB8AC3E}">
        <p14:creationId xmlns:p14="http://schemas.microsoft.com/office/powerpoint/2010/main" val="14438281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079" y="186221"/>
            <a:ext cx="10515600" cy="1325563"/>
          </a:xfrm>
        </p:spPr>
        <p:txBody>
          <a:bodyPr/>
          <a:lstStyle/>
          <a:p>
            <a:r>
              <a:rPr lang="en-US" dirty="0" smtClean="0"/>
              <a:t>Context, context, context </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4740" y="1239960"/>
            <a:ext cx="4839789" cy="5286538"/>
          </a:xfrm>
        </p:spPr>
      </p:pic>
    </p:spTree>
    <p:extLst>
      <p:ext uri="{BB962C8B-B14F-4D97-AF65-F5344CB8AC3E}">
        <p14:creationId xmlns:p14="http://schemas.microsoft.com/office/powerpoint/2010/main" val="972565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 checking sites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Duke University—Reporter’s Lab </a:t>
            </a:r>
            <a:endParaRPr lang="en-US" dirty="0" smtClean="0">
              <a:hlinkClick r:id="rId2"/>
            </a:endParaRPr>
          </a:p>
          <a:p>
            <a:pPr lvl="1"/>
            <a:r>
              <a:rPr lang="en-US" dirty="0" smtClean="0">
                <a:hlinkClick r:id="rId2"/>
              </a:rPr>
              <a:t>https://reporterslab.org/fact-checking/</a:t>
            </a:r>
            <a:endParaRPr lang="en-US" dirty="0"/>
          </a:p>
          <a:p>
            <a:pPr marL="457200" lvl="1" indent="0">
              <a:buNone/>
            </a:pPr>
            <a:endParaRPr lang="en-US" dirty="0"/>
          </a:p>
          <a:p>
            <a:r>
              <a:rPr lang="en-US" dirty="0" err="1" smtClean="0"/>
              <a:t>FactCheck</a:t>
            </a:r>
            <a:r>
              <a:rPr lang="en-US" dirty="0" smtClean="0"/>
              <a:t> (Annenberg Policy Center) </a:t>
            </a:r>
          </a:p>
          <a:p>
            <a:pPr lvl="1"/>
            <a:r>
              <a:rPr lang="en-US" dirty="0" smtClean="0">
                <a:hlinkClick r:id="rId3"/>
              </a:rPr>
              <a:t>http://www.factcheck.org</a:t>
            </a:r>
            <a:endParaRPr lang="en-US" dirty="0" smtClean="0"/>
          </a:p>
          <a:p>
            <a:pPr marL="457200" lvl="1" indent="0">
              <a:buNone/>
            </a:pPr>
            <a:endParaRPr lang="en-US" dirty="0" smtClean="0"/>
          </a:p>
          <a:p>
            <a:r>
              <a:rPr lang="en-US" dirty="0" err="1" smtClean="0"/>
              <a:t>HealthNewsReview</a:t>
            </a:r>
            <a:endParaRPr lang="en-US" dirty="0" smtClean="0"/>
          </a:p>
          <a:p>
            <a:pPr lvl="1"/>
            <a:r>
              <a:rPr lang="en-US" dirty="0" smtClean="0">
                <a:hlinkClick r:id="rId4"/>
              </a:rPr>
              <a:t>https://www.healthnewsreview.org</a:t>
            </a:r>
            <a:endParaRPr lang="en-US" dirty="0" smtClean="0"/>
          </a:p>
          <a:p>
            <a:pPr lvl="1"/>
            <a:endParaRPr lang="en-US" dirty="0" smtClean="0"/>
          </a:p>
          <a:p>
            <a:r>
              <a:rPr lang="en-US" dirty="0" err="1" smtClean="0"/>
              <a:t>Politifact</a:t>
            </a:r>
            <a:r>
              <a:rPr lang="en-US" dirty="0" smtClean="0"/>
              <a:t> </a:t>
            </a:r>
          </a:p>
          <a:p>
            <a:pPr lvl="1"/>
            <a:r>
              <a:rPr lang="en-US" dirty="0" smtClean="0">
                <a:hlinkClick r:id="rId5"/>
              </a:rPr>
              <a:t>http://www.politifact.com</a:t>
            </a:r>
            <a:endParaRPr lang="en-US" dirty="0" smtClean="0"/>
          </a:p>
          <a:p>
            <a:pPr marL="457200" lvl="1" indent="0">
              <a:buNone/>
            </a:pPr>
            <a:endParaRPr lang="en-US" dirty="0" smtClean="0"/>
          </a:p>
          <a:p>
            <a:r>
              <a:rPr lang="en-US" dirty="0" smtClean="0"/>
              <a:t>Snopes</a:t>
            </a:r>
          </a:p>
          <a:p>
            <a:pPr lvl="1"/>
            <a:r>
              <a:rPr lang="en-US" dirty="0" smtClean="0">
                <a:hlinkClick r:id="rId6"/>
              </a:rPr>
              <a:t>http://www.snopes.com</a:t>
            </a:r>
            <a:endParaRPr lang="en-US" dirty="0" smtClean="0"/>
          </a:p>
          <a:p>
            <a:pPr marL="457200" lvl="1" indent="0">
              <a:buNone/>
            </a:pPr>
            <a:endParaRPr lang="en-US" dirty="0" smtClean="0"/>
          </a:p>
          <a:p>
            <a:pPr marL="1371600" lvl="3" indent="0" algn="r">
              <a:buNone/>
            </a:pPr>
            <a:r>
              <a:rPr lang="en-US" dirty="0" smtClean="0"/>
              <a:t>Explore more at: </a:t>
            </a:r>
            <a:r>
              <a:rPr lang="en-US" dirty="0" smtClean="0">
                <a:hlinkClick r:id="rId7"/>
              </a:rPr>
              <a:t>http://libguides.umw.edu/c.php?g=424264&amp;p=2898977</a:t>
            </a:r>
            <a:endParaRPr lang="en-US" dirty="0" smtClean="0"/>
          </a:p>
          <a:p>
            <a:pPr marL="1371600" lvl="3" indent="0" algn="r">
              <a:buNone/>
            </a:pPr>
            <a:r>
              <a:rPr lang="en-US" dirty="0" smtClean="0"/>
              <a:t>And here </a:t>
            </a:r>
            <a:r>
              <a:rPr lang="en-US" dirty="0" smtClean="0">
                <a:hlinkClick r:id="rId8"/>
              </a:rPr>
              <a:t>http://guides.library.stonybrook.edu/fakenews/resources</a:t>
            </a:r>
            <a:endParaRPr lang="en-US" dirty="0" smtClean="0"/>
          </a:p>
          <a:p>
            <a:pPr marL="457200" lvl="1"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41861273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dirty="0" smtClean="0"/>
              <a:t>Who fact checks the fact checkers? </a:t>
            </a:r>
            <a:endParaRPr lang="en-US" dirty="0"/>
          </a:p>
        </p:txBody>
      </p:sp>
      <p:pic>
        <p:nvPicPr>
          <p:cNvPr id="2050" name="Picture 2" descr="Image result for you"/>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53670" y="1581893"/>
            <a:ext cx="7312547" cy="48661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411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else can I do? Evaluating sources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Critical thinking—where does the information in divergent reports interact?</a:t>
            </a:r>
          </a:p>
          <a:p>
            <a:pPr lvl="1"/>
            <a:r>
              <a:rPr lang="en-US" dirty="0" smtClean="0"/>
              <a:t>There is almost always bias in conclusions; draw from facts</a:t>
            </a:r>
          </a:p>
          <a:p>
            <a:r>
              <a:rPr lang="en-US" dirty="0" smtClean="0"/>
              <a:t> Controversial? Give it a day </a:t>
            </a:r>
          </a:p>
          <a:p>
            <a:pPr lvl="1"/>
            <a:r>
              <a:rPr lang="en-US" dirty="0" smtClean="0"/>
              <a:t>Often, more details come to light </a:t>
            </a:r>
          </a:p>
          <a:p>
            <a:r>
              <a:rPr lang="en-US" dirty="0" smtClean="0"/>
              <a:t>Anonymous sources </a:t>
            </a:r>
          </a:p>
          <a:p>
            <a:pPr lvl="1"/>
            <a:r>
              <a:rPr lang="en-US" dirty="0" smtClean="0"/>
              <a:t>One? A few? Consider the source</a:t>
            </a:r>
          </a:p>
          <a:p>
            <a:r>
              <a:rPr lang="en-US" dirty="0" smtClean="0"/>
              <a:t>They got it wrong! Did they retract or correct?</a:t>
            </a:r>
          </a:p>
          <a:p>
            <a:pPr lvl="1"/>
            <a:r>
              <a:rPr lang="en-US" dirty="0" smtClean="0"/>
              <a:t>Outlets that do (vs. refusing to back down) are more trustworthy</a:t>
            </a:r>
          </a:p>
          <a:p>
            <a:pPr lvl="1"/>
            <a:endParaRPr lang="en-US" dirty="0"/>
          </a:p>
          <a:p>
            <a:pPr lvl="5"/>
            <a:r>
              <a:rPr lang="en-US" dirty="0" smtClean="0"/>
              <a:t>National Review Online. A Field Guide to Harvard’s Field Guide on Fake News National Review</a:t>
            </a:r>
          </a:p>
          <a:p>
            <a:pPr lvl="5"/>
            <a:r>
              <a:rPr lang="en-US" dirty="0">
                <a:hlinkClick r:id="rId2"/>
              </a:rPr>
              <a:t>http://</a:t>
            </a:r>
            <a:r>
              <a:rPr lang="en-US" dirty="0" smtClean="0">
                <a:hlinkClick r:id="rId2"/>
              </a:rPr>
              <a:t>www.nationalreview.com/article/445768/harvard-fake-news-guide-proves-leftist-media-bias</a:t>
            </a:r>
            <a:endParaRPr lang="en-US" dirty="0" smtClean="0"/>
          </a:p>
        </p:txBody>
      </p:sp>
    </p:spTree>
    <p:extLst>
      <p:ext uri="{BB962C8B-B14F-4D97-AF65-F5344CB8AC3E}">
        <p14:creationId xmlns:p14="http://schemas.microsoft.com/office/powerpoint/2010/main" val="3931239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53541" y="153850"/>
            <a:ext cx="4959532" cy="6612710"/>
          </a:xfrm>
          <a:prstGeom prst="rect">
            <a:avLst/>
          </a:prstGeom>
        </p:spPr>
      </p:pic>
    </p:spTree>
    <p:extLst>
      <p:ext uri="{BB962C8B-B14F-4D97-AF65-F5344CB8AC3E}">
        <p14:creationId xmlns:p14="http://schemas.microsoft.com/office/powerpoint/2010/main" val="1937491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GALILEO wins! Databases that help </a:t>
            </a:r>
            <a:endParaRPr lang="en-US" dirty="0"/>
          </a:p>
        </p:txBody>
      </p:sp>
      <p:sp>
        <p:nvSpPr>
          <p:cNvPr id="3" name="Content Placeholder 2"/>
          <p:cNvSpPr>
            <a:spLocks noGrp="1"/>
          </p:cNvSpPr>
          <p:nvPr>
            <p:ph idx="1"/>
          </p:nvPr>
        </p:nvSpPr>
        <p:spPr/>
        <p:txBody>
          <a:bodyPr/>
          <a:lstStyle/>
          <a:p>
            <a:r>
              <a:rPr lang="en-US" dirty="0" smtClean="0"/>
              <a:t>Academic Search Complete </a:t>
            </a:r>
          </a:p>
          <a:p>
            <a:r>
              <a:rPr lang="en-US" dirty="0" smtClean="0"/>
              <a:t>Newspaper </a:t>
            </a:r>
            <a:r>
              <a:rPr lang="en-US" dirty="0" smtClean="0"/>
              <a:t>Source </a:t>
            </a:r>
          </a:p>
          <a:p>
            <a:r>
              <a:rPr lang="en-US" dirty="0" smtClean="0"/>
              <a:t>Consumer Health Complete </a:t>
            </a:r>
          </a:p>
          <a:p>
            <a:r>
              <a:rPr lang="en-US" dirty="0" smtClean="0"/>
              <a:t>Gale </a:t>
            </a:r>
            <a:r>
              <a:rPr lang="en-US" dirty="0" err="1" smtClean="0"/>
              <a:t>LegalForms</a:t>
            </a:r>
            <a:r>
              <a:rPr lang="en-US" dirty="0" smtClean="0"/>
              <a:t> </a:t>
            </a:r>
          </a:p>
          <a:p>
            <a:r>
              <a:rPr lang="en-US" dirty="0" smtClean="0"/>
              <a:t>Statistical Abstract of the United States </a:t>
            </a:r>
          </a:p>
          <a:p>
            <a:r>
              <a:rPr lang="en-US" dirty="0" err="1" smtClean="0"/>
              <a:t>Explora</a:t>
            </a:r>
            <a:r>
              <a:rPr lang="en-US" dirty="0" smtClean="0"/>
              <a:t> </a:t>
            </a:r>
            <a:endParaRPr lang="en-US" dirty="0"/>
          </a:p>
          <a:p>
            <a:r>
              <a:rPr lang="en-US" dirty="0" smtClean="0"/>
              <a:t>SIRS</a:t>
            </a:r>
            <a:endParaRPr lang="en-US" dirty="0" smtClean="0"/>
          </a:p>
          <a:p>
            <a:r>
              <a:rPr lang="en-US" dirty="0" smtClean="0"/>
              <a:t>What else do you use? </a:t>
            </a:r>
          </a:p>
          <a:p>
            <a:pPr marL="0" indent="0">
              <a:buNone/>
            </a:pPr>
            <a:endParaRPr lang="en-US" dirty="0" smtClean="0"/>
          </a:p>
        </p:txBody>
      </p:sp>
    </p:spTree>
    <p:extLst>
      <p:ext uri="{BB962C8B-B14F-4D97-AF65-F5344CB8AC3E}">
        <p14:creationId xmlns:p14="http://schemas.microsoft.com/office/powerpoint/2010/main" val="2478945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Explora</a:t>
            </a:r>
            <a:r>
              <a:rPr lang="en-US" dirty="0" smtClean="0"/>
              <a:t> vs. the </a:t>
            </a:r>
            <a:r>
              <a:rPr lang="en-US" dirty="0"/>
              <a:t>f</a:t>
            </a:r>
            <a:r>
              <a:rPr lang="en-US" dirty="0" smtClean="0"/>
              <a:t>lu </a:t>
            </a:r>
            <a:r>
              <a:rPr lang="en-US" dirty="0"/>
              <a:t>v</a:t>
            </a:r>
            <a:r>
              <a:rPr lang="en-US" dirty="0" smtClean="0"/>
              <a:t>accine scare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510" y="1481956"/>
            <a:ext cx="11240661" cy="4871545"/>
          </a:xfrm>
          <a:prstGeom prst="rect">
            <a:avLst/>
          </a:prstGeom>
        </p:spPr>
      </p:pic>
    </p:spTree>
    <p:extLst>
      <p:ext uri="{BB962C8B-B14F-4D97-AF65-F5344CB8AC3E}">
        <p14:creationId xmlns:p14="http://schemas.microsoft.com/office/powerpoint/2010/main" val="3124533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Search Complete vs White House vermin (nothing)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83969" y="1654631"/>
            <a:ext cx="8282840" cy="4929052"/>
          </a:xfrm>
        </p:spPr>
      </p:pic>
    </p:spTree>
    <p:extLst>
      <p:ext uri="{BB962C8B-B14F-4D97-AF65-F5344CB8AC3E}">
        <p14:creationId xmlns:p14="http://schemas.microsoft.com/office/powerpoint/2010/main" val="1105154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fake news? </a:t>
            </a:r>
            <a:endParaRPr lang="en-US" dirty="0"/>
          </a:p>
        </p:txBody>
      </p:sp>
      <p:sp>
        <p:nvSpPr>
          <p:cNvPr id="3" name="Content Placeholder 2"/>
          <p:cNvSpPr>
            <a:spLocks noGrp="1"/>
          </p:cNvSpPr>
          <p:nvPr>
            <p:ph idx="1"/>
          </p:nvPr>
        </p:nvSpPr>
        <p:spPr/>
        <p:txBody>
          <a:bodyPr/>
          <a:lstStyle/>
          <a:p>
            <a:r>
              <a:rPr lang="en-US" dirty="0" smtClean="0"/>
              <a:t>“</a:t>
            </a:r>
            <a:r>
              <a:rPr lang="en-US" i="1" dirty="0" smtClean="0"/>
              <a:t>F</a:t>
            </a:r>
            <a:r>
              <a:rPr lang="en-US" i="1" dirty="0"/>
              <a:t>ake news</a:t>
            </a:r>
            <a:r>
              <a:rPr lang="en-US" dirty="0"/>
              <a:t> is frequently used to describe a political story which is seen as damaging to an agency, entity, or </a:t>
            </a:r>
            <a:r>
              <a:rPr lang="en-US" dirty="0" smtClean="0"/>
              <a:t>person[…]it </a:t>
            </a:r>
            <a:r>
              <a:rPr lang="en-US" dirty="0"/>
              <a:t>is by no means restricted to politics, and seems to have currency in terms of general news</a:t>
            </a:r>
            <a:r>
              <a:rPr lang="en-US" dirty="0" smtClean="0"/>
              <a:t>.” </a:t>
            </a:r>
          </a:p>
          <a:p>
            <a:pPr marL="0" indent="0">
              <a:buNone/>
            </a:pPr>
            <a:r>
              <a:rPr lang="en-US" dirty="0"/>
              <a:t>	</a:t>
            </a:r>
            <a:r>
              <a:rPr lang="en-US" dirty="0" smtClean="0"/>
              <a:t>						</a:t>
            </a:r>
            <a:r>
              <a:rPr lang="en-US" i="1" dirty="0" smtClean="0"/>
              <a:t>--</a:t>
            </a:r>
            <a:r>
              <a:rPr lang="en-US" sz="2000" i="1" dirty="0" smtClean="0"/>
              <a:t>Merriam-Webster Online </a:t>
            </a:r>
            <a:endParaRPr lang="en-US" sz="2000" i="1" dirty="0"/>
          </a:p>
        </p:txBody>
      </p:sp>
      <p:pic>
        <p:nvPicPr>
          <p:cNvPr id="7" name="Picture 6"/>
          <p:cNvPicPr>
            <a:picLocks noChangeAspect="1"/>
          </p:cNvPicPr>
          <p:nvPr/>
        </p:nvPicPr>
        <p:blipFill>
          <a:blip r:embed="rId2"/>
          <a:stretch>
            <a:fillRect/>
          </a:stretch>
        </p:blipFill>
        <p:spPr>
          <a:xfrm>
            <a:off x="9431383" y="4101736"/>
            <a:ext cx="2449905" cy="2377365"/>
          </a:xfrm>
          <a:prstGeom prst="rect">
            <a:avLst/>
          </a:prstGeom>
          <a:ln>
            <a:noFill/>
          </a:ln>
          <a:effectLst>
            <a:softEdge rad="112500"/>
          </a:effectLst>
        </p:spPr>
      </p:pic>
    </p:spTree>
    <p:extLst>
      <p:ext uri="{BB962C8B-B14F-4D97-AF65-F5344CB8AC3E}">
        <p14:creationId xmlns:p14="http://schemas.microsoft.com/office/powerpoint/2010/main" val="1545499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Discover search can help</a:t>
            </a:r>
            <a:endParaRPr lang="en-US" dirty="0"/>
          </a:p>
        </p:txBody>
      </p:sp>
      <p:sp>
        <p:nvSpPr>
          <p:cNvPr id="3" name="Content Placeholder 2"/>
          <p:cNvSpPr>
            <a:spLocks noGrp="1"/>
          </p:cNvSpPr>
          <p:nvPr>
            <p:ph idx="1"/>
          </p:nvPr>
        </p:nvSpPr>
        <p:spPr/>
        <p:txBody>
          <a:bodyPr/>
          <a:lstStyle/>
          <a:p>
            <a:r>
              <a:rPr lang="en-US" dirty="0" smtClean="0"/>
              <a:t>Research Starters –lots of facts, lots of links to more, lots of citations</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737" y="2391626"/>
            <a:ext cx="8832534" cy="306864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3623" y="2882000"/>
            <a:ext cx="6731726" cy="3294963"/>
          </a:xfrm>
          <a:prstGeom prst="rect">
            <a:avLst/>
          </a:prstGeom>
        </p:spPr>
      </p:pic>
    </p:spTree>
    <p:extLst>
      <p:ext uri="{BB962C8B-B14F-4D97-AF65-F5344CB8AC3E}">
        <p14:creationId xmlns:p14="http://schemas.microsoft.com/office/powerpoint/2010/main" val="324354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 Overviews in </a:t>
            </a:r>
            <a:r>
              <a:rPr lang="en-US" dirty="0" err="1" smtClean="0"/>
              <a:t>Explora</a:t>
            </a:r>
            <a:r>
              <a:rPr lang="en-US" dirty="0" smtClean="0"/>
              <a:t>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983" y="1828800"/>
            <a:ext cx="11542034" cy="3770072"/>
          </a:xfrm>
        </p:spPr>
      </p:pic>
    </p:spTree>
    <p:extLst>
      <p:ext uri="{BB962C8B-B14F-4D97-AF65-F5344CB8AC3E}">
        <p14:creationId xmlns:p14="http://schemas.microsoft.com/office/powerpoint/2010/main" val="11889321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Ethically speaking…</a:t>
            </a:r>
            <a:endParaRPr lang="en-US" dirty="0"/>
          </a:p>
        </p:txBody>
      </p:sp>
      <p:sp>
        <p:nvSpPr>
          <p:cNvPr id="3" name="Content Placeholder 2"/>
          <p:cNvSpPr>
            <a:spLocks noGrp="1"/>
          </p:cNvSpPr>
          <p:nvPr>
            <p:ph idx="1"/>
          </p:nvPr>
        </p:nvSpPr>
        <p:spPr/>
        <p:txBody>
          <a:bodyPr/>
          <a:lstStyle/>
          <a:p>
            <a:r>
              <a:rPr lang="en-US" dirty="0" smtClean="0"/>
              <a:t>We provide tools and access to information</a:t>
            </a:r>
          </a:p>
          <a:p>
            <a:r>
              <a:rPr lang="en-US" dirty="0" smtClean="0"/>
              <a:t>Present accurate facts </a:t>
            </a:r>
          </a:p>
          <a:p>
            <a:r>
              <a:rPr lang="en-US" dirty="0" smtClean="0"/>
              <a:t>Teach users to be media literate and apply the strategies we discussed today in their approach to the news and other media </a:t>
            </a:r>
          </a:p>
          <a:p>
            <a:r>
              <a:rPr lang="en-US" dirty="0" smtClean="0"/>
              <a:t>Challenges: </a:t>
            </a:r>
          </a:p>
          <a:p>
            <a:pPr lvl="1"/>
            <a:r>
              <a:rPr lang="en-US" dirty="0" smtClean="0"/>
              <a:t>Avoiding letting our own opinions/bias creep </a:t>
            </a:r>
            <a:r>
              <a:rPr lang="en-US" dirty="0" smtClean="0"/>
              <a:t>in</a:t>
            </a:r>
          </a:p>
          <a:p>
            <a:pPr lvl="1"/>
            <a:r>
              <a:rPr lang="en-US" dirty="0" smtClean="0"/>
              <a:t>Treating </a:t>
            </a:r>
            <a:r>
              <a:rPr lang="en-US" dirty="0" smtClean="0"/>
              <a:t>those with wildly different opinions than our own respectfully </a:t>
            </a:r>
          </a:p>
          <a:p>
            <a:pPr marL="457200" lvl="1" indent="0">
              <a:buNone/>
            </a:pPr>
            <a:endParaRPr lang="en-US" dirty="0" smtClean="0"/>
          </a:p>
        </p:txBody>
      </p:sp>
    </p:spTree>
    <p:extLst>
      <p:ext uri="{BB962C8B-B14F-4D97-AF65-F5344CB8AC3E}">
        <p14:creationId xmlns:p14="http://schemas.microsoft.com/office/powerpoint/2010/main" val="29067423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ile:Question mark blue.png - Wikimedia Comm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63577" y="1172482"/>
            <a:ext cx="4351338" cy="4351338"/>
          </a:xfrm>
        </p:spPr>
      </p:pic>
    </p:spTree>
    <p:extLst>
      <p:ext uri="{BB962C8B-B14F-4D97-AF65-F5344CB8AC3E}">
        <p14:creationId xmlns:p14="http://schemas.microsoft.com/office/powerpoint/2010/main" val="3288287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a:t>
            </a:r>
            <a:endParaRPr lang="en-US" dirty="0"/>
          </a:p>
        </p:txBody>
      </p:sp>
      <p:sp>
        <p:nvSpPr>
          <p:cNvPr id="3" name="Content Placeholder 2"/>
          <p:cNvSpPr>
            <a:spLocks noGrp="1"/>
          </p:cNvSpPr>
          <p:nvPr>
            <p:ph idx="1"/>
          </p:nvPr>
        </p:nvSpPr>
        <p:spPr/>
        <p:txBody>
          <a:bodyPr/>
          <a:lstStyle/>
          <a:p>
            <a:pPr marL="0" indent="0">
              <a:buNone/>
            </a:pPr>
            <a:r>
              <a:rPr lang="en-US" sz="2400" dirty="0" smtClean="0"/>
              <a:t>Russell Palmer </a:t>
            </a:r>
          </a:p>
          <a:p>
            <a:pPr marL="0" indent="0">
              <a:buNone/>
            </a:pPr>
            <a:r>
              <a:rPr lang="en-US" sz="2400" dirty="0" smtClean="0"/>
              <a:t>Assistant Director, GALILEO Support Services </a:t>
            </a:r>
          </a:p>
          <a:p>
            <a:pPr marL="0" indent="0">
              <a:buNone/>
            </a:pPr>
            <a:r>
              <a:rPr lang="en-US" sz="2400" dirty="0" smtClean="0">
                <a:hlinkClick r:id="rId2"/>
              </a:rPr>
              <a:t>russell.palmer@usg.edu</a:t>
            </a:r>
            <a:endParaRPr lang="en-US" sz="2400" dirty="0" smtClean="0"/>
          </a:p>
          <a:p>
            <a:endParaRPr lang="en-US" sz="2400" dirty="0"/>
          </a:p>
          <a:p>
            <a:r>
              <a:rPr lang="en-US" sz="2400" dirty="0" smtClean="0"/>
              <a:t>Slides available: </a:t>
            </a:r>
          </a:p>
          <a:p>
            <a:r>
              <a:rPr lang="en-US" sz="2400" dirty="0" smtClean="0">
                <a:hlinkClick r:id="rId3"/>
              </a:rPr>
              <a:t>https://about.galileo.usg.edu/documents</a:t>
            </a:r>
            <a:endParaRPr lang="en-US" sz="2400" dirty="0" smtClean="0"/>
          </a:p>
          <a:p>
            <a:pPr marL="0" indent="0">
              <a:buNone/>
            </a:pPr>
            <a:endParaRPr lang="en-US" sz="2400" dirty="0" smtClean="0"/>
          </a:p>
          <a:p>
            <a:endParaRPr lang="en-US" dirty="0"/>
          </a:p>
        </p:txBody>
      </p:sp>
      <p:pic>
        <p:nvPicPr>
          <p:cNvPr id="5" name="Picture 4"/>
          <p:cNvPicPr>
            <a:picLocks noChangeAspect="1"/>
          </p:cNvPicPr>
          <p:nvPr/>
        </p:nvPicPr>
        <p:blipFill>
          <a:blip r:embed="rId4"/>
          <a:stretch>
            <a:fillRect/>
          </a:stretch>
        </p:blipFill>
        <p:spPr>
          <a:xfrm>
            <a:off x="7082182" y="1898374"/>
            <a:ext cx="4781825" cy="26897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399010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Conference Additions 	</a:t>
            </a:r>
            <a:endParaRPr lang="en-US" dirty="0"/>
          </a:p>
        </p:txBody>
      </p:sp>
      <p:sp>
        <p:nvSpPr>
          <p:cNvPr id="3" name="Content Placeholder 2"/>
          <p:cNvSpPr>
            <a:spLocks noGrp="1"/>
          </p:cNvSpPr>
          <p:nvPr>
            <p:ph idx="1"/>
          </p:nvPr>
        </p:nvSpPr>
        <p:spPr/>
        <p:txBody>
          <a:bodyPr/>
          <a:lstStyle/>
          <a:p>
            <a:r>
              <a:rPr lang="en-US" dirty="0" smtClean="0"/>
              <a:t>Thank you all for suggestions! </a:t>
            </a:r>
          </a:p>
          <a:p>
            <a:r>
              <a:rPr lang="en-US" dirty="0" smtClean="0"/>
              <a:t>NPR Story and book info: “Think Like a Fact Checker” material</a:t>
            </a:r>
          </a:p>
          <a:p>
            <a:pPr lvl="1"/>
            <a:r>
              <a:rPr lang="en-US" dirty="0">
                <a:hlinkClick r:id="rId2"/>
              </a:rPr>
              <a:t>https://</a:t>
            </a:r>
            <a:r>
              <a:rPr lang="en-US" dirty="0" smtClean="0">
                <a:hlinkClick r:id="rId2"/>
              </a:rPr>
              <a:t>www.npr.org/sections/ed/2017/10/31/559571970/learning-to-spot-fake-news-start-with-a-gut-check</a:t>
            </a:r>
            <a:endParaRPr lang="en-US" dirty="0" smtClean="0"/>
          </a:p>
          <a:p>
            <a:pPr marL="457200" lvl="1" indent="0">
              <a:buNone/>
            </a:pPr>
            <a:endParaRPr lang="en-US" dirty="0"/>
          </a:p>
        </p:txBody>
      </p:sp>
    </p:spTree>
    <p:extLst>
      <p:ext uri="{BB962C8B-B14F-4D97-AF65-F5344CB8AC3E}">
        <p14:creationId xmlns:p14="http://schemas.microsoft.com/office/powerpoint/2010/main" val="2995669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Doc, strategies and list of “fake news” sites </a:t>
            </a:r>
            <a:endParaRPr lang="en-US" dirty="0"/>
          </a:p>
        </p:txBody>
      </p:sp>
      <p:sp>
        <p:nvSpPr>
          <p:cNvPr id="3" name="Content Placeholder 2"/>
          <p:cNvSpPr>
            <a:spLocks noGrp="1"/>
          </p:cNvSpPr>
          <p:nvPr>
            <p:ph idx="1"/>
          </p:nvPr>
        </p:nvSpPr>
        <p:spPr/>
        <p:txBody>
          <a:bodyPr/>
          <a:lstStyle/>
          <a:p>
            <a:r>
              <a:rPr lang="en-US" dirty="0" smtClean="0"/>
              <a:t>By Melissa </a:t>
            </a:r>
            <a:r>
              <a:rPr lang="en-US" dirty="0" err="1" smtClean="0"/>
              <a:t>Zimdars</a:t>
            </a:r>
            <a:r>
              <a:rPr lang="en-US" dirty="0" smtClean="0"/>
              <a:t>, Asst. Professor of Communication at Merrimack College </a:t>
            </a:r>
          </a:p>
          <a:p>
            <a:r>
              <a:rPr lang="en-US" dirty="0">
                <a:hlinkClick r:id="rId2"/>
              </a:rPr>
              <a:t>https://</a:t>
            </a:r>
            <a:r>
              <a:rPr lang="en-US" dirty="0" smtClean="0">
                <a:hlinkClick r:id="rId2"/>
              </a:rPr>
              <a:t>docs.google.com/document/d/10eA5-mCZLSS4MQY5QGb5ewC3VAL6pLkT53V_81ZyitM/preview</a:t>
            </a:r>
            <a:endParaRPr lang="en-US" dirty="0" smtClean="0"/>
          </a:p>
          <a:p>
            <a:endParaRPr lang="en-US" dirty="0"/>
          </a:p>
        </p:txBody>
      </p:sp>
    </p:spTree>
    <p:extLst>
      <p:ext uri="{BB962C8B-B14F-4D97-AF65-F5344CB8AC3E}">
        <p14:creationId xmlns:p14="http://schemas.microsoft.com/office/powerpoint/2010/main" val="3796917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09088" y="191224"/>
            <a:ext cx="7729728" cy="6433388"/>
          </a:xfrm>
          <a:prstGeom prst="rect">
            <a:avLst/>
          </a:prstGeom>
        </p:spPr>
      </p:pic>
    </p:spTree>
    <p:extLst>
      <p:ext uri="{BB962C8B-B14F-4D97-AF65-F5344CB8AC3E}">
        <p14:creationId xmlns:p14="http://schemas.microsoft.com/office/powerpoint/2010/main" val="110599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Fake news facts</a:t>
            </a:r>
            <a:endParaRPr lang="en-US" dirty="0"/>
          </a:p>
        </p:txBody>
      </p:sp>
      <p:sp>
        <p:nvSpPr>
          <p:cNvPr id="3" name="Content Placeholder 2"/>
          <p:cNvSpPr>
            <a:spLocks noGrp="1"/>
          </p:cNvSpPr>
          <p:nvPr>
            <p:ph idx="1"/>
          </p:nvPr>
        </p:nvSpPr>
        <p:spPr/>
        <p:txBody>
          <a:bodyPr/>
          <a:lstStyle/>
          <a:p>
            <a:r>
              <a:rPr lang="en-US" dirty="0" smtClean="0"/>
              <a:t>67% of people get at least some of their news from social media</a:t>
            </a:r>
          </a:p>
          <a:p>
            <a:r>
              <a:rPr lang="en-US" dirty="0" smtClean="0"/>
              <a:t>64% believe it causes confusion about facts </a:t>
            </a:r>
          </a:p>
          <a:p>
            <a:r>
              <a:rPr lang="en-US" dirty="0" smtClean="0"/>
              <a:t>23% have posted/reposted a fake news story (14% knew, 16% oops)</a:t>
            </a:r>
          </a:p>
          <a:p>
            <a:r>
              <a:rPr lang="en-US" dirty="0" smtClean="0"/>
              <a:t>46% somewhat (over) confident and 39% Very (over) confident in their ability to recognize fake news </a:t>
            </a:r>
          </a:p>
          <a:p>
            <a:r>
              <a:rPr lang="en-US" sz="1600" dirty="0" smtClean="0"/>
              <a:t>More at Pew Research Center, Journalism and Media </a:t>
            </a:r>
          </a:p>
          <a:p>
            <a:r>
              <a:rPr lang="en-US" sz="1600" dirty="0" smtClean="0">
                <a:hlinkClick r:id="rId2"/>
              </a:rPr>
              <a:t>http://www.journalism.org/2016/12/15/many-americans-believe-fake-news-is-sowing-confusion/</a:t>
            </a:r>
            <a:endParaRPr lang="en-US" sz="1600" dirty="0" smtClean="0"/>
          </a:p>
          <a:p>
            <a:pPr marL="1828800" lvl="4" indent="0">
              <a:buNone/>
            </a:pPr>
            <a:endParaRPr lang="en-US" dirty="0" smtClean="0"/>
          </a:p>
          <a:p>
            <a:endParaRPr lang="en-US" dirty="0" smtClean="0"/>
          </a:p>
          <a:p>
            <a:endParaRPr lang="en-US" dirty="0"/>
          </a:p>
        </p:txBody>
      </p:sp>
      <p:pic>
        <p:nvPicPr>
          <p:cNvPr id="4" name="Picture 3"/>
          <p:cNvPicPr>
            <a:picLocks noChangeAspect="1"/>
          </p:cNvPicPr>
          <p:nvPr/>
        </p:nvPicPr>
        <p:blipFill>
          <a:blip r:embed="rId3"/>
          <a:stretch>
            <a:fillRect/>
          </a:stretch>
        </p:blipFill>
        <p:spPr>
          <a:xfrm>
            <a:off x="9145514" y="5120756"/>
            <a:ext cx="2944733" cy="27178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848073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wait a minute, you just tossed out a bunch of percentages!”</a:t>
            </a:r>
            <a:endParaRPr lang="en-US" dirty="0"/>
          </a:p>
        </p:txBody>
      </p:sp>
      <p:sp>
        <p:nvSpPr>
          <p:cNvPr id="3" name="Content Placeholder 2"/>
          <p:cNvSpPr>
            <a:spLocks noGrp="1"/>
          </p:cNvSpPr>
          <p:nvPr>
            <p:ph idx="1"/>
          </p:nvPr>
        </p:nvSpPr>
        <p:spPr/>
        <p:txBody>
          <a:bodyPr/>
          <a:lstStyle/>
          <a:p>
            <a:r>
              <a:rPr lang="en-US" sz="2000" dirty="0" smtClean="0"/>
              <a:t>How can we trust you?</a:t>
            </a:r>
          </a:p>
          <a:p>
            <a:pPr lvl="1"/>
            <a:r>
              <a:rPr lang="en-US" sz="2000" dirty="0" smtClean="0"/>
              <a:t>I used a reliable/trusted source</a:t>
            </a:r>
          </a:p>
          <a:p>
            <a:pPr lvl="1"/>
            <a:r>
              <a:rPr lang="en-US" sz="2000" dirty="0" smtClean="0"/>
              <a:t>I am able to review their statistical methodology in detail to see how they reached their conclusions </a:t>
            </a:r>
          </a:p>
          <a:p>
            <a:pPr lvl="1"/>
            <a:r>
              <a:rPr lang="en-US" sz="2000" dirty="0" smtClean="0"/>
              <a:t>I cited it so that you can review it on your own time and compare it to other information </a:t>
            </a:r>
          </a:p>
          <a:p>
            <a:pPr marL="457200" lvl="1"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928" y="3534143"/>
            <a:ext cx="5234545" cy="3005732"/>
          </a:xfrm>
          <a:prstGeom prst="rect">
            <a:avLst/>
          </a:prstGeom>
        </p:spPr>
      </p:pic>
    </p:spTree>
    <p:extLst>
      <p:ext uri="{BB962C8B-B14F-4D97-AF65-F5344CB8AC3E}">
        <p14:creationId xmlns:p14="http://schemas.microsoft.com/office/powerpoint/2010/main" val="363735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misinformation </a:t>
            </a:r>
            <a:endParaRPr lang="en-US" dirty="0"/>
          </a:p>
        </p:txBody>
      </p:sp>
      <p:sp>
        <p:nvSpPr>
          <p:cNvPr id="3" name="Content Placeholder 2"/>
          <p:cNvSpPr>
            <a:spLocks noGrp="1"/>
          </p:cNvSpPr>
          <p:nvPr>
            <p:ph sz="half" idx="1"/>
          </p:nvPr>
        </p:nvSpPr>
        <p:spPr/>
        <p:txBody>
          <a:bodyPr/>
          <a:lstStyle/>
          <a:p>
            <a:r>
              <a:rPr lang="en-US" dirty="0" smtClean="0"/>
              <a:t>Propaganda </a:t>
            </a:r>
          </a:p>
          <a:p>
            <a:r>
              <a:rPr lang="en-US" dirty="0" smtClean="0"/>
              <a:t>Clickbait </a:t>
            </a:r>
          </a:p>
          <a:p>
            <a:r>
              <a:rPr lang="en-US" dirty="0" smtClean="0"/>
              <a:t>Sponsored content </a:t>
            </a:r>
          </a:p>
          <a:p>
            <a:r>
              <a:rPr lang="en-US" dirty="0" smtClean="0"/>
              <a:t>Satire/Hoax</a:t>
            </a:r>
          </a:p>
          <a:p>
            <a:r>
              <a:rPr lang="en-US" dirty="0" smtClean="0"/>
              <a:t>Conspiracy theory  </a:t>
            </a:r>
          </a:p>
          <a:p>
            <a:endParaRPr lang="en-US" dirty="0"/>
          </a:p>
        </p:txBody>
      </p:sp>
      <p:sp>
        <p:nvSpPr>
          <p:cNvPr id="4" name="Content Placeholder 3"/>
          <p:cNvSpPr>
            <a:spLocks noGrp="1"/>
          </p:cNvSpPr>
          <p:nvPr>
            <p:ph sz="half" idx="2"/>
          </p:nvPr>
        </p:nvSpPr>
        <p:spPr/>
        <p:txBody>
          <a:bodyPr/>
          <a:lstStyle/>
          <a:p>
            <a:r>
              <a:rPr lang="en-US" dirty="0" smtClean="0"/>
              <a:t>Pseudoscience </a:t>
            </a:r>
          </a:p>
          <a:p>
            <a:r>
              <a:rPr lang="en-US" dirty="0" smtClean="0"/>
              <a:t>Misinformation </a:t>
            </a:r>
          </a:p>
          <a:p>
            <a:r>
              <a:rPr lang="en-US" dirty="0" smtClean="0"/>
              <a:t>Error </a:t>
            </a:r>
          </a:p>
          <a:p>
            <a:r>
              <a:rPr lang="en-US" dirty="0" smtClean="0"/>
              <a:t>Partisanship </a:t>
            </a:r>
          </a:p>
          <a:p>
            <a:pPr marL="0" indent="0">
              <a:buNone/>
            </a:pPr>
            <a:endParaRPr lang="en-US" dirty="0" smtClean="0"/>
          </a:p>
        </p:txBody>
      </p:sp>
    </p:spTree>
    <p:extLst>
      <p:ext uri="{BB962C8B-B14F-4D97-AF65-F5344CB8AC3E}">
        <p14:creationId xmlns:p14="http://schemas.microsoft.com/office/powerpoint/2010/main" val="33476556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7388" y="267877"/>
            <a:ext cx="3466933" cy="250757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72996" y="1737361"/>
            <a:ext cx="3235934" cy="3540034"/>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7233" y="3215096"/>
            <a:ext cx="2837088" cy="3159578"/>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6222" y="3260272"/>
            <a:ext cx="2887078" cy="327342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03" y="0"/>
            <a:ext cx="3826083" cy="372627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5986" y="3892821"/>
            <a:ext cx="5919004" cy="2760921"/>
          </a:xfrm>
          <a:prstGeom prst="rect">
            <a:avLst/>
          </a:prstGeom>
        </p:spPr>
      </p:pic>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04733" y="18090"/>
            <a:ext cx="2869349" cy="2531256"/>
          </a:xfrm>
          <a:prstGeom prst="rect">
            <a:avLst/>
          </a:prstGeom>
        </p:spPr>
      </p:pic>
      <p:pic>
        <p:nvPicPr>
          <p:cNvPr id="10" name="Picture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06346" y="2466023"/>
            <a:ext cx="2329875" cy="2481065"/>
          </a:xfrm>
          <a:prstGeom prst="rect">
            <a:avLst/>
          </a:prstGeom>
        </p:spPr>
      </p:pic>
      <p:pic>
        <p:nvPicPr>
          <p:cNvPr id="11" name="Picture 10"/>
          <p:cNvPicPr>
            <a:picLocks noChangeAspect="1"/>
          </p:cNvPicPr>
          <p:nvPr/>
        </p:nvPicPr>
        <p:blipFill rotWithShape="1">
          <a:blip r:embed="rId10" cstate="print">
            <a:extLst>
              <a:ext uri="{28A0092B-C50C-407E-A947-70E740481C1C}">
                <a14:useLocalDpi xmlns:a14="http://schemas.microsoft.com/office/drawing/2010/main" val="0"/>
              </a:ext>
            </a:extLst>
          </a:blip>
          <a:srcRect r="13301" b="48793"/>
          <a:stretch/>
        </p:blipFill>
        <p:spPr>
          <a:xfrm>
            <a:off x="6271948" y="42570"/>
            <a:ext cx="1774772" cy="1577228"/>
          </a:xfrm>
          <a:prstGeom prst="rect">
            <a:avLst/>
          </a:prstGeom>
        </p:spPr>
      </p:pic>
    </p:spTree>
    <p:extLst>
      <p:ext uri="{BB962C8B-B14F-4D97-AF65-F5344CB8AC3E}">
        <p14:creationId xmlns:p14="http://schemas.microsoft.com/office/powerpoint/2010/main" val="28642569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Tactics (what to watch for) </a:t>
            </a:r>
            <a:endParaRPr lang="en-US" dirty="0"/>
          </a:p>
        </p:txBody>
      </p:sp>
      <p:sp>
        <p:nvSpPr>
          <p:cNvPr id="3" name="Content Placeholder 2"/>
          <p:cNvSpPr>
            <a:spLocks noGrp="1"/>
          </p:cNvSpPr>
          <p:nvPr>
            <p:ph idx="1"/>
          </p:nvPr>
        </p:nvSpPr>
        <p:spPr/>
        <p:txBody>
          <a:bodyPr>
            <a:normAutofit/>
          </a:bodyPr>
          <a:lstStyle/>
          <a:p>
            <a:pPr lvl="1"/>
            <a:r>
              <a:rPr lang="en-US" dirty="0" smtClean="0"/>
              <a:t>Logical fallacies </a:t>
            </a:r>
          </a:p>
          <a:p>
            <a:pPr lvl="1"/>
            <a:r>
              <a:rPr lang="en-US" dirty="0" err="1" smtClean="0"/>
              <a:t>Gaslighting</a:t>
            </a:r>
            <a:endParaRPr lang="en-US" dirty="0" smtClean="0"/>
          </a:p>
          <a:p>
            <a:pPr lvl="1"/>
            <a:r>
              <a:rPr lang="en-US" dirty="0" smtClean="0"/>
              <a:t>Lying with math and statistics </a:t>
            </a:r>
          </a:p>
          <a:p>
            <a:pPr lvl="1"/>
            <a:r>
              <a:rPr lang="en-US" dirty="0" smtClean="0"/>
              <a:t>Lying with charts and graphs</a:t>
            </a:r>
          </a:p>
          <a:p>
            <a:pPr lvl="1"/>
            <a:r>
              <a:rPr lang="en-US" dirty="0" smtClean="0"/>
              <a:t>Cherry picking </a:t>
            </a:r>
          </a:p>
          <a:p>
            <a:pPr lvl="1"/>
            <a:r>
              <a:rPr lang="en-US" dirty="0" smtClean="0"/>
              <a:t>Context, context, context  </a:t>
            </a:r>
          </a:p>
          <a:p>
            <a:pPr marL="457200" lvl="1" indent="0">
              <a:buNone/>
            </a:pPr>
            <a:endParaRPr lang="en-US" dirty="0" smtClean="0"/>
          </a:p>
          <a:p>
            <a:pPr lvl="1"/>
            <a:endParaRPr lang="en-US" dirty="0" smtClean="0"/>
          </a:p>
        </p:txBody>
      </p:sp>
    </p:spTree>
    <p:extLst>
      <p:ext uri="{BB962C8B-B14F-4D97-AF65-F5344CB8AC3E}">
        <p14:creationId xmlns:p14="http://schemas.microsoft.com/office/powerpoint/2010/main" val="2884523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fallacies </a:t>
            </a:r>
            <a:endParaRPr lang="en-US" dirty="0"/>
          </a:p>
        </p:txBody>
      </p:sp>
      <p:sp>
        <p:nvSpPr>
          <p:cNvPr id="3" name="Content Placeholder 2"/>
          <p:cNvSpPr>
            <a:spLocks noGrp="1"/>
          </p:cNvSpPr>
          <p:nvPr>
            <p:ph sz="half" idx="1"/>
          </p:nvPr>
        </p:nvSpPr>
        <p:spPr/>
        <p:txBody>
          <a:bodyPr>
            <a:normAutofit/>
          </a:bodyPr>
          <a:lstStyle/>
          <a:p>
            <a:pPr lvl="1"/>
            <a:r>
              <a:rPr lang="en-US" dirty="0" smtClean="0"/>
              <a:t>Slippery slope</a:t>
            </a:r>
          </a:p>
          <a:p>
            <a:pPr lvl="1"/>
            <a:r>
              <a:rPr lang="en-US" dirty="0" smtClean="0"/>
              <a:t>Hasty generalization</a:t>
            </a:r>
          </a:p>
          <a:p>
            <a:pPr lvl="1"/>
            <a:r>
              <a:rPr lang="en-US" dirty="0" smtClean="0"/>
              <a:t>Post hoc ergo propter hoc</a:t>
            </a:r>
          </a:p>
          <a:p>
            <a:pPr lvl="1"/>
            <a:r>
              <a:rPr lang="en-US" dirty="0" smtClean="0"/>
              <a:t>Genetic fallacy </a:t>
            </a:r>
          </a:p>
          <a:p>
            <a:pPr lvl="1"/>
            <a:r>
              <a:rPr lang="en-US" dirty="0" smtClean="0"/>
              <a:t>Begging the claim</a:t>
            </a:r>
          </a:p>
          <a:p>
            <a:pPr lvl="1"/>
            <a:r>
              <a:rPr lang="en-US" dirty="0" smtClean="0"/>
              <a:t>Circular argument</a:t>
            </a:r>
          </a:p>
          <a:p>
            <a:pPr lvl="1"/>
            <a:r>
              <a:rPr lang="en-US" dirty="0" smtClean="0"/>
              <a:t>Either/or</a:t>
            </a:r>
          </a:p>
          <a:p>
            <a:pPr lvl="1"/>
            <a:endParaRPr lang="en-US" dirty="0" smtClean="0"/>
          </a:p>
          <a:p>
            <a:endParaRPr lang="en-US" dirty="0"/>
          </a:p>
        </p:txBody>
      </p:sp>
      <p:sp>
        <p:nvSpPr>
          <p:cNvPr id="4" name="Content Placeholder 3"/>
          <p:cNvSpPr>
            <a:spLocks noGrp="1"/>
          </p:cNvSpPr>
          <p:nvPr>
            <p:ph sz="half" idx="2"/>
          </p:nvPr>
        </p:nvSpPr>
        <p:spPr/>
        <p:txBody>
          <a:bodyPr>
            <a:normAutofit/>
          </a:bodyPr>
          <a:lstStyle/>
          <a:p>
            <a:pPr lvl="1"/>
            <a:r>
              <a:rPr lang="en-US" dirty="0" smtClean="0"/>
              <a:t>Ad hominem</a:t>
            </a:r>
          </a:p>
          <a:p>
            <a:pPr lvl="1"/>
            <a:r>
              <a:rPr lang="en-US" dirty="0" smtClean="0"/>
              <a:t>Ad </a:t>
            </a:r>
            <a:r>
              <a:rPr lang="en-US" dirty="0" err="1" smtClean="0"/>
              <a:t>populum</a:t>
            </a:r>
            <a:endParaRPr lang="en-US" dirty="0" smtClean="0"/>
          </a:p>
          <a:p>
            <a:pPr lvl="1"/>
            <a:r>
              <a:rPr lang="en-US" dirty="0" smtClean="0"/>
              <a:t>Red herring</a:t>
            </a:r>
          </a:p>
          <a:p>
            <a:pPr lvl="1"/>
            <a:r>
              <a:rPr lang="en-US" dirty="0" smtClean="0"/>
              <a:t>Straw man</a:t>
            </a:r>
          </a:p>
          <a:p>
            <a:pPr lvl="1"/>
            <a:r>
              <a:rPr lang="en-US" dirty="0" smtClean="0"/>
              <a:t>Moral equivalence  </a:t>
            </a:r>
          </a:p>
          <a:p>
            <a:pPr marL="457200" lvl="1" indent="0">
              <a:buNone/>
            </a:pPr>
            <a:endParaRPr lang="en-US" dirty="0"/>
          </a:p>
          <a:p>
            <a:r>
              <a:rPr lang="en-US" sz="1400" dirty="0" smtClean="0"/>
              <a:t>Read all about logical fallacies at the Purdue Owl: </a:t>
            </a:r>
            <a:r>
              <a:rPr lang="en-US" sz="1400" dirty="0" smtClean="0">
                <a:hlinkClick r:id="rId3"/>
              </a:rPr>
              <a:t>https://owl.english.purdue.edu/owl/resource/659/03/</a:t>
            </a:r>
            <a:endParaRPr lang="en-US" sz="1400" dirty="0" smtClean="0"/>
          </a:p>
        </p:txBody>
      </p:sp>
      <p:pic>
        <p:nvPicPr>
          <p:cNvPr id="5" name="Picture 4"/>
          <p:cNvPicPr>
            <a:picLocks noChangeAspect="1"/>
          </p:cNvPicPr>
          <p:nvPr/>
        </p:nvPicPr>
        <p:blipFill>
          <a:blip r:embed="rId4"/>
          <a:stretch>
            <a:fillRect/>
          </a:stretch>
        </p:blipFill>
        <p:spPr>
          <a:xfrm>
            <a:off x="250821" y="4990688"/>
            <a:ext cx="1746206" cy="1746206"/>
          </a:xfrm>
          <a:prstGeom prst="rect">
            <a:avLst/>
          </a:prstGeom>
        </p:spPr>
      </p:pic>
      <p:pic>
        <p:nvPicPr>
          <p:cNvPr id="8" name="Picture 7"/>
          <p:cNvPicPr>
            <a:picLocks noChangeAspect="1"/>
          </p:cNvPicPr>
          <p:nvPr/>
        </p:nvPicPr>
        <p:blipFill>
          <a:blip r:embed="rId5"/>
          <a:stretch>
            <a:fillRect/>
          </a:stretch>
        </p:blipFill>
        <p:spPr>
          <a:xfrm>
            <a:off x="10617024" y="345549"/>
            <a:ext cx="957262" cy="1412608"/>
          </a:xfrm>
          <a:prstGeom prst="rect">
            <a:avLst/>
          </a:prstGeom>
        </p:spPr>
      </p:pic>
    </p:spTree>
    <p:extLst>
      <p:ext uri="{BB962C8B-B14F-4D97-AF65-F5344CB8AC3E}">
        <p14:creationId xmlns:p14="http://schemas.microsoft.com/office/powerpoint/2010/main" val="3545377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Gaslighting</a:t>
            </a:r>
            <a:r>
              <a:rPr lang="en-US" dirty="0" smtClean="0"/>
              <a:t> </a:t>
            </a:r>
            <a:endParaRPr lang="en-US" dirty="0"/>
          </a:p>
        </p:txBody>
      </p:sp>
      <p:sp>
        <p:nvSpPr>
          <p:cNvPr id="3" name="Content Placeholder 2"/>
          <p:cNvSpPr>
            <a:spLocks noGrp="1"/>
          </p:cNvSpPr>
          <p:nvPr>
            <p:ph idx="1"/>
          </p:nvPr>
        </p:nvSpPr>
        <p:spPr/>
        <p:txBody>
          <a:bodyPr/>
          <a:lstStyle/>
          <a:p>
            <a:r>
              <a:rPr lang="en-US" dirty="0" smtClean="0"/>
              <a:t>Context is important here</a:t>
            </a:r>
          </a:p>
          <a:p>
            <a:r>
              <a:rPr lang="en-US" dirty="0" smtClean="0"/>
              <a:t>Manipulation tactic, “psychological warfare”</a:t>
            </a:r>
          </a:p>
          <a:p>
            <a:pPr lvl="1"/>
            <a:r>
              <a:rPr lang="en-US" dirty="0" smtClean="0"/>
              <a:t>Deliberate distortions made (and repeated) to manipulate </a:t>
            </a:r>
          </a:p>
          <a:p>
            <a:pPr lvl="1"/>
            <a:r>
              <a:rPr lang="en-US" dirty="0" smtClean="0"/>
              <a:t>Done to incite doubt and lower self confidence </a:t>
            </a:r>
            <a:endParaRPr lang="en-US" dirty="0"/>
          </a:p>
          <a:p>
            <a:pPr lvl="1"/>
            <a:r>
              <a:rPr lang="en-US" dirty="0" smtClean="0"/>
              <a:t>Results in suppression of facts, repressing doubts/concerns </a:t>
            </a:r>
          </a:p>
        </p:txBody>
      </p:sp>
      <p:pic>
        <p:nvPicPr>
          <p:cNvPr id="4" name="Picture 3"/>
          <p:cNvPicPr>
            <a:picLocks noChangeAspect="1"/>
          </p:cNvPicPr>
          <p:nvPr/>
        </p:nvPicPr>
        <p:blipFill>
          <a:blip r:embed="rId2"/>
          <a:stretch>
            <a:fillRect/>
          </a:stretch>
        </p:blipFill>
        <p:spPr>
          <a:xfrm>
            <a:off x="9518914" y="3832327"/>
            <a:ext cx="2046669" cy="2765767"/>
          </a:xfrm>
          <a:prstGeom prst="rect">
            <a:avLst/>
          </a:prstGeom>
          <a:ln>
            <a:noFill/>
          </a:ln>
          <a:effectLst>
            <a:softEdge rad="112500"/>
          </a:effectLst>
        </p:spPr>
      </p:pic>
    </p:spTree>
    <p:extLst>
      <p:ext uri="{BB962C8B-B14F-4D97-AF65-F5344CB8AC3E}">
        <p14:creationId xmlns:p14="http://schemas.microsoft.com/office/powerpoint/2010/main" val="18362453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6018</TotalTime>
  <Words>664</Words>
  <Application>Microsoft Office PowerPoint</Application>
  <PresentationFormat>Widescreen</PresentationFormat>
  <Paragraphs>170</Paragraphs>
  <Slides>27</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GALILEO vs. Fake News</vt:lpstr>
      <vt:lpstr>What is fake news? </vt:lpstr>
      <vt:lpstr>Fake news facts</vt:lpstr>
      <vt:lpstr>“Now wait a minute, you just tossed out a bunch of percentages!”</vt:lpstr>
      <vt:lpstr>Types of misinformation </vt:lpstr>
      <vt:lpstr>PowerPoint Presentation</vt:lpstr>
      <vt:lpstr>Tactics (what to watch for) </vt:lpstr>
      <vt:lpstr>Logical fallacies </vt:lpstr>
      <vt:lpstr>Gaslighting </vt:lpstr>
      <vt:lpstr>Lying with math and statistics </vt:lpstr>
      <vt:lpstr>Lying with charts and graphs  (watch your axes!)  </vt:lpstr>
      <vt:lpstr>Context, context, context </vt:lpstr>
      <vt:lpstr>Fact checking sites</vt:lpstr>
      <vt:lpstr>Who fact checks the fact checkers? </vt:lpstr>
      <vt:lpstr>What else can I do? Evaluating sources  </vt:lpstr>
      <vt:lpstr>PowerPoint Presentation</vt:lpstr>
      <vt:lpstr>GALILEO wins! Databases that help </vt:lpstr>
      <vt:lpstr>Explora vs. the flu vaccine scare </vt:lpstr>
      <vt:lpstr>Academic Search Complete vs White House vermin (nothing) </vt:lpstr>
      <vt:lpstr>How the Discover search can help</vt:lpstr>
      <vt:lpstr>Topic Overviews in Explora  </vt:lpstr>
      <vt:lpstr>Ethically speaking…</vt:lpstr>
      <vt:lpstr>PowerPoint Presentation</vt:lpstr>
      <vt:lpstr>Thank you! </vt:lpstr>
      <vt:lpstr>Post Conference Additions  </vt:lpstr>
      <vt:lpstr>Google Doc, strategies and list of “fake news” sites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GALILEO vs. Fake News</dc:title>
  <dc:creator>Russell Palmer</dc:creator>
  <cp:lastModifiedBy>Russell Palmer</cp:lastModifiedBy>
  <cp:revision>59</cp:revision>
  <dcterms:created xsi:type="dcterms:W3CDTF">2017-09-19T14:14:49Z</dcterms:created>
  <dcterms:modified xsi:type="dcterms:W3CDTF">2017-11-10T13:45:13Z</dcterms:modified>
</cp:coreProperties>
</file>