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98" r:id="rId3"/>
  </p:sldMasterIdLst>
  <p:notesMasterIdLst>
    <p:notesMasterId r:id="rId31"/>
  </p:notesMasterIdLst>
  <p:sldIdLst>
    <p:sldId id="288" r:id="rId4"/>
    <p:sldId id="327" r:id="rId5"/>
    <p:sldId id="262" r:id="rId6"/>
    <p:sldId id="267" r:id="rId7"/>
    <p:sldId id="263" r:id="rId8"/>
    <p:sldId id="264" r:id="rId9"/>
    <p:sldId id="274" r:id="rId10"/>
    <p:sldId id="311" r:id="rId11"/>
    <p:sldId id="312" r:id="rId12"/>
    <p:sldId id="313" r:id="rId13"/>
    <p:sldId id="314" r:id="rId14"/>
    <p:sldId id="315" r:id="rId15"/>
    <p:sldId id="316" r:id="rId16"/>
    <p:sldId id="323" r:id="rId17"/>
    <p:sldId id="324" r:id="rId18"/>
    <p:sldId id="318" r:id="rId19"/>
    <p:sldId id="319" r:id="rId20"/>
    <p:sldId id="320" r:id="rId21"/>
    <p:sldId id="321" r:id="rId22"/>
    <p:sldId id="322" r:id="rId23"/>
    <p:sldId id="294" r:id="rId24"/>
    <p:sldId id="285" r:id="rId25"/>
    <p:sldId id="286" r:id="rId26"/>
    <p:sldId id="304" r:id="rId27"/>
    <p:sldId id="301" r:id="rId28"/>
    <p:sldId id="283" r:id="rId29"/>
    <p:sldId id="32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Cadieux" initials="KC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76B"/>
    <a:srgbClr val="5D3261"/>
    <a:srgbClr val="FF0000"/>
    <a:srgbClr val="FAFAFA"/>
    <a:srgbClr val="4C294F"/>
    <a:srgbClr val="F5F5F5"/>
    <a:srgbClr val="69B845"/>
    <a:srgbClr val="785276"/>
    <a:srgbClr val="713A64"/>
    <a:srgbClr val="5A2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0" autoAdjust="0"/>
    <p:restoredTop sz="87705" autoAdjust="0"/>
  </p:normalViewPr>
  <p:slideViewPr>
    <p:cSldViewPr snapToGrid="0">
      <p:cViewPr varScale="1">
        <p:scale>
          <a:sx n="39" d="100"/>
          <a:sy n="39" d="100"/>
        </p:scale>
        <p:origin x="126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A1FC-BA33-4379-9B38-80EFEFFE0540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7AC63-A57C-4BC3-8399-7345765A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1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7AC63-A57C-4BC3-8399-7345765A4B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79420-434E-479A-9212-E3977AE37D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465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79420-434E-479A-9212-E3977AE37D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439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79420-434E-479A-9212-E3977AE37D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04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79420-434E-479A-9212-E3977AE37D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440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0E972-4AD7-4B10-AAC0-48E3C4971ED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0E972-4AD7-4B10-AAC0-48E3C4971ED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80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79420-434E-479A-9212-E3977AE37D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7AC63-A57C-4BC3-8399-7345765A4B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91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Once you’ve created a new custom report then you’re able to save that and mark as a favourites for easy access next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Of course we still have the functionality to schedule any of these so the system automatically generates the report and emails you on a monthly basis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79420-434E-479A-9212-E3977AE37D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07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0E972-4AD7-4B10-AAC0-48E3C4971ED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877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0E972-4AD7-4B10-AAC0-48E3C4971ED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714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79420-434E-479A-9212-E3977AE37D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79420-434E-479A-9212-E3977AE37D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6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7AC63-A57C-4BC3-8399-7345765A4B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16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79420-434E-479A-9212-E3977AE37D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02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79420-434E-479A-9212-E3977AE37D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16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79420-434E-479A-9212-E3977AE37D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131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79420-434E-479A-9212-E3977AE37D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45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643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7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17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41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88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80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07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2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8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12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2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3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89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6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1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2127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298837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B0801-AA45-4750-B26A-0926E1E037AF}"/>
              </a:ext>
            </a:extLst>
          </p:cNvPr>
          <p:cNvSpPr/>
          <p:nvPr userDrawn="1"/>
        </p:nvSpPr>
        <p:spPr>
          <a:xfrm>
            <a:off x="0" y="2126891"/>
            <a:ext cx="12192000" cy="171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680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5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29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86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150"/>
            <a:ext cx="3481137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645300"/>
            <a:ext cx="3480612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78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43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2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8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19022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19022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335433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0" y="846138"/>
            <a:ext cx="10033035" cy="1143000"/>
          </a:xfrm>
        </p:spPr>
        <p:txBody>
          <a:bodyPr/>
          <a:lstStyle>
            <a:lvl1pPr algn="l">
              <a:defRPr sz="40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0" y="2057400"/>
            <a:ext cx="10033000" cy="442906"/>
          </a:xfrm>
        </p:spPr>
        <p:txBody>
          <a:bodyPr/>
          <a:lstStyle>
            <a:lvl1pPr>
              <a:buNone/>
              <a:defRPr sz="2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1016000" y="2500306"/>
            <a:ext cx="10033000" cy="428624"/>
          </a:xfrm>
        </p:spPr>
        <p:txBody>
          <a:bodyPr/>
          <a:lstStyle>
            <a:lvl1pPr>
              <a:buNone/>
              <a:defRPr sz="2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1027" name="Picture 3" descr="G:\InternalDocs\Communications\Resources\Logos\OpenAthens\OpenAthens logos_FINAL\OpenAthens\OpenAthens Logo_RGB_highres.png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63202"/>
            <a:ext cx="3360373" cy="5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8784299" y="6361584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www.openathens.org</a:t>
            </a:r>
          </a:p>
        </p:txBody>
      </p:sp>
    </p:spTree>
    <p:extLst>
      <p:ext uri="{BB962C8B-B14F-4D97-AF65-F5344CB8AC3E}">
        <p14:creationId xmlns:p14="http://schemas.microsoft.com/office/powerpoint/2010/main" val="3234584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69DBAB4-C6E7-48D2-AC52-B060C5C104A4}" type="datetime1">
              <a:rPr lang="en-US" smtClean="0"/>
              <a:pPr>
                <a:defRPr/>
              </a:pPr>
              <a:t>8/6/2018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43CD6A94-0115-4E03-A5AE-A014C1A8C1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99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57213" y="958851"/>
            <a:ext cx="10972800" cy="584775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1"/>
                </a:solidFill>
                <a:latin typeface="Museo Slab 500" panose="02000000000000000000" pitchFamily="50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857251" y="1928814"/>
            <a:ext cx="10477500" cy="3786187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Font typeface="Arial" pitchFamily="34" charset="0"/>
              <a:buChar char="•"/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80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Font typeface="Arial" pitchFamily="34" charset="0"/>
              <a:buChar char="•"/>
              <a:defRPr sz="280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Font typeface="Arial" pitchFamily="34" charset="0"/>
              <a:buChar char="•"/>
              <a:defRPr sz="280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3" descr="G:\InternalDocs\Communications\Resources\Logos\OpenAthens\OpenAthens logos_FINAL\OpenAthens\OpenAthens Logo_RGB_highres.png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63202"/>
            <a:ext cx="3360373" cy="5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784299" y="6361584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www.openathens.org</a:t>
            </a:r>
          </a:p>
        </p:txBody>
      </p:sp>
    </p:spTree>
    <p:extLst>
      <p:ext uri="{BB962C8B-B14F-4D97-AF65-F5344CB8AC3E}">
        <p14:creationId xmlns:p14="http://schemas.microsoft.com/office/powerpoint/2010/main" val="2905054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57213" y="958851"/>
            <a:ext cx="10972800" cy="584775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1"/>
                </a:solidFill>
                <a:latin typeface="Museo Slab 500" panose="02000000000000000000" pitchFamily="50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3" descr="G:\InternalDocs\Communications\Resources\Logos\OpenAthens\OpenAthens logos_FINAL\OpenAthens\OpenAthens Logo_RGB_highres.png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63202"/>
            <a:ext cx="3360373" cy="5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8784299" y="6361584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www.openathens.org</a:t>
            </a:r>
          </a:p>
        </p:txBody>
      </p:sp>
    </p:spTree>
    <p:extLst>
      <p:ext uri="{BB962C8B-B14F-4D97-AF65-F5344CB8AC3E}">
        <p14:creationId xmlns:p14="http://schemas.microsoft.com/office/powerpoint/2010/main" val="390911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21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InternalDocs\Communications\Resources\Logos\OpenAthens\OpenAthens logos_FINAL\OpenAthens\OpenAthens Logo_RGB_highres.png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63202"/>
            <a:ext cx="3360373" cy="5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8784299" y="6361584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www.openathens.org</a:t>
            </a:r>
          </a:p>
        </p:txBody>
      </p:sp>
    </p:spTree>
    <p:extLst>
      <p:ext uri="{BB962C8B-B14F-4D97-AF65-F5344CB8AC3E}">
        <p14:creationId xmlns:p14="http://schemas.microsoft.com/office/powerpoint/2010/main" val="3965984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846138"/>
            <a:ext cx="10033035" cy="1143000"/>
          </a:xfrm>
        </p:spPr>
        <p:txBody>
          <a:bodyPr/>
          <a:lstStyle>
            <a:lvl1pPr algn="l">
              <a:defRPr sz="40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0" y="2057400"/>
            <a:ext cx="10033000" cy="442906"/>
          </a:xfrm>
        </p:spPr>
        <p:txBody>
          <a:bodyPr/>
          <a:lstStyle>
            <a:lvl1pPr>
              <a:buNone/>
              <a:defRPr sz="2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  <a:p>
            <a:pPr lvl="0"/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1016000" y="2500306"/>
            <a:ext cx="10033000" cy="428624"/>
          </a:xfrm>
        </p:spPr>
        <p:txBody>
          <a:bodyPr/>
          <a:lstStyle>
            <a:lvl1pPr>
              <a:buNone/>
              <a:defRPr sz="2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13" name="Picture 3" descr="G:\InternalDocs\Communications\Resources\Logos\OpenAthens\OpenAthens logos_FINAL\OpenAthens\OpenAthens Logo_RGB_highres.png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63202"/>
            <a:ext cx="3360373" cy="5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784299" y="6361584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www.openathens.org</a:t>
            </a:r>
          </a:p>
        </p:txBody>
      </p:sp>
    </p:spTree>
    <p:extLst>
      <p:ext uri="{BB962C8B-B14F-4D97-AF65-F5344CB8AC3E}">
        <p14:creationId xmlns:p14="http://schemas.microsoft.com/office/powerpoint/2010/main" val="219730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781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7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56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65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12192000" cy="6523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|  www.ebsco.com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b="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4B2032-6C5E-4B1C-8F1B-C6D550CAE9E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83" y="6581163"/>
            <a:ext cx="2034450" cy="24159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DF6575-8889-49AD-BF2B-AF52A082954C}"/>
              </a:ext>
            </a:extLst>
          </p:cNvPr>
          <p:cNvCxnSpPr>
            <a:cxnSpLocks/>
          </p:cNvCxnSpPr>
          <p:nvPr userDrawn="1"/>
        </p:nvCxnSpPr>
        <p:spPr>
          <a:xfrm>
            <a:off x="1538869" y="6701882"/>
            <a:ext cx="838544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4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ts val="9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140C26-CC2A-4F60-84F8-23BB89C34562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83" y="6581163"/>
            <a:ext cx="2034450" cy="2415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538869" y="6701882"/>
            <a:ext cx="838544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53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Benefits of OpenAthens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fld id="{069DBAB4-C6E7-48D2-AC52-B060C5C104A4}" type="datetime1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fld id="{43CD6A94-0115-4E03-A5AE-A014C1A8C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 baseline="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7" b="6533"/>
          <a:stretch/>
        </p:blipFill>
        <p:spPr>
          <a:xfrm>
            <a:off x="-12700" y="462116"/>
            <a:ext cx="12204700" cy="6066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D93477-F96D-4090-95C1-E81E7941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560C4A-A13D-4544-96BF-93A386CA99D8}"/>
              </a:ext>
            </a:extLst>
          </p:cNvPr>
          <p:cNvSpPr/>
          <p:nvPr/>
        </p:nvSpPr>
        <p:spPr>
          <a:xfrm>
            <a:off x="0" y="0"/>
            <a:ext cx="12192000" cy="170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713F7B-A515-4E55-8297-AF29634836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8" y="383159"/>
            <a:ext cx="5689608" cy="6756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4F62E51-9963-4C1F-9210-AC721C17D3CC}"/>
              </a:ext>
            </a:extLst>
          </p:cNvPr>
          <p:cNvSpPr/>
          <p:nvPr/>
        </p:nvSpPr>
        <p:spPr>
          <a:xfrm>
            <a:off x="-12700" y="1280161"/>
            <a:ext cx="12192000" cy="101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GALILEO &amp; OpenAthens: 21</a:t>
            </a:r>
            <a:r>
              <a:rPr lang="en-US" sz="2800" baseline="30000" dirty="0"/>
              <a:t>st</a:t>
            </a:r>
            <a:r>
              <a:rPr lang="en-US" sz="2800" dirty="0"/>
              <a:t> Century Authentication for GALILEO Participating Libraries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605289"/>
            <a:ext cx="3997234" cy="923330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Christopher Holly</a:t>
            </a:r>
          </a:p>
          <a:p>
            <a:r>
              <a:rPr lang="en-US" dirty="0"/>
              <a:t>Director of SaaS Innovation, EBSCO</a:t>
            </a:r>
          </a:p>
          <a:p>
            <a:r>
              <a:rPr lang="en-US" dirty="0"/>
              <a:t>cholly@ebsco.com</a:t>
            </a:r>
          </a:p>
        </p:txBody>
      </p:sp>
    </p:spTree>
    <p:extLst>
      <p:ext uri="{BB962C8B-B14F-4D97-AF65-F5344CB8AC3E}">
        <p14:creationId xmlns:p14="http://schemas.microsoft.com/office/powerpoint/2010/main" val="3508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4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7251"/>
            <a:ext cx="9144000" cy="469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9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2F6903-3DC0-434B-9A90-2B7BD5179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79469"/>
            <a:ext cx="9144000" cy="54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FB816B-8047-4707-AD0B-A3A0D4AEF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77668"/>
            <a:ext cx="9144000" cy="55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1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0646" y="857250"/>
            <a:ext cx="913735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5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5330" y="857250"/>
            <a:ext cx="9142671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867883"/>
            <a:ext cx="9168220" cy="47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857251"/>
            <a:ext cx="9144000" cy="485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5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99F314-DD65-4570-AA69-1E8AB578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856" y="2307651"/>
            <a:ext cx="9144000" cy="2739211"/>
          </a:xfrm>
        </p:spPr>
        <p:txBody>
          <a:bodyPr/>
          <a:lstStyle/>
          <a:p>
            <a:pPr algn="ctr"/>
            <a:r>
              <a:rPr lang="en-GB" dirty="0"/>
              <a:t>Helping over </a:t>
            </a:r>
            <a:r>
              <a:rPr lang="en-GB" sz="3600" b="1" dirty="0"/>
              <a:t>2,600 organisations</a:t>
            </a:r>
            <a:br>
              <a:rPr lang="en-GB" sz="3600" b="1" dirty="0"/>
            </a:br>
            <a:r>
              <a:rPr lang="en-GB" dirty="0"/>
              <a:t>enable access to hundreds of </a:t>
            </a:r>
            <a:br>
              <a:rPr lang="en-GB" dirty="0"/>
            </a:br>
            <a:r>
              <a:rPr lang="en-GB" dirty="0"/>
              <a:t>thousands of journals, databases and </a:t>
            </a:r>
            <a:br>
              <a:rPr lang="en-GB" dirty="0"/>
            </a:br>
            <a:r>
              <a:rPr lang="en-GB" dirty="0" err="1"/>
              <a:t>ebooks</a:t>
            </a:r>
            <a:r>
              <a:rPr lang="en-GB" dirty="0"/>
              <a:t>, for over </a:t>
            </a:r>
            <a:r>
              <a:rPr lang="en-GB" sz="3600" b="1" dirty="0"/>
              <a:t>4 million end users</a:t>
            </a:r>
            <a:r>
              <a:rPr lang="en-GB" dirty="0"/>
              <a:t>, across </a:t>
            </a:r>
            <a:r>
              <a:rPr lang="en-GB" sz="3600" b="1" dirty="0"/>
              <a:t>200+ countries</a:t>
            </a:r>
            <a:r>
              <a:rPr lang="en-GB" dirty="0"/>
              <a:t>.</a:t>
            </a:r>
          </a:p>
        </p:txBody>
      </p:sp>
      <p:pic>
        <p:nvPicPr>
          <p:cNvPr id="7" name="Picture 3" descr="G:\InternalDocs\Communications\Resources\Logos\OpenAthens\OpenAthens logos_FINAL\OpenAthens\OpenAthens Logo_RGB_highres.png">
            <a:extLst>
              <a:ext uri="{FF2B5EF4-FFF2-40B4-BE49-F238E27FC236}">
                <a16:creationId xmlns:a16="http://schemas.microsoft.com/office/drawing/2014/main" id="{0CBE4FC7-B5FF-41FD-A886-5BEDD903C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922464"/>
            <a:ext cx="373585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75670" y="0"/>
            <a:ext cx="3776844" cy="9224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10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861237"/>
            <a:ext cx="9144000" cy="485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0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14084" r="-1429" b="35298"/>
          <a:stretch/>
        </p:blipFill>
        <p:spPr>
          <a:xfrm>
            <a:off x="0" y="2383760"/>
            <a:ext cx="12368331" cy="41277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4F62E51-9963-4C1F-9210-AC721C17D3CC}"/>
              </a:ext>
            </a:extLst>
          </p:cNvPr>
          <p:cNvSpPr/>
          <p:nvPr/>
        </p:nvSpPr>
        <p:spPr>
          <a:xfrm>
            <a:off x="-9237" y="2172411"/>
            <a:ext cx="12192001" cy="1632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Reporting Features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26263" r="198" b="21272"/>
          <a:stretch/>
        </p:blipFill>
        <p:spPr>
          <a:xfrm>
            <a:off x="-1" y="-2273071"/>
            <a:ext cx="12192001" cy="44449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340621" y="86150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44661" y="21990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713F7B-A515-4E55-8297-AF29634836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46" y="4238149"/>
            <a:ext cx="5689608" cy="6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1ADE5F-C07E-40C0-AE4F-2300BEF60496}"/>
              </a:ext>
            </a:extLst>
          </p:cNvPr>
          <p:cNvSpPr/>
          <p:nvPr/>
        </p:nvSpPr>
        <p:spPr>
          <a:xfrm>
            <a:off x="0" y="0"/>
            <a:ext cx="12192000" cy="437744"/>
          </a:xfrm>
          <a:prstGeom prst="rect">
            <a:avLst/>
          </a:prstGeom>
          <a:solidFill>
            <a:srgbClr val="4C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AA1E6B-9E6E-48A6-8038-E8FB5456DAE8}"/>
              </a:ext>
            </a:extLst>
          </p:cNvPr>
          <p:cNvSpPr/>
          <p:nvPr/>
        </p:nvSpPr>
        <p:spPr>
          <a:xfrm>
            <a:off x="0" y="437744"/>
            <a:ext cx="12192000" cy="83225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262048-5CA8-43F4-AE26-4DCE917F05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0"/>
          <a:stretch/>
        </p:blipFill>
        <p:spPr>
          <a:xfrm>
            <a:off x="818745" y="0"/>
            <a:ext cx="10554511" cy="68545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3E0D61-AF6B-4BF6-B4D7-E79FF28D378A}"/>
              </a:ext>
            </a:extLst>
          </p:cNvPr>
          <p:cNvSpPr/>
          <p:nvPr/>
        </p:nvSpPr>
        <p:spPr>
          <a:xfrm>
            <a:off x="7656576" y="4657344"/>
            <a:ext cx="4255008" cy="1207008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/>
              <a:t>OpenAthens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/>
              <a:t>Admin Dashboard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19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EC823B-8AA8-4535-996F-5F433C438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323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20AA096-5012-4661-9C6E-2C2FE5291318}"/>
              </a:ext>
            </a:extLst>
          </p:cNvPr>
          <p:cNvSpPr/>
          <p:nvPr/>
        </p:nvSpPr>
        <p:spPr>
          <a:xfrm>
            <a:off x="8936736" y="2560320"/>
            <a:ext cx="2682240" cy="198729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Resource usage statistics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7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E5E07-27A7-409C-BC7C-A59BAC59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85" y="304800"/>
            <a:ext cx="11059715" cy="1192246"/>
          </a:xfrm>
        </p:spPr>
        <p:txBody>
          <a:bodyPr/>
          <a:lstStyle/>
          <a:p>
            <a:r>
              <a:rPr lang="en-GB" dirty="0"/>
              <a:t>Resource Usage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4CDC4-F1C0-406B-97C8-D6C2F2F01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85" y="957944"/>
            <a:ext cx="10189029" cy="564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82DC711-0756-47B8-9F33-89B828B4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55" y="301312"/>
            <a:ext cx="10392834" cy="1045354"/>
          </a:xfrm>
        </p:spPr>
        <p:txBody>
          <a:bodyPr/>
          <a:lstStyle/>
          <a:p>
            <a:r>
              <a:rPr lang="en-GB" dirty="0"/>
              <a:t>Authentication by Location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314A7F-5259-4F4F-AF1A-D160441BF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255" y="1346666"/>
            <a:ext cx="11160465" cy="47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EE9BB37-9EFB-4332-8B53-651FBEBC1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38" b="2638"/>
          <a:stretch/>
        </p:blipFill>
        <p:spPr>
          <a:xfrm>
            <a:off x="304527" y="3274764"/>
            <a:ext cx="10899092" cy="30223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FCCB73-7027-4B7E-B5C1-5170A338F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27" y="279768"/>
            <a:ext cx="6712278" cy="23105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4F386E5-6521-4399-8AD9-F492DC1C0B34}"/>
              </a:ext>
            </a:extLst>
          </p:cNvPr>
          <p:cNvGrpSpPr/>
          <p:nvPr/>
        </p:nvGrpSpPr>
        <p:grpSpPr>
          <a:xfrm>
            <a:off x="4699580" y="783669"/>
            <a:ext cx="3196888" cy="1454911"/>
            <a:chOff x="4699580" y="783669"/>
            <a:chExt cx="3196888" cy="14549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A903DAA-E76E-48A4-AD5D-264DB481F400}"/>
                </a:ext>
              </a:extLst>
            </p:cNvPr>
            <p:cNvSpPr/>
            <p:nvPr/>
          </p:nvSpPr>
          <p:spPr>
            <a:xfrm>
              <a:off x="4699583" y="783669"/>
              <a:ext cx="3196885" cy="853713"/>
            </a:xfrm>
            <a:prstGeom prst="rect">
              <a:avLst/>
            </a:prstGeom>
            <a:solidFill>
              <a:srgbClr val="FAFAFA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SAVE REPORT</a:t>
              </a: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525F642C-3DDF-49F0-9542-42553BCEEA71}"/>
                </a:ext>
              </a:extLst>
            </p:cNvPr>
            <p:cNvSpPr/>
            <p:nvPr/>
          </p:nvSpPr>
          <p:spPr>
            <a:xfrm rot="10800000">
              <a:off x="4699580" y="1654943"/>
              <a:ext cx="3196885" cy="583637"/>
            </a:xfrm>
            <a:prstGeom prst="triangl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382444-3409-465E-9B02-4C7CFF429E91}"/>
              </a:ext>
            </a:extLst>
          </p:cNvPr>
          <p:cNvGrpSpPr/>
          <p:nvPr/>
        </p:nvGrpSpPr>
        <p:grpSpPr>
          <a:xfrm>
            <a:off x="2308051" y="2820168"/>
            <a:ext cx="7489768" cy="1377225"/>
            <a:chOff x="2308051" y="2820168"/>
            <a:chExt cx="7489768" cy="13772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804AC1-17AE-4D01-9197-31326C544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425" t="28402" r="42466" b="59770"/>
            <a:stretch/>
          </p:blipFill>
          <p:spPr>
            <a:xfrm>
              <a:off x="2308051" y="2820168"/>
              <a:ext cx="7489768" cy="59751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E8486C4-9AA8-406E-9C91-0A7B6D18A662}"/>
                </a:ext>
              </a:extLst>
            </p:cNvPr>
            <p:cNvSpPr/>
            <p:nvPr/>
          </p:nvSpPr>
          <p:spPr>
            <a:xfrm rot="10800000">
              <a:off x="2308051" y="3417683"/>
              <a:ext cx="7489767" cy="779710"/>
            </a:xfrm>
            <a:prstGeom prst="triangl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2230516B-A029-420E-B534-0489CAE4CB88}"/>
              </a:ext>
            </a:extLst>
          </p:cNvPr>
          <p:cNvSpPr/>
          <p:nvPr/>
        </p:nvSpPr>
        <p:spPr>
          <a:xfrm>
            <a:off x="7485256" y="135961"/>
            <a:ext cx="3533305" cy="840821"/>
          </a:xfrm>
          <a:prstGeom prst="wedgeRectCallout">
            <a:avLst>
              <a:gd name="adj1" fmla="val -44864"/>
              <a:gd name="adj2" fmla="val 101283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Save Custom Reports</a:t>
            </a:r>
            <a:endParaRPr lang="en-US" sz="2400" dirty="0"/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4997D6F2-0EB3-49ED-B3BE-FEE2DA72A62A}"/>
              </a:ext>
            </a:extLst>
          </p:cNvPr>
          <p:cNvSpPr/>
          <p:nvPr/>
        </p:nvSpPr>
        <p:spPr>
          <a:xfrm>
            <a:off x="8748948" y="1671327"/>
            <a:ext cx="3040282" cy="840821"/>
          </a:xfrm>
          <a:prstGeom prst="wedgeRectCallout">
            <a:avLst>
              <a:gd name="adj1" fmla="val -44864"/>
              <a:gd name="adj2" fmla="val 101283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Mark Favorites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287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10" y="712629"/>
            <a:ext cx="8229600" cy="1077218"/>
          </a:xfrm>
        </p:spPr>
        <p:txBody>
          <a:bodyPr/>
          <a:lstStyle/>
          <a:p>
            <a:r>
              <a:rPr lang="en-GB" dirty="0"/>
              <a:t>EBSCO &amp; OpenAthens </a:t>
            </a:r>
            <a:br>
              <a:rPr lang="en-GB" dirty="0"/>
            </a:br>
            <a:r>
              <a:rPr lang="en-GB" dirty="0"/>
              <a:t>- A united partnership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EBSCO sells &amp; supports OpenAthens across the globe</a:t>
            </a:r>
          </a:p>
          <a:p>
            <a:r>
              <a:rPr lang="en-GB" dirty="0"/>
              <a:t>Working together since 2007</a:t>
            </a:r>
          </a:p>
          <a:p>
            <a:r>
              <a:rPr lang="en-GB" dirty="0"/>
              <a:t>Customers across 200+ countries</a:t>
            </a:r>
          </a:p>
          <a:p>
            <a:endParaRPr lang="en-GB" dirty="0"/>
          </a:p>
          <a:p>
            <a:endParaRPr lang="en-GB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8670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OpenAthens</a:t>
            </a:r>
            <a:r>
              <a:rPr lang="en-NZ" dirty="0"/>
              <a:t> – </a:t>
            </a:r>
            <a:r>
              <a:rPr lang="en-NZ" dirty="0">
                <a:solidFill>
                  <a:schemeClr val="accent2"/>
                </a:solidFill>
              </a:rPr>
              <a:t>What is it?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405467"/>
            <a:ext cx="10515600" cy="4577852"/>
          </a:xfrm>
        </p:spPr>
        <p:txBody>
          <a:bodyPr/>
          <a:lstStyle/>
          <a:p>
            <a:r>
              <a:rPr lang="en-GB" sz="2400" dirty="0"/>
              <a:t>Username/Password system for access to electronic resources</a:t>
            </a:r>
          </a:p>
          <a:p>
            <a:pPr lvl="1"/>
            <a:r>
              <a:rPr lang="en-GB" dirty="0"/>
              <a:t>Use current credentials or create in OpenAthens</a:t>
            </a:r>
          </a:p>
          <a:p>
            <a:r>
              <a:rPr lang="en-GB" sz="2400" dirty="0"/>
              <a:t>Provides user categorization &amp; statistics</a:t>
            </a:r>
          </a:p>
          <a:p>
            <a:r>
              <a:rPr lang="en-GB" sz="2400" dirty="0"/>
              <a:t>Access Management - down to the Individual Platform &amp; User</a:t>
            </a:r>
          </a:p>
          <a:p>
            <a:pPr lvl="1"/>
            <a:r>
              <a:rPr lang="en-GB" dirty="0"/>
              <a:t>Customizable Permission Sets (by department, role, major, year of grad, etc)</a:t>
            </a:r>
          </a:p>
          <a:p>
            <a:r>
              <a:rPr lang="en-GB" sz="2400" dirty="0"/>
              <a:t>Provides anonymized patron information to Service Providers</a:t>
            </a:r>
          </a:p>
          <a:p>
            <a:r>
              <a:rPr lang="en-GB" sz="2400" dirty="0"/>
              <a:t>Fully Cloud-Based Service with 24/7 Customer Support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872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OpenAthens - </a:t>
            </a:r>
            <a:r>
              <a:rPr lang="en-NZ" dirty="0">
                <a:solidFill>
                  <a:schemeClr val="accent2"/>
                </a:solidFill>
              </a:rPr>
              <a:t>Benefits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200" dirty="0"/>
              <a:t>Easily configured by administrators</a:t>
            </a:r>
          </a:p>
          <a:p>
            <a:r>
              <a:rPr lang="en-NZ" sz="2200" dirty="0"/>
              <a:t>User account management tools can allocate or restrict access to categories of individuals or groups</a:t>
            </a:r>
          </a:p>
          <a:p>
            <a:r>
              <a:rPr lang="en-NZ" sz="2200" dirty="0"/>
              <a:t>Granular statistics </a:t>
            </a:r>
          </a:p>
          <a:p>
            <a:pPr lvl="1"/>
            <a:r>
              <a:rPr lang="en-NZ" sz="2200" dirty="0"/>
              <a:t>Informed collection management using statistics</a:t>
            </a:r>
          </a:p>
          <a:p>
            <a:pPr lvl="1"/>
            <a:r>
              <a:rPr lang="en-NZ" sz="2200" dirty="0"/>
              <a:t>Help determine patron outcomes </a:t>
            </a:r>
          </a:p>
          <a:p>
            <a:pPr lvl="1"/>
            <a:r>
              <a:rPr lang="en-NZ" sz="2200" dirty="0"/>
              <a:t>Cross charging different business units</a:t>
            </a:r>
          </a:p>
          <a:p>
            <a:r>
              <a:rPr lang="en-NZ" sz="2200" dirty="0"/>
              <a:t>By Librarians for Librarians</a:t>
            </a:r>
          </a:p>
          <a:p>
            <a:pPr lvl="1"/>
            <a:endParaRPr lang="en-NZ" dirty="0"/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854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219" y="473336"/>
            <a:ext cx="10311581" cy="1023710"/>
          </a:xfrm>
        </p:spPr>
        <p:txBody>
          <a:bodyPr/>
          <a:lstStyle/>
          <a:p>
            <a:r>
              <a:rPr lang="en-NZ" dirty="0"/>
              <a:t>OpenAthens – </a:t>
            </a:r>
            <a:r>
              <a:rPr lang="en-NZ" dirty="0">
                <a:solidFill>
                  <a:schemeClr val="accent2"/>
                </a:solidFill>
              </a:rPr>
              <a:t>Integration Options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76250" y="2025444"/>
            <a:ext cx="5400676" cy="2863033"/>
          </a:xfrm>
        </p:spPr>
        <p:txBody>
          <a:bodyPr/>
          <a:lstStyle/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dirty="0"/>
              <a:t>SAML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dirty="0"/>
              <a:t>Active Directory (ADFS or LDAP)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dirty="0"/>
              <a:t>Portals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dirty="0"/>
              <a:t>Learning Management Systems</a:t>
            </a:r>
          </a:p>
          <a:p>
            <a:pPr lvl="1"/>
            <a:endParaRPr lang="en-NZ" sz="2200" dirty="0"/>
          </a:p>
          <a:p>
            <a:pPr lvl="1"/>
            <a:endParaRPr lang="en-NZ" sz="500" dirty="0"/>
          </a:p>
          <a:p>
            <a:pPr marL="457200" lvl="1" indent="0">
              <a:buNone/>
            </a:pPr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02E4D-8CE6-45D9-B7E1-FF9A690F13D0}"/>
              </a:ext>
            </a:extLst>
          </p:cNvPr>
          <p:cNvSpPr txBox="1"/>
          <p:nvPr/>
        </p:nvSpPr>
        <p:spPr>
          <a:xfrm>
            <a:off x="609601" y="4642681"/>
            <a:ext cx="109697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NZ" sz="2000" dirty="0"/>
              <a:t>No *new* usernames or passwords &amp; improved license compliance</a:t>
            </a:r>
          </a:p>
          <a:p>
            <a:pPr lvl="1" algn="ctr"/>
            <a:endParaRPr lang="en-NZ" sz="2000" dirty="0"/>
          </a:p>
          <a:p>
            <a:pPr lvl="1" algn="ctr"/>
            <a:r>
              <a:rPr lang="en-NZ" sz="2000" i="1" dirty="0"/>
              <a:t>Library resources become another application managed via the SSO system which simplifies IT hierarchy &amp; improves security. </a:t>
            </a:r>
          </a:p>
          <a:p>
            <a:pPr lvl="1" algn="ctr"/>
            <a:endParaRPr lang="en-NZ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562C8-9296-40FA-89F6-14A40D6D19A0}"/>
              </a:ext>
            </a:extLst>
          </p:cNvPr>
          <p:cNvSpPr txBox="1"/>
          <p:nvPr/>
        </p:nvSpPr>
        <p:spPr>
          <a:xfrm>
            <a:off x="1530036" y="1185439"/>
            <a:ext cx="1004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Integrates with organization’s own systems…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747D9-EA51-445E-968B-7774A6222D94}"/>
              </a:ext>
            </a:extLst>
          </p:cNvPr>
          <p:cNvSpPr txBox="1"/>
          <p:nvPr/>
        </p:nvSpPr>
        <p:spPr>
          <a:xfrm rot="10800000" flipH="1" flipV="1">
            <a:off x="6116334" y="1998946"/>
            <a:ext cx="5463047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Google G Suite Global Directory </a:t>
            </a:r>
          </a:p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ILS’s</a:t>
            </a:r>
          </a:p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Student Information Systems</a:t>
            </a:r>
          </a:p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APIs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930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F3EC9-C709-448A-A644-EF54A79E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makes OpenAthens different from IP/proxy?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B60DC-3A52-4D25-A877-8D22F11CC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Designed by librarians for librarians</a:t>
            </a:r>
          </a:p>
          <a:p>
            <a:r>
              <a:rPr lang="en-GB" dirty="0"/>
              <a:t>Always fully hosted</a:t>
            </a:r>
          </a:p>
          <a:p>
            <a:r>
              <a:rPr lang="en-GB" dirty="0"/>
              <a:t>Works across all devices and locations</a:t>
            </a:r>
          </a:p>
          <a:p>
            <a:r>
              <a:rPr lang="en-GB" dirty="0"/>
              <a:t>Collects detailed usage statistics </a:t>
            </a:r>
          </a:p>
          <a:p>
            <a:r>
              <a:rPr lang="en-GB" dirty="0"/>
              <a:t>Supports user personalization</a:t>
            </a:r>
          </a:p>
          <a:p>
            <a:r>
              <a:rPr lang="en-GB" dirty="0"/>
              <a:t>Military-grade security with SAML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05" y="1631981"/>
            <a:ext cx="3977207" cy="421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8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2F8C8-C612-4A91-8AEE-9A46FE60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</a:t>
            </a:r>
            <a:r>
              <a:rPr lang="en-GB" dirty="0">
                <a:solidFill>
                  <a:schemeClr val="accent2"/>
                </a:solidFill>
              </a:rPr>
              <a:t>user</a:t>
            </a:r>
            <a:r>
              <a:rPr lang="en-GB" dirty="0"/>
              <a:t> requirements: </a:t>
            </a:r>
            <a:br>
              <a:rPr lang="en-GB" dirty="0"/>
            </a:br>
            <a:r>
              <a:rPr lang="en-GB" dirty="0"/>
              <a:t>1990 -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0636B-CB9D-433C-9ACE-DD1FCC99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5110"/>
            <a:ext cx="5651090" cy="3637772"/>
          </a:xfrm>
        </p:spPr>
        <p:txBody>
          <a:bodyPr/>
          <a:lstStyle/>
          <a:p>
            <a:r>
              <a:rPr lang="en-GB" dirty="0"/>
              <a:t>Mobile access is key</a:t>
            </a:r>
          </a:p>
          <a:p>
            <a:r>
              <a:rPr lang="en-GB" dirty="0"/>
              <a:t>Personalization is expected</a:t>
            </a:r>
          </a:p>
          <a:p>
            <a:r>
              <a:rPr lang="en-GB" dirty="0"/>
              <a:t>Multiple devices are used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5" r="22567"/>
          <a:stretch/>
        </p:blipFill>
        <p:spPr>
          <a:xfrm>
            <a:off x="7248939" y="-1"/>
            <a:ext cx="4943062" cy="65125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961E0C-9240-4F1A-8DD8-0A2B67AEB364}"/>
              </a:ext>
            </a:extLst>
          </p:cNvPr>
          <p:cNvSpPr/>
          <p:nvPr/>
        </p:nvSpPr>
        <p:spPr>
          <a:xfrm>
            <a:off x="0" y="6046324"/>
            <a:ext cx="12192000" cy="463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740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1571" y="1922633"/>
            <a:ext cx="3857625" cy="34457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28908AE-4826-4EB0-A5F3-FEDF32ECAA9D}"/>
              </a:ext>
            </a:extLst>
          </p:cNvPr>
          <p:cNvSpPr txBox="1">
            <a:spLocks/>
          </p:cNvSpPr>
          <p:nvPr/>
        </p:nvSpPr>
        <p:spPr>
          <a:xfrm>
            <a:off x="4975439" y="1302687"/>
            <a:ext cx="2549889" cy="6714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GB" sz="2400" dirty="0">
                <a:solidFill>
                  <a:srgbClr val="0E316B"/>
                </a:solidFill>
                <a:latin typeface="Arial"/>
              </a:rPr>
              <a:t>User Login Today</a:t>
            </a:r>
          </a:p>
        </p:txBody>
      </p:sp>
    </p:spTree>
    <p:extLst>
      <p:ext uri="{BB962C8B-B14F-4D97-AF65-F5344CB8AC3E}">
        <p14:creationId xmlns:p14="http://schemas.microsoft.com/office/powerpoint/2010/main" val="14946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D18B67-6C4B-4F3F-AA68-21E0860F1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3"/>
          <a:stretch/>
        </p:blipFill>
        <p:spPr>
          <a:xfrm>
            <a:off x="1524000" y="1032933"/>
            <a:ext cx="9144000" cy="492265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91DC4E9-AF6B-0D4E-8314-376E873FAE8B}"/>
              </a:ext>
            </a:extLst>
          </p:cNvPr>
          <p:cNvGrpSpPr/>
          <p:nvPr/>
        </p:nvGrpSpPr>
        <p:grpSpPr>
          <a:xfrm>
            <a:off x="6023992" y="1988840"/>
            <a:ext cx="3312368" cy="3528392"/>
            <a:chOff x="4499992" y="1988840"/>
            <a:chExt cx="3312368" cy="35283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68F9C1-BF24-4CD7-B5D0-26E7228141B6}"/>
                </a:ext>
              </a:extLst>
            </p:cNvPr>
            <p:cNvSpPr/>
            <p:nvPr/>
          </p:nvSpPr>
          <p:spPr>
            <a:xfrm>
              <a:off x="4499992" y="1988840"/>
              <a:ext cx="3312368" cy="3528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E63DAF-7E1B-47CD-9ECF-0EC74054A95F}"/>
                </a:ext>
              </a:extLst>
            </p:cNvPr>
            <p:cNvGrpSpPr/>
            <p:nvPr/>
          </p:nvGrpSpPr>
          <p:grpSpPr>
            <a:xfrm>
              <a:off x="4860032" y="2132856"/>
              <a:ext cx="2808312" cy="2808312"/>
              <a:chOff x="4860032" y="2564904"/>
              <a:chExt cx="2808312" cy="2808312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FF6E3D6-9326-43B1-88F6-F36EF80423B0}"/>
                  </a:ext>
                </a:extLst>
              </p:cNvPr>
              <p:cNvSpPr/>
              <p:nvPr/>
            </p:nvSpPr>
            <p:spPr>
              <a:xfrm>
                <a:off x="4860032" y="2564904"/>
                <a:ext cx="2808312" cy="2808312"/>
              </a:xfrm>
              <a:prstGeom prst="roundRect">
                <a:avLst>
                  <a:gd name="adj" fmla="val 488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2EFE601-8290-438D-83DF-3AEC51B8E2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2597" t="36432" r="32519" b="9449"/>
              <a:stretch/>
            </p:blipFill>
            <p:spPr>
              <a:xfrm>
                <a:off x="4932040" y="3284984"/>
                <a:ext cx="2664296" cy="1944217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9920CD-9B3D-4D0A-9E45-5611944AD1A3}"/>
                  </a:ext>
                </a:extLst>
              </p:cNvPr>
              <p:cNvSpPr txBox="1"/>
              <p:nvPr/>
            </p:nvSpPr>
            <p:spPr>
              <a:xfrm>
                <a:off x="4860032" y="2708920"/>
                <a:ext cx="26642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>
                    <a:solidFill>
                      <a:srgbClr val="002060"/>
                    </a:solidFill>
                  </a:rPr>
                  <a:t>Login to the virtual library of Georgia</a:t>
                </a:r>
              </a:p>
            </p:txBody>
          </p:sp>
        </p:grp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EEB25608-2F75-8244-8531-2D3322F433B5}"/>
              </a:ext>
            </a:extLst>
          </p:cNvPr>
          <p:cNvSpPr txBox="1">
            <a:spLocks/>
          </p:cNvSpPr>
          <p:nvPr/>
        </p:nvSpPr>
        <p:spPr>
          <a:xfrm>
            <a:off x="1769351" y="220811"/>
            <a:ext cx="3948963" cy="6714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GB" sz="2400" dirty="0" err="1">
                <a:solidFill>
                  <a:srgbClr val="0E316B"/>
                </a:solidFill>
                <a:latin typeface="Arial"/>
              </a:rPr>
              <a:t>OpenAthens</a:t>
            </a:r>
            <a:r>
              <a:rPr lang="en-GB" sz="2400" dirty="0">
                <a:solidFill>
                  <a:srgbClr val="0E316B"/>
                </a:solidFill>
                <a:latin typeface="Arial"/>
              </a:rPr>
              <a:t> </a:t>
            </a:r>
            <a:r>
              <a:rPr lang="en-GB" sz="2400" dirty="0" err="1">
                <a:solidFill>
                  <a:srgbClr val="0E316B"/>
                </a:solidFill>
                <a:latin typeface="Arial"/>
              </a:rPr>
              <a:t>Wayfinder</a:t>
            </a:r>
            <a:endParaRPr lang="en-GB" sz="2400" dirty="0">
              <a:solidFill>
                <a:srgbClr val="0E316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7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BSCO OpenAthens - Cover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BSCO OpenAthsn - Body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3.xml><?xml version="1.0" encoding="utf-8"?>
<a:theme xmlns:a="http://schemas.openxmlformats.org/drawingml/2006/main" name="OpenAthens-branded-presentation-v1.0">
  <a:themeElements>
    <a:clrScheme name="Eduserv">
      <a:dk1>
        <a:srgbClr val="5D3261"/>
      </a:dk1>
      <a:lt1>
        <a:srgbClr val="AFAFA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Eduserv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360</Words>
  <Application>Microsoft Office PowerPoint</Application>
  <PresentationFormat>Widescreen</PresentationFormat>
  <Paragraphs>87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Arial Narrow</vt:lpstr>
      <vt:lpstr>Calibri</vt:lpstr>
      <vt:lpstr>Museo Slab 500</vt:lpstr>
      <vt:lpstr>Open Sans</vt:lpstr>
      <vt:lpstr>EBSCO OpenAthens - Cover</vt:lpstr>
      <vt:lpstr>EBSCO OpenAthsn - Body</vt:lpstr>
      <vt:lpstr>OpenAthens-branded-presentation-v1.0</vt:lpstr>
      <vt:lpstr>       </vt:lpstr>
      <vt:lpstr>Helping over 2,600 organisations enable access to hundreds of  thousands of journals, databases and  ebooks, for over 4 million end users, across 200+ countries.</vt:lpstr>
      <vt:lpstr>OpenAthens – What is it?</vt:lpstr>
      <vt:lpstr>OpenAthens - Benefits</vt:lpstr>
      <vt:lpstr>OpenAthens – Integration Options </vt:lpstr>
      <vt:lpstr>What makes OpenAthens different from IP/proxy?</vt:lpstr>
      <vt:lpstr>Changing user requirements:  1990 -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 Usage</vt:lpstr>
      <vt:lpstr>Authentication by Location</vt:lpstr>
      <vt:lpstr>PowerPoint Presentation</vt:lpstr>
      <vt:lpstr>EBSCO &amp; OpenAthens  - A united partnership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Beyond IP Authentication:  The new Frontier  in Single Sign-On</dc:title>
  <dc:creator>Megan Behrendt</dc:creator>
  <cp:lastModifiedBy>Russell Palmer</cp:lastModifiedBy>
  <cp:revision>107</cp:revision>
  <dcterms:created xsi:type="dcterms:W3CDTF">2018-03-29T13:38:37Z</dcterms:created>
  <dcterms:modified xsi:type="dcterms:W3CDTF">2018-08-06T17:28:11Z</dcterms:modified>
</cp:coreProperties>
</file>