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34.xml" ContentType="application/vnd.openxmlformats-officedocument.presentationml.tags+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35.xml" ContentType="application/vnd.openxmlformats-officedocument.presentationml.tag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507" r:id="rId2"/>
    <p:sldId id="503" r:id="rId3"/>
    <p:sldId id="504" r:id="rId4"/>
    <p:sldId id="475" r:id="rId5"/>
    <p:sldId id="482" r:id="rId6"/>
    <p:sldId id="525" r:id="rId7"/>
    <p:sldId id="436" r:id="rId8"/>
    <p:sldId id="480" r:id="rId9"/>
    <p:sldId id="478" r:id="rId10"/>
    <p:sldId id="476" r:id="rId11"/>
    <p:sldId id="483" r:id="rId12"/>
    <p:sldId id="505" r:id="rId13"/>
    <p:sldId id="526" r:id="rId14"/>
    <p:sldId id="485" r:id="rId15"/>
    <p:sldId id="511" r:id="rId16"/>
    <p:sldId id="512" r:id="rId17"/>
    <p:sldId id="513" r:id="rId18"/>
    <p:sldId id="527" r:id="rId19"/>
    <p:sldId id="528" r:id="rId20"/>
    <p:sldId id="529" r:id="rId21"/>
    <p:sldId id="517" r:id="rId22"/>
    <p:sldId id="494" r:id="rId23"/>
    <p:sldId id="495" r:id="rId24"/>
    <p:sldId id="530" r:id="rId25"/>
    <p:sldId id="490" r:id="rId26"/>
    <p:sldId id="498" r:id="rId27"/>
    <p:sldId id="499"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6662" autoAdjust="0"/>
  </p:normalViewPr>
  <p:slideViewPr>
    <p:cSldViewPr>
      <p:cViewPr varScale="1">
        <p:scale>
          <a:sx n="70" d="100"/>
          <a:sy n="70" d="100"/>
        </p:scale>
        <p:origin x="-852" y="-102"/>
      </p:cViewPr>
      <p:guideLst>
        <p:guide orient="horz" pos="2160"/>
        <p:guide pos="2880"/>
      </p:guideLst>
    </p:cSldViewPr>
  </p:slideViewPr>
  <p:outlineViewPr>
    <p:cViewPr>
      <p:scale>
        <a:sx n="33" d="100"/>
        <a:sy n="33" d="100"/>
      </p:scale>
      <p:origin x="0" y="193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59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C99D04-C976-485F-9180-4D3E7497DF49}" type="datetimeFigureOut">
              <a:rPr lang="en-US" smtClean="0"/>
              <a:pPr/>
              <a:t>1/31/2013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42FE9A-6A55-40A5-AA94-2B3425FCEBAB}" type="slidenum">
              <a:rPr lang="en-US" smtClean="0"/>
              <a:pPr/>
              <a:t>‹#›</a:t>
            </a:fld>
            <a:endParaRPr lang="en-US"/>
          </a:p>
        </p:txBody>
      </p:sp>
    </p:spTree>
    <p:extLst>
      <p:ext uri="{BB962C8B-B14F-4D97-AF65-F5344CB8AC3E}">
        <p14:creationId xmlns:p14="http://schemas.microsoft.com/office/powerpoint/2010/main" xmlns="" val="115541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34628A-E5F3-4EB4-B8AD-972BAD0FD0A6}" type="slidenum">
              <a:rPr lang="en-US"/>
              <a:pPr/>
              <a:t>‹#›</a:t>
            </a:fld>
            <a:endParaRPr lang="en-US"/>
          </a:p>
        </p:txBody>
      </p:sp>
    </p:spTree>
    <p:extLst>
      <p:ext uri="{BB962C8B-B14F-4D97-AF65-F5344CB8AC3E}">
        <p14:creationId xmlns:p14="http://schemas.microsoft.com/office/powerpoint/2010/main" xmlns="" val="840731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34628A-E5F3-4EB4-B8AD-972BAD0FD0A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10</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GALILEO is available</a:t>
            </a:r>
            <a:r>
              <a:rPr lang="en-US" baseline="0" dirty="0" smtClean="0">
                <a:solidFill>
                  <a:srgbClr val="000000"/>
                </a:solidFill>
                <a:latin typeface="Lucida Sans Unicode" pitchFamily="34" charset="0"/>
                <a:ea typeface="Times New Roman"/>
                <a:cs typeface="Lucida Sans Unicode" pitchFamily="34" charset="0"/>
              </a:rPr>
              <a:t> at any time of day and anywhere there is an internet connection, so your students can do research at school or at home.</a:t>
            </a:r>
            <a:endParaRPr lang="en-US" dirty="0">
              <a:latin typeface="Lucida Sans Unicode" pitchFamily="34" charset="0"/>
              <a:ea typeface="Times New Roman"/>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a:t>
            </a:r>
            <a:r>
              <a:rPr lang="en-US" baseline="0" dirty="0" smtClean="0"/>
              <a:t> media specialist can be added to the password distribution list to receive a notice of a password change 30 days before it changes. If the password is problematic, let GALILEO staff know.</a:t>
            </a:r>
            <a:endParaRPr lang="en-US" dirty="0"/>
          </a:p>
        </p:txBody>
      </p:sp>
      <p:sp>
        <p:nvSpPr>
          <p:cNvPr id="4" name="Slide Number Placeholder 3"/>
          <p:cNvSpPr>
            <a:spLocks noGrp="1"/>
          </p:cNvSpPr>
          <p:nvPr>
            <p:ph type="sldNum" sz="quarter" idx="10"/>
          </p:nvPr>
        </p:nvSpPr>
        <p:spPr/>
        <p:txBody>
          <a:bodyPr/>
          <a:lstStyle/>
          <a:p>
            <a:fld id="{8034628A-E5F3-4EB4-B8AD-972BAD0FD0A6}" type="slidenum">
              <a:rPr lang="en-US" smtClean="0"/>
              <a:pPr/>
              <a:t>11</a:t>
            </a:fld>
            <a:endParaRPr lang="en-US"/>
          </a:p>
        </p:txBody>
      </p:sp>
    </p:spTree>
    <p:extLst>
      <p:ext uri="{BB962C8B-B14F-4D97-AF65-F5344CB8AC3E}">
        <p14:creationId xmlns:p14="http://schemas.microsoft.com/office/powerpoint/2010/main" xmlns="" val="1770994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12</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http://www.galileo.usg.edu </a:t>
            </a:r>
            <a:endParaRPr lang="en-US" dirty="0" smtClean="0">
              <a:latin typeface="Lucida Sans Unicode" pitchFamily="34" charset="0"/>
              <a:ea typeface="Times New Roman"/>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endParaRPr lang="en-US" dirty="0" smtClean="0">
              <a:latin typeface="Lucida Sans Unicode" pitchFamily="34" charset="0"/>
              <a:ea typeface="Times New Roman"/>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*Tip: It may help to use quotes for a name (e.g., “Mary Musgrove”) to get results with the first and last name together, but may also need to check for several forms of the name (e.g., General Sherman, William Sherman, William T. Sherman).</a:t>
            </a:r>
          </a:p>
          <a:p>
            <a:endParaRPr lang="en-US" baseline="0" dirty="0" smtClean="0"/>
          </a:p>
          <a:p>
            <a:r>
              <a:rPr lang="en-US" baseline="0" dirty="0" smtClean="0"/>
              <a:t>*Tip: If getting too many academic journals in search, limit to Trade Publications, Magazines, and/or News in Limit by Type.</a:t>
            </a:r>
          </a:p>
          <a:p>
            <a:endParaRPr lang="en-US" baseline="0" dirty="0" smtClean="0"/>
          </a:p>
          <a:p>
            <a:r>
              <a:rPr lang="en-US" baseline="0" dirty="0" smtClean="0"/>
              <a:t>*Tip: Limit results by subject to get better results. This works especially well for a person, historical event, or well-known topic.</a:t>
            </a:r>
          </a:p>
          <a:p>
            <a:endParaRPr lang="en-US" baseline="0" dirty="0" smtClean="0"/>
          </a:p>
          <a:p>
            <a:r>
              <a:rPr lang="en-US" baseline="0" dirty="0" smtClean="0"/>
              <a:t>*Tip: When student see an article title, note the Cite feature on the right that provides pre-formatted citations for the article and note the Permalink, which is a persistent link to the article that can be used in bibliographies, classroom websites, learning management systems, etc.</a:t>
            </a:r>
          </a:p>
          <a:p>
            <a:endParaRPr lang="en-US" baseline="0" dirty="0" smtClean="0"/>
          </a:p>
          <a:p>
            <a:r>
              <a:rPr lang="en-US" baseline="0" dirty="0" smtClean="0"/>
              <a:t>*Tip: Note Relevance Sort at the top of the search results list can be changed to Date Descending to see articles for current events topics.</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A3F7439-7C03-4A73-BA0F-419BF8ADD82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34628A-E5F3-4EB4-B8AD-972BAD0FD0A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F7439-7C03-4A73-BA0F-419BF8ADD82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3F7439-7C03-4A73-BA0F-419BF8ADD82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A3F7439-7C03-4A73-BA0F-419BF8ADD820}"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34628A-E5F3-4EB4-B8AD-972BAD0FD0A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What is GALILEO?</a:t>
            </a:r>
            <a:endParaRPr lang="en-US" dirty="0" smtClean="0">
              <a:latin typeface="Lucida Sans Unicode" pitchFamily="34" charset="0"/>
              <a:ea typeface="Times New Roman"/>
              <a:cs typeface="Lucida Sans Unicode" pitchFamily="34" charset="0"/>
            </a:endParaRPr>
          </a:p>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GALILEO stands for </a:t>
            </a:r>
            <a:r>
              <a:rPr lang="en-US" b="1" dirty="0" smtClean="0">
                <a:solidFill>
                  <a:srgbClr val="000000"/>
                </a:solidFill>
                <a:latin typeface="Lucida Sans Unicode" pitchFamily="34" charset="0"/>
                <a:ea typeface="Times New Roman"/>
                <a:cs typeface="Lucida Sans Unicode" pitchFamily="34" charset="0"/>
              </a:rPr>
              <a:t>G</a:t>
            </a:r>
            <a:r>
              <a:rPr lang="en-US" dirty="0" smtClean="0">
                <a:solidFill>
                  <a:srgbClr val="000000"/>
                </a:solidFill>
                <a:latin typeface="Lucida Sans Unicode" pitchFamily="34" charset="0"/>
                <a:ea typeface="Times New Roman"/>
                <a:cs typeface="Lucida Sans Unicode" pitchFamily="34" charset="0"/>
              </a:rPr>
              <a:t>eorgi</a:t>
            </a:r>
            <a:r>
              <a:rPr lang="en-US" b="1" dirty="0" smtClean="0">
                <a:solidFill>
                  <a:srgbClr val="000000"/>
                </a:solidFill>
                <a:latin typeface="Lucida Sans Unicode" pitchFamily="34" charset="0"/>
                <a:ea typeface="Times New Roman"/>
                <a:cs typeface="Lucida Sans Unicode" pitchFamily="34" charset="0"/>
              </a:rPr>
              <a:t>A</a:t>
            </a:r>
            <a:r>
              <a:rPr lang="en-US" dirty="0" smtClean="0">
                <a:solidFill>
                  <a:srgbClr val="000000"/>
                </a:solidFill>
                <a:latin typeface="Lucida Sans Unicode" pitchFamily="34" charset="0"/>
                <a:ea typeface="Times New Roman"/>
                <a:cs typeface="Lucida Sans Unicode" pitchFamily="34" charset="0"/>
              </a:rPr>
              <a:t> </a:t>
            </a:r>
            <a:r>
              <a:rPr lang="en-US" b="1" dirty="0" smtClean="0">
                <a:solidFill>
                  <a:srgbClr val="000000"/>
                </a:solidFill>
                <a:latin typeface="Lucida Sans Unicode" pitchFamily="34" charset="0"/>
                <a:ea typeface="Times New Roman"/>
                <a:cs typeface="Lucida Sans Unicode" pitchFamily="34" charset="0"/>
              </a:rPr>
              <a:t>LI</a:t>
            </a:r>
            <a:r>
              <a:rPr lang="en-US" dirty="0" smtClean="0">
                <a:solidFill>
                  <a:srgbClr val="000000"/>
                </a:solidFill>
                <a:latin typeface="Lucida Sans Unicode" pitchFamily="34" charset="0"/>
                <a:ea typeface="Times New Roman"/>
                <a:cs typeface="Lucida Sans Unicode" pitchFamily="34" charset="0"/>
              </a:rPr>
              <a:t>brary </a:t>
            </a:r>
            <a:r>
              <a:rPr lang="en-US" b="1" dirty="0" smtClean="0">
                <a:solidFill>
                  <a:srgbClr val="000000"/>
                </a:solidFill>
                <a:latin typeface="Lucida Sans Unicode" pitchFamily="34" charset="0"/>
                <a:ea typeface="Times New Roman"/>
                <a:cs typeface="Lucida Sans Unicode" pitchFamily="34" charset="0"/>
              </a:rPr>
              <a:t>LE</a:t>
            </a:r>
            <a:r>
              <a:rPr lang="en-US" dirty="0" smtClean="0">
                <a:solidFill>
                  <a:srgbClr val="000000"/>
                </a:solidFill>
                <a:latin typeface="Lucida Sans Unicode" pitchFamily="34" charset="0"/>
                <a:ea typeface="Times New Roman"/>
                <a:cs typeface="Lucida Sans Unicode" pitchFamily="34" charset="0"/>
              </a:rPr>
              <a:t>arning </a:t>
            </a:r>
            <a:r>
              <a:rPr lang="en-US" b="1" dirty="0" smtClean="0">
                <a:solidFill>
                  <a:srgbClr val="000000"/>
                </a:solidFill>
                <a:latin typeface="Lucida Sans Unicode" pitchFamily="34" charset="0"/>
                <a:ea typeface="Times New Roman"/>
                <a:cs typeface="Lucida Sans Unicode" pitchFamily="34" charset="0"/>
              </a:rPr>
              <a:t>O</a:t>
            </a:r>
            <a:r>
              <a:rPr lang="en-US" dirty="0" smtClean="0">
                <a:solidFill>
                  <a:srgbClr val="000000"/>
                </a:solidFill>
                <a:latin typeface="Lucida Sans Unicode" pitchFamily="34" charset="0"/>
                <a:ea typeface="Times New Roman"/>
                <a:cs typeface="Lucida Sans Unicode" pitchFamily="34" charset="0"/>
              </a:rPr>
              <a:t>nline. </a:t>
            </a:r>
            <a:endParaRPr lang="en-US" dirty="0" smtClean="0">
              <a:latin typeface="Lucida Sans Unicode" pitchFamily="34" charset="0"/>
              <a:ea typeface="Times New Roman"/>
              <a:cs typeface="Lucida Sans Unicode" pitchFamily="34" charset="0"/>
            </a:endParaRPr>
          </a:p>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It is Georgia's virtual library. </a:t>
            </a:r>
            <a:endParaRPr lang="en-US" dirty="0" smtClean="0">
              <a:latin typeface="Lucida Sans Unicode" pitchFamily="34" charset="0"/>
              <a:ea typeface="Times New Roman"/>
              <a:cs typeface="Lucida Sans Unicode" pitchFamily="34" charset="0"/>
            </a:endParaRPr>
          </a:p>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It can be found at http://www.galileo.usg.edu . </a:t>
            </a:r>
            <a:endParaRPr lang="en-US" dirty="0" smtClean="0">
              <a:latin typeface="Lucida Sans Unicode" pitchFamily="34" charset="0"/>
              <a:ea typeface="Times New Roman"/>
              <a:cs typeface="Lucida Sans Unicod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34628A-E5F3-4EB4-B8AD-972BAD0FD0A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6</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r>
              <a:rPr lang="en-US" sz="1200" kern="1200" baseline="0" dirty="0" smtClean="0">
                <a:solidFill>
                  <a:schemeClr val="tx1"/>
                </a:solidFill>
                <a:latin typeface="Lucida Sans Unicode" pitchFamily="34" charset="0"/>
                <a:ea typeface="+mn-ea"/>
                <a:cs typeface="Lucida Sans Unicode" pitchFamily="34" charset="0"/>
              </a:rPr>
              <a:t>GALILEO is your portal to hundreds of databases that contain authoritative, subscription-only information that is not available in full text through Google and other search engines.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7</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r>
              <a:rPr lang="en-US" sz="1200" kern="1200" dirty="0" smtClean="0">
                <a:solidFill>
                  <a:schemeClr val="tx1"/>
                </a:solidFill>
                <a:latin typeface="Lucida Sans Unicode" pitchFamily="34" charset="0"/>
                <a:ea typeface="+mn-ea"/>
                <a:cs typeface="Lucida Sans Unicode" pitchFamily="34" charset="0"/>
              </a:rPr>
              <a:t>So, what can you find in a database? A database can contain magazine articles, scholarly journal</a:t>
            </a:r>
            <a:r>
              <a:rPr lang="en-US" sz="1200" kern="1200" baseline="0" dirty="0" smtClean="0">
                <a:solidFill>
                  <a:schemeClr val="tx1"/>
                </a:solidFill>
                <a:latin typeface="Lucida Sans Unicode" pitchFamily="34" charset="0"/>
                <a:ea typeface="+mn-ea"/>
                <a:cs typeface="Lucida Sans Unicode" pitchFamily="34" charset="0"/>
              </a:rPr>
              <a:t> articles, newspaper articles, book and product reviews, and…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r>
              <a:rPr lang="en-US" sz="1200" kern="1200" dirty="0" smtClean="0">
                <a:solidFill>
                  <a:schemeClr val="tx1"/>
                </a:solidFill>
                <a:latin typeface="Lucida Sans Unicode" pitchFamily="34" charset="0"/>
                <a:ea typeface="+mn-ea"/>
                <a:cs typeface="Lucida Sans Unicode" pitchFamily="34" charset="0"/>
              </a:rPr>
              <a:t>They can also contain</a:t>
            </a:r>
            <a:r>
              <a:rPr lang="en-US" sz="1200" kern="1200" baseline="0" dirty="0" smtClean="0">
                <a:solidFill>
                  <a:schemeClr val="tx1"/>
                </a:solidFill>
                <a:latin typeface="Lucida Sans Unicode" pitchFamily="34" charset="0"/>
                <a:ea typeface="+mn-ea"/>
                <a:cs typeface="Lucida Sans Unicode" pitchFamily="34" charset="0"/>
              </a:rPr>
              <a:t> primary source documents, encyclopedia entries, book chapters, images, and videos.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BF4BC-DB8A-4467-84E5-8018E6A0D858}" type="slidenum">
              <a:rPr lang="en-US"/>
              <a:pPr/>
              <a:t>9</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custDataLst>
              <p:tags r:id="rId1"/>
            </p:custDataLst>
          </p:nvPr>
        </p:nvSpPr>
        <p:spPr/>
        <p:txBody>
          <a:bodyPr/>
          <a:lstStyle/>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GALILEO also includes several resources on the history and culture of Georgia, including the Digital Library of </a:t>
            </a:r>
          </a:p>
          <a:p>
            <a:pPr marR="0">
              <a:lnSpc>
                <a:spcPct val="115000"/>
              </a:lnSpc>
              <a:spcBef>
                <a:spcPts val="430"/>
              </a:spcBef>
              <a:spcAft>
                <a:spcPts val="0"/>
              </a:spcAft>
            </a:pPr>
            <a:r>
              <a:rPr lang="en-US" dirty="0" smtClean="0">
                <a:solidFill>
                  <a:srgbClr val="000000"/>
                </a:solidFill>
                <a:latin typeface="Lucida Sans Unicode" pitchFamily="34" charset="0"/>
                <a:ea typeface="Times New Roman"/>
                <a:cs typeface="Lucida Sans Unicode" pitchFamily="34" charset="0"/>
              </a:rPr>
              <a:t>Georgia,</a:t>
            </a:r>
            <a:r>
              <a:rPr lang="en-US" baseline="0" dirty="0" smtClean="0">
                <a:solidFill>
                  <a:srgbClr val="000000"/>
                </a:solidFill>
                <a:latin typeface="Lucida Sans Unicode" pitchFamily="34" charset="0"/>
                <a:ea typeface="Times New Roman"/>
                <a:cs typeface="Lucida Sans Unicode" pitchFamily="34" charset="0"/>
              </a:rPr>
              <a:t> </a:t>
            </a:r>
            <a:r>
              <a:rPr lang="en-US" dirty="0" smtClean="0">
                <a:solidFill>
                  <a:srgbClr val="000000"/>
                </a:solidFill>
                <a:latin typeface="Lucida Sans Unicode" pitchFamily="34" charset="0"/>
                <a:ea typeface="Times New Roman"/>
                <a:cs typeface="Lucida Sans Unicode" pitchFamily="34" charset="0"/>
              </a:rPr>
              <a:t>the New Georgia Encyclopedia,</a:t>
            </a:r>
            <a:r>
              <a:rPr lang="en-US" baseline="0" dirty="0" smtClean="0">
                <a:solidFill>
                  <a:srgbClr val="000000"/>
                </a:solidFill>
                <a:latin typeface="Lucida Sans Unicode" pitchFamily="34" charset="0"/>
                <a:ea typeface="Times New Roman"/>
                <a:cs typeface="Lucida Sans Unicode" pitchFamily="34" charset="0"/>
              </a:rPr>
              <a:t> and GeorgiaInfo</a:t>
            </a:r>
            <a:r>
              <a:rPr lang="en-US" dirty="0" smtClean="0">
                <a:solidFill>
                  <a:srgbClr val="000000"/>
                </a:solidFill>
                <a:latin typeface="Lucida Sans Unicode" pitchFamily="34" charset="0"/>
                <a:ea typeface="Times New Roman"/>
                <a:cs typeface="Lucida Sans Unicode" pitchFamily="34" charset="0"/>
              </a:rPr>
              <a:t>.</a:t>
            </a:r>
            <a:endParaRPr lang="en-US" dirty="0">
              <a:latin typeface="Lucida Sans Unicode" pitchFamily="34" charset="0"/>
              <a:ea typeface="Times New Roman"/>
              <a:cs typeface="Lucida Sans Unicod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30" name="Date Placeholder 29"/>
          <p:cNvSpPr>
            <a:spLocks noGrp="1"/>
          </p:cNvSpPr>
          <p:nvPr>
            <p:ph type="dt" sz="half" idx="10"/>
          </p:nvPr>
        </p:nvSpPr>
        <p:spPr/>
        <p:txBody>
          <a:bodyPr/>
          <a:lstStyle/>
          <a:p>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E0106A9-1184-4506-A61F-06DF28BCB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6A6D8D-BA50-43A1-9771-50A899A099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33095-1F61-4FA1-A59E-759BAADF06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CE5D32-0E4A-47BA-98A3-0CB2B853E8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99A1EF-45ED-4AE2-9AFD-0EECCE5FBF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n-US" smtClean="0"/>
              <a:t>Click to edit Master title style</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A62F6-F367-41D5-A234-06CEB9AD5A0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ACAF88-580E-4CD1-A395-97E260F020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01CBBF-6025-4BF0-9770-47EEE3C766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9772F-5EF5-43C7-98C3-295962F8D6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n-US" smtClean="0"/>
              <a:t>Click to edit Master title style</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DA5039-ADB3-413E-8DB7-B3A31AEDE1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3400" y="6356350"/>
            <a:ext cx="533400" cy="365125"/>
          </a:xfrm>
        </p:spPr>
        <p:txBody>
          <a:bodyPr/>
          <a:lstStyle/>
          <a:p>
            <a:fld id="{6465F86A-55E3-46E1-A536-7C80331A42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n-US" smtClean="0"/>
              <a:t>Click to edit Master title style</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endParaRPr lang="en-US"/>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D0717EDC-7F1D-4D30-A68F-9467064A96ED}" type="slidenum">
              <a:rPr lang="en-US" smtClean="0"/>
              <a:pPr/>
              <a:t>‹#›</a:t>
            </a:fld>
            <a:endParaRPr lang="en-US"/>
          </a:p>
        </p:txBody>
      </p:sp>
      <p:pic>
        <p:nvPicPr>
          <p:cNvPr id="11" name="Picture 7" descr="gal_color_web_2003"/>
          <p:cNvPicPr>
            <a:picLocks noChangeAspect="1" noChangeArrowheads="1"/>
          </p:cNvPicPr>
          <p:nvPr userDrawn="1"/>
        </p:nvPicPr>
        <p:blipFill>
          <a:blip r:embed="rId13" cstate="print">
            <a:lum bright="70000" contrast="-70000"/>
          </a:blip>
          <a:srcRect/>
          <a:stretch>
            <a:fillRect/>
          </a:stretch>
        </p:blipFill>
        <p:spPr bwMode="auto">
          <a:xfrm>
            <a:off x="5562600" y="5791200"/>
            <a:ext cx="3124200" cy="749300"/>
          </a:xfrm>
          <a:prstGeom prst="rect">
            <a:avLst/>
          </a:prstGeom>
          <a:noFill/>
        </p:spPr>
      </p:pic>
      <p:sp>
        <p:nvSpPr>
          <p:cNvPr id="12" name="Line 8"/>
          <p:cNvSpPr>
            <a:spLocks noChangeShapeType="1"/>
          </p:cNvSpPr>
          <p:nvPr userDrawn="1"/>
        </p:nvSpPr>
        <p:spPr bwMode="auto">
          <a:xfrm>
            <a:off x="609600" y="6400800"/>
            <a:ext cx="4800600" cy="0"/>
          </a:xfrm>
          <a:prstGeom prst="line">
            <a:avLst/>
          </a:prstGeom>
          <a:noFill/>
          <a:ln w="38100">
            <a:solidFill>
              <a:srgbClr val="E1E1FF"/>
            </a:solidFill>
            <a:round/>
            <a:headEnd/>
            <a:tailEnd/>
          </a:ln>
          <a:effectLst/>
        </p:spPr>
        <p:txBody>
          <a:bodyPr/>
          <a:lstStyle/>
          <a:p>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7.jpe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26.jpeg"/><Relationship Id="rId5" Type="http://schemas.openxmlformats.org/officeDocument/2006/relationships/notesSlide" Target="../notesSlides/notesSlide10.xml"/><Relationship Id="rId4"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hyperlink" Target="http://www.galileo.usg.edu/express?link=ngen" TargetMode="External"/><Relationship Id="rId3" Type="http://schemas.openxmlformats.org/officeDocument/2006/relationships/notesSlide" Target="../notesSlides/notesSlide13.xml"/><Relationship Id="rId7" Type="http://schemas.openxmlformats.org/officeDocument/2006/relationships/hyperlink" Target="http://www.galileo.usg.edu/express?path=/topics/georgia/&amp;view=teen" TargetMode="Externa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hyperlink" Target="http://www.galileo.usg.edu/express?link=zknl" TargetMode="External"/><Relationship Id="rId5" Type="http://schemas.openxmlformats.org/officeDocument/2006/relationships/hyperlink" Target="http://www.galileo.usg.edu/express?link=zehs" TargetMode="External"/><Relationship Id="rId10" Type="http://schemas.openxmlformats.org/officeDocument/2006/relationships/hyperlink" Target="http://www.galileo.usg.edu/express?link=gnfo" TargetMode="External"/><Relationship Id="rId4" Type="http://schemas.openxmlformats.org/officeDocument/2006/relationships/hyperlink" Target="http://www.galileo.usg.edu/" TargetMode="External"/><Relationship Id="rId9" Type="http://schemas.openxmlformats.org/officeDocument/2006/relationships/hyperlink" Target="http://www.galileo.usg.edu/express?link=dlg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alileo.usg.edu/high-schoo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www.galileo.usg.edu/express?link=zeh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galileo.usg.edu/express?path=/databases/&amp;view=high-school" TargetMode="External"/><Relationship Id="rId4" Type="http://schemas.openxmlformats.org/officeDocument/2006/relationships/hyperlink" Target="http://www.galileo.usg.edu/express?link=zbs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galileo.usg.edu/express?link=zkn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galileo.usg.edu/express?link=zblr"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bout.galileo.usg.edu/docs/materials_docs/LexilesGALILEO.doc" TargetMode="External"/><Relationship Id="rId7" Type="http://schemas.openxmlformats.org/officeDocument/2006/relationships/image" Target="../media/image11.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hyperlink" Target="http://www.galileo.usg.edu/express?path=/types/primary-source-documents/&amp;view=high-school" TargetMode="External"/><Relationship Id="rId3" Type="http://schemas.openxmlformats.org/officeDocument/2006/relationships/hyperlink" Target="http://www.galileo.usg.edu/" TargetMode="External"/><Relationship Id="rId7" Type="http://schemas.openxmlformats.org/officeDocument/2006/relationships/hyperlink" Target="http://www.galileo.usg.edu/express?link=ame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galileo.usg.edu/express?link=zeba" TargetMode="External"/><Relationship Id="rId5" Type="http://schemas.openxmlformats.org/officeDocument/2006/relationships/hyperlink" Target="http://www.galileo.usg.edu/express?link=zssd" TargetMode="External"/><Relationship Id="rId4" Type="http://schemas.openxmlformats.org/officeDocument/2006/relationships/hyperlink" Target="http://www.galileo.usg.edu/express?link=dlg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georgiastandards.org/Common-Core/Pages/ELA.asp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eorgiastandards.org/Common-Core/Pages/CCGPS_Literacy.aspx"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galileo.usg.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galileo.usg.edu/express?path=/types/images-maps-flags/&amp;view=high-school" TargetMode="External"/><Relationship Id="rId4" Type="http://schemas.openxmlformats.org/officeDocument/2006/relationships/hyperlink" Target="http://www.galileo.usg.edu/express?link=zeh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2.jpeg"/><Relationship Id="rId7"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hyperlink" Target="http://www.galileo.usg.edu/express?link=zeh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www.galileo.usg.edu/express?link=zbst" TargetMode="External"/><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www.galileo.usg.edu/express?link=zblr" TargetMode="External"/><Relationship Id="rId4" Type="http://schemas.openxmlformats.org/officeDocument/2006/relationships/hyperlink" Target="http://www.galileo.usg.edu/express?link=zbht"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galileo.usg.edu/express?path=/databases/express-links/&amp;view=high-schoo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help.galileo.usg.edu/educators/where_im_from_in_galileo/"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help.galileo.usg.edu/educators/create_your_own_story_in_galileo/"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4.xml"/><Relationship Id="rId7" Type="http://schemas.openxmlformats.org/officeDocument/2006/relationships/image" Target="../media/image2.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slideLayout" Target="../slideLayouts/slideLayout2.xml"/><Relationship Id="rId7" Type="http://schemas.openxmlformats.org/officeDocument/2006/relationships/image" Target="../media/image10.gi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16.jpeg"/><Relationship Id="rId3" Type="http://schemas.openxmlformats.org/officeDocument/2006/relationships/tags" Target="../tags/tag12.xml"/><Relationship Id="rId7" Type="http://schemas.openxmlformats.org/officeDocument/2006/relationships/slideLayout" Target="../slideLayouts/slideLayout6.xml"/><Relationship Id="rId12"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4.jpeg"/><Relationship Id="rId5" Type="http://schemas.openxmlformats.org/officeDocument/2006/relationships/tags" Target="../tags/tag14.xml"/><Relationship Id="rId10" Type="http://schemas.openxmlformats.org/officeDocument/2006/relationships/image" Target="../media/image13.jpeg"/><Relationship Id="rId4" Type="http://schemas.openxmlformats.org/officeDocument/2006/relationships/tags" Target="../tags/tag13.xm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21.png"/><Relationship Id="rId3" Type="http://schemas.openxmlformats.org/officeDocument/2006/relationships/tags" Target="../tags/tag19.xml"/><Relationship Id="rId7" Type="http://schemas.openxmlformats.org/officeDocument/2006/relationships/slideLayout" Target="../slideLayouts/slideLayout6.xml"/><Relationship Id="rId12"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19.png"/><Relationship Id="rId5" Type="http://schemas.openxmlformats.org/officeDocument/2006/relationships/tags" Target="../tags/tag21.xml"/><Relationship Id="rId10" Type="http://schemas.openxmlformats.org/officeDocument/2006/relationships/image" Target="../media/image18.jpeg"/><Relationship Id="rId4" Type="http://schemas.openxmlformats.org/officeDocument/2006/relationships/tags" Target="../tags/tag20.xml"/><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6.xml"/><Relationship Id="rId7" Type="http://schemas.openxmlformats.org/officeDocument/2006/relationships/image" Target="../media/image24.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276600"/>
          </a:xfrm>
        </p:spPr>
        <p:txBody>
          <a:bodyPr>
            <a:noAutofit/>
          </a:bodyPr>
          <a:lstStyle/>
          <a:p>
            <a:pPr algn="ctr"/>
            <a:r>
              <a:rPr lang="en-US" sz="4400" dirty="0" smtClean="0"/>
              <a:t>GALILEO to the Core:</a:t>
            </a:r>
            <a:br>
              <a:rPr lang="en-US" sz="4400" dirty="0" smtClean="0"/>
            </a:br>
            <a:r>
              <a:rPr lang="en-US" sz="4400" dirty="0" smtClean="0"/>
              <a:t>Leveraging </a:t>
            </a:r>
            <a:br>
              <a:rPr lang="en-US" sz="4400" dirty="0" smtClean="0"/>
            </a:br>
            <a:r>
              <a:rPr lang="en-US" sz="4400" dirty="0" smtClean="0"/>
              <a:t>Digital Resources for</a:t>
            </a:r>
            <a:br>
              <a:rPr lang="en-US" sz="4400" dirty="0" smtClean="0"/>
            </a:br>
            <a:r>
              <a:rPr lang="en-US" sz="4400" dirty="0" smtClean="0"/>
              <a:t>Literacy in CCGPS Classes</a:t>
            </a:r>
            <a:br>
              <a:rPr lang="en-US" sz="4400" dirty="0" smtClean="0"/>
            </a:br>
            <a:r>
              <a:rPr lang="en-US" sz="4400" dirty="0" smtClean="0"/>
              <a:t>(High School)</a:t>
            </a:r>
            <a:endParaRPr lang="en-US" sz="4400" dirty="0"/>
          </a:p>
        </p:txBody>
      </p:sp>
      <p:sp>
        <p:nvSpPr>
          <p:cNvPr id="3" name="Content Placeholder 2"/>
          <p:cNvSpPr>
            <a:spLocks noGrp="1"/>
          </p:cNvSpPr>
          <p:nvPr>
            <p:ph idx="1"/>
          </p:nvPr>
        </p:nvSpPr>
        <p:spPr>
          <a:xfrm>
            <a:off x="457200" y="4267200"/>
            <a:ext cx="8229600" cy="2362200"/>
          </a:xfrm>
        </p:spPr>
        <p:txBody>
          <a:bodyPr>
            <a:normAutofit lnSpcReduction="10000"/>
          </a:bodyPr>
          <a:lstStyle/>
          <a:p>
            <a:pPr algn="ctr">
              <a:buNone/>
            </a:pPr>
            <a:r>
              <a:rPr lang="en-US" dirty="0" smtClean="0"/>
              <a:t>Session will begin at 3:30PM</a:t>
            </a:r>
          </a:p>
          <a:p>
            <a:pPr algn="ctr">
              <a:buNone/>
            </a:pPr>
            <a:endParaRPr lang="en-US" dirty="0" smtClean="0"/>
          </a:p>
          <a:p>
            <a:pPr algn="ctr">
              <a:buNone/>
            </a:pPr>
            <a:r>
              <a:rPr lang="en-US" sz="2400" dirty="0" smtClean="0"/>
              <a:t>While you are waiting, please check your audio</a:t>
            </a:r>
          </a:p>
          <a:p>
            <a:pPr algn="ctr">
              <a:buNone/>
            </a:pPr>
            <a:r>
              <a:rPr lang="en-US" sz="2400" dirty="0" smtClean="0"/>
              <a:t>(microphone and speakers)</a:t>
            </a:r>
          </a:p>
          <a:p>
            <a:pPr algn="ctr">
              <a:buNone/>
            </a:pPr>
            <a:r>
              <a:rPr lang="en-US" sz="2400" dirty="0" smtClean="0"/>
              <a:t>Go to </a:t>
            </a:r>
            <a:r>
              <a:rPr lang="en-US" sz="2400" b="1" dirty="0" smtClean="0"/>
              <a:t>Tools</a:t>
            </a:r>
            <a:r>
              <a:rPr lang="en-US" sz="2400" dirty="0" smtClean="0"/>
              <a:t> &gt; </a:t>
            </a:r>
            <a:r>
              <a:rPr lang="en-US" sz="2400" b="1" dirty="0" smtClean="0"/>
              <a:t>Audio</a:t>
            </a:r>
            <a:r>
              <a:rPr lang="en-US" sz="2400" dirty="0" smtClean="0"/>
              <a:t> &gt; </a:t>
            </a:r>
            <a:r>
              <a:rPr lang="en-US" sz="2400" b="1" dirty="0" smtClean="0"/>
              <a:t>Audio Setup Wizard</a:t>
            </a:r>
            <a:endParaRPr lang="en-US"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9" descr="C:\Documents and Settings\cmcgough\Local Settings\Temporary Internet Files\Content.IE5\3JAMHV63\MPj04394900000[1].jpg"/>
          <p:cNvPicPr>
            <a:picLocks noChangeAspect="1" noChangeArrowheads="1"/>
          </p:cNvPicPr>
          <p:nvPr>
            <p:custDataLst>
              <p:tags r:id="rId2"/>
            </p:custDataLst>
          </p:nvPr>
        </p:nvPicPr>
        <p:blipFill>
          <a:blip r:embed="rId6" cstate="print"/>
          <a:srcRect/>
          <a:stretch>
            <a:fillRect/>
          </a:stretch>
        </p:blipFill>
        <p:spPr bwMode="auto">
          <a:xfrm>
            <a:off x="4495800" y="3657600"/>
            <a:ext cx="3309972" cy="2209801"/>
          </a:xfrm>
          <a:prstGeom prst="rect">
            <a:avLst/>
          </a:prstGeom>
          <a:noFill/>
          <a:ln w="25400">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pic>
      <p:pic>
        <p:nvPicPr>
          <p:cNvPr id="9" name="Picture 6" descr="C:\Documents and Settings\cmcgough\Local Settings\Temporary Internet Files\Content.IE5\9U25A9SK\MPj04394160000[1].jpg"/>
          <p:cNvPicPr>
            <a:picLocks noChangeAspect="1" noChangeArrowheads="1"/>
          </p:cNvPicPr>
          <p:nvPr>
            <p:custDataLst>
              <p:tags r:id="rId3"/>
            </p:custDataLst>
          </p:nvPr>
        </p:nvPicPr>
        <p:blipFill>
          <a:blip r:embed="rId7" cstate="print"/>
          <a:srcRect/>
          <a:stretch>
            <a:fillRect/>
          </a:stretch>
        </p:blipFill>
        <p:spPr bwMode="auto">
          <a:xfrm>
            <a:off x="990600" y="1828800"/>
            <a:ext cx="2438400" cy="2438400"/>
          </a:xfrm>
          <a:prstGeom prst="rect">
            <a:avLst/>
          </a:prstGeom>
          <a:noFill/>
          <a:ln w="25400">
            <a:solidFill>
              <a:schemeClr val="tx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pic>
      <p:sp>
        <p:nvSpPr>
          <p:cNvPr id="2" name="TextBox 1"/>
          <p:cNvSpPr txBox="1"/>
          <p:nvPr/>
        </p:nvSpPr>
        <p:spPr>
          <a:xfrm>
            <a:off x="3886200" y="1828800"/>
            <a:ext cx="4114800" cy="1200329"/>
          </a:xfrm>
          <a:prstGeom prst="rect">
            <a:avLst/>
          </a:prstGeom>
          <a:noFill/>
        </p:spPr>
        <p:txBody>
          <a:bodyPr wrap="square" rtlCol="0">
            <a:spAutoFit/>
          </a:bodyPr>
          <a:lstStyle/>
          <a:p>
            <a:pPr marL="285750" indent="-285750">
              <a:buFont typeface="Arial" pitchFamily="34" charset="0"/>
              <a:buChar char="•"/>
            </a:pPr>
            <a:r>
              <a:rPr lang="en-US" dirty="0" smtClean="0"/>
              <a:t>Seamless access on-campus via IP authentication</a:t>
            </a:r>
          </a:p>
          <a:p>
            <a:pPr marL="285750" indent="-285750">
              <a:buFont typeface="Arial" pitchFamily="34" charset="0"/>
              <a:buChar char="•"/>
            </a:pPr>
            <a:r>
              <a:rPr lang="en-US" dirty="0" smtClean="0"/>
              <a:t>Log in off campus with GALILEO password</a:t>
            </a:r>
            <a:endParaRPr lang="en-US" dirty="0"/>
          </a:p>
        </p:txBody>
      </p:sp>
      <p:sp>
        <p:nvSpPr>
          <p:cNvPr id="10" name="Title 1"/>
          <p:cNvSpPr txBox="1">
            <a:spLocks/>
          </p:cNvSpPr>
          <p:nvPr/>
        </p:nvSpPr>
        <p:spPr>
          <a:xfrm>
            <a:off x="304800" y="304800"/>
            <a:ext cx="8229600" cy="990600"/>
          </a:xfrm>
          <a:prstGeom prst="rect">
            <a:avLst/>
          </a:prstGeom>
          <a:effectLst/>
        </p:spPr>
        <p:txBody>
          <a:bodyPr vert="horz" lIns="0" tIns="9144" rIns="0" bIns="9144" anchor="b">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Get GALILEO Anytime, Anywhere</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b="1" dirty="0" smtClean="0"/>
              <a:t>GALILEO Password</a:t>
            </a: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4400" y="3352800"/>
            <a:ext cx="1276350" cy="10858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133600" y="3505200"/>
            <a:ext cx="2133600" cy="646331"/>
          </a:xfrm>
          <a:prstGeom prst="rect">
            <a:avLst/>
          </a:prstGeom>
          <a:noFill/>
        </p:spPr>
        <p:txBody>
          <a:bodyPr wrap="square" rtlCol="0">
            <a:spAutoFit/>
          </a:bodyPr>
          <a:lstStyle/>
          <a:p>
            <a:r>
              <a:rPr lang="en-US" dirty="0" smtClean="0"/>
              <a:t>Passwords change 4 times a year</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8429" y="1775119"/>
            <a:ext cx="2900363" cy="9888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4032455" y="1752600"/>
            <a:ext cx="3733800" cy="1200329"/>
          </a:xfrm>
          <a:prstGeom prst="rect">
            <a:avLst/>
          </a:prstGeom>
          <a:noFill/>
        </p:spPr>
        <p:txBody>
          <a:bodyPr wrap="square" rtlCol="0">
            <a:spAutoFit/>
          </a:bodyPr>
          <a:lstStyle/>
          <a:p>
            <a:r>
              <a:rPr lang="en-US" dirty="0" smtClean="0"/>
              <a:t>Each public school system, private school, public library system, and academic institution gets a unique password</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62600" y="5410200"/>
            <a:ext cx="1866900" cy="838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Oval 9"/>
          <p:cNvSpPr/>
          <p:nvPr/>
        </p:nvSpPr>
        <p:spPr>
          <a:xfrm>
            <a:off x="6400800" y="5715000"/>
            <a:ext cx="9906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219200" y="4800600"/>
            <a:ext cx="4191000" cy="1754326"/>
          </a:xfrm>
          <a:prstGeom prst="rect">
            <a:avLst/>
          </a:prstGeom>
          <a:noFill/>
        </p:spPr>
        <p:txBody>
          <a:bodyPr wrap="square" rtlCol="0">
            <a:spAutoFit/>
          </a:bodyPr>
          <a:lstStyle/>
          <a:p>
            <a:r>
              <a:rPr lang="en-US" b="1" dirty="0" smtClean="0"/>
              <a:t>Teachers</a:t>
            </a:r>
            <a:r>
              <a:rPr lang="en-US" dirty="0" smtClean="0"/>
              <a:t>: Get your password from your media specialist</a:t>
            </a:r>
          </a:p>
          <a:p>
            <a:endParaRPr lang="en-US" dirty="0" smtClean="0"/>
          </a:p>
          <a:p>
            <a:r>
              <a:rPr lang="en-US" b="1" dirty="0" smtClean="0"/>
              <a:t>Media specialists</a:t>
            </a:r>
            <a:r>
              <a:rPr lang="en-US" dirty="0" smtClean="0"/>
              <a:t>: Request to be added to the password list by contacting us.</a:t>
            </a:r>
            <a:endParaRPr lang="en-US" dirty="0"/>
          </a:p>
        </p:txBody>
      </p:sp>
    </p:spTree>
    <p:extLst>
      <p:ext uri="{BB962C8B-B14F-4D97-AF65-F5344CB8AC3E}">
        <p14:creationId xmlns:p14="http://schemas.microsoft.com/office/powerpoint/2010/main" xmlns="" val="505514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533400" y="1828800"/>
            <a:ext cx="7772400" cy="1219200"/>
          </a:xfrm>
          <a:noFill/>
          <a:effectLst>
            <a:outerShdw blurRad="50800" dist="38100" dir="2700000" algn="tl" rotWithShape="0">
              <a:prstClr val="black">
                <a:alpha val="40000"/>
              </a:prstClr>
            </a:outerShdw>
          </a:effectLst>
        </p:spPr>
        <p:txBody>
          <a:bodyPr>
            <a:normAutofit/>
          </a:bodyPr>
          <a:lstStyle/>
          <a:p>
            <a:pPr marL="0" indent="0" algn="ctr">
              <a:buNone/>
            </a:pPr>
            <a:r>
              <a:rPr lang="en-US" sz="3600" b="1" kern="1200" dirty="0" smtClean="0">
                <a:latin typeface="Lucida Sans Unicode" pitchFamily="34" charset="0"/>
                <a:cs typeface="Lucida Sans Unicode" pitchFamily="34" charset="0"/>
              </a:rPr>
              <a:t>A Tour of GALILEO</a:t>
            </a:r>
            <a:endParaRPr lang="en-US" sz="3600" dirty="0" smtClean="0">
              <a:latin typeface="Lucida Sans Unicode" pitchFamily="34" charset="0"/>
              <a:cs typeface="Lucida Sans Unicode" pitchFamily="34" charset="0"/>
            </a:endParaRPr>
          </a:p>
        </p:txBody>
      </p:sp>
      <p:sp>
        <p:nvSpPr>
          <p:cNvPr id="8" name="PPTShape_0"/>
          <p:cNvSpPr txBox="1">
            <a:spLocks/>
          </p:cNvSpPr>
          <p:nvPr/>
        </p:nvSpPr>
        <p:spPr bwMode="auto">
          <a:xfrm>
            <a:off x="685800" y="4876800"/>
            <a:ext cx="7772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0" cap="none" spc="0" normalizeH="0" baseline="0" noProof="0" dirty="0" smtClean="0">
              <a:ln>
                <a:noFill/>
              </a:ln>
              <a:solidFill>
                <a:schemeClr val="accent2"/>
              </a:solidFill>
              <a:effectLst/>
              <a:uLnTx/>
              <a:uFillTx/>
              <a:latin typeface="+mj-lt"/>
              <a:ea typeface="+mn-ea"/>
              <a:cs typeface="+mn-cs"/>
            </a:endParaRPr>
          </a:p>
        </p:txBody>
      </p:sp>
      <p:sp>
        <p:nvSpPr>
          <p:cNvPr id="10" name="PPTShape_1"/>
          <p:cNvSpPr txBox="1">
            <a:spLocks/>
          </p:cNvSpPr>
          <p:nvPr/>
        </p:nvSpPr>
        <p:spPr bwMode="auto">
          <a:xfrm>
            <a:off x="1447800" y="5562600"/>
            <a:ext cx="6324600" cy="685800"/>
          </a:xfrm>
          <a:prstGeom prst="rect">
            <a:avLst/>
          </a:prstGeom>
          <a:noFill/>
          <a:ln w="25400">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342900" lvl="0" indent="-342900" algn="ctr">
              <a:spcBef>
                <a:spcPct val="20000"/>
              </a:spcBef>
            </a:pPr>
            <a:r>
              <a:rPr lang="en-US" sz="3600" dirty="0" smtClean="0">
                <a:latin typeface="Lucida Sans Unicode" pitchFamily="34" charset="0"/>
                <a:cs typeface="Lucida Sans Unicode" pitchFamily="34" charset="0"/>
              </a:rPr>
              <a:t>http://www.galileo.usg.edu</a:t>
            </a:r>
            <a:endParaRPr kumimoji="0" lang="en-US" sz="3600" b="0" i="0" u="none" strike="noStrike" kern="0" cap="none" spc="0" normalizeH="0" baseline="0" noProof="0" dirty="0" smtClean="0">
              <a:ln>
                <a:noFill/>
              </a:ln>
              <a:solidFill>
                <a:schemeClr val="accent2"/>
              </a:solidFill>
              <a:effectLst/>
              <a:uLnTx/>
              <a:uFillTx/>
              <a:latin typeface="Lucida Sans Unicode" pitchFamily="34" charset="0"/>
              <a:cs typeface="Lucida Sans Unicode" pitchFamily="34" charset="0"/>
            </a:endParaRPr>
          </a:p>
        </p:txBody>
      </p:sp>
      <p:sp>
        <p:nvSpPr>
          <p:cNvPr id="14" name="Title 1"/>
          <p:cNvSpPr txBox="1">
            <a:spLocks/>
          </p:cNvSpPr>
          <p:nvPr/>
        </p:nvSpPr>
        <p:spPr>
          <a:xfrm>
            <a:off x="381000" y="228600"/>
            <a:ext cx="8229600" cy="1066800"/>
          </a:xfrm>
          <a:prstGeom prst="rect">
            <a:avLst/>
          </a:prstGeom>
          <a:effectLst/>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8100" dist="38100" dir="2700000" algn="tl">
                    <a:srgbClr val="000000">
                      <a:alpha val="43137"/>
                    </a:srgbClr>
                  </a:outerShdw>
                </a:effectLst>
                <a:uLnTx/>
                <a:uFillTx/>
                <a:latin typeface="+mj-lt"/>
                <a:ea typeface="+mj-ea"/>
                <a:cs typeface="+mj-cs"/>
              </a:rPr>
              <a:t>Up Next</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8100" dist="38100" dir="2700000" algn="tl">
                  <a:srgbClr val="000000">
                    <a:alpha val="43137"/>
                  </a:srgbClr>
                </a:outerShdw>
              </a:effectLst>
              <a:uLnTx/>
              <a:uFillTx/>
              <a:latin typeface="+mj-lt"/>
              <a:ea typeface="+mj-ea"/>
              <a:cs typeface="+mj-cs"/>
            </a:endParaRPr>
          </a:p>
        </p:txBody>
      </p:sp>
      <p:pic>
        <p:nvPicPr>
          <p:cNvPr id="7" name="Picture 6" descr="galileohome.jpg"/>
          <p:cNvPicPr>
            <a:picLocks noChangeAspect="1"/>
          </p:cNvPicPr>
          <p:nvPr>
            <p:custDataLst>
              <p:tags r:id="rId2"/>
            </p:custDataLst>
          </p:nvPr>
        </p:nvPicPr>
        <p:blipFill>
          <a:blip r:embed="rId5" cstate="print"/>
          <a:stretch>
            <a:fillRect/>
          </a:stretch>
        </p:blipFill>
        <p:spPr>
          <a:xfrm>
            <a:off x="2438400" y="2667000"/>
            <a:ext cx="4038600" cy="2588954"/>
          </a:xfrm>
          <a:prstGeom prst="rect">
            <a:avLst/>
          </a:prstGeom>
          <a:ln w="25400">
            <a:solidFill>
              <a:schemeClr val="accent2"/>
            </a:solidFill>
          </a:ln>
          <a:effectLst>
            <a:outerShdw blurRad="50800" dist="38100" dir="2700000" algn="tl" rotWithShape="0">
              <a:prstClr val="black">
                <a:alpha val="40000"/>
              </a:prstClr>
            </a:outerShdw>
          </a:effectLst>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PTShape_0"/>
          <p:cNvSpPr txBox="1">
            <a:spLocks/>
          </p:cNvSpPr>
          <p:nvPr/>
        </p:nvSpPr>
        <p:spPr bwMode="auto">
          <a:xfrm>
            <a:off x="685800" y="4876800"/>
            <a:ext cx="7772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0" cap="none" spc="0" normalizeH="0" baseline="0" noProof="0" dirty="0" smtClean="0">
              <a:ln>
                <a:noFill/>
              </a:ln>
              <a:solidFill>
                <a:schemeClr val="accent2"/>
              </a:solidFill>
              <a:effectLst/>
              <a:uLnTx/>
              <a:uFillTx/>
              <a:latin typeface="+mj-lt"/>
              <a:ea typeface="+mn-ea"/>
              <a:cs typeface="+mn-cs"/>
            </a:endParaRPr>
          </a:p>
        </p:txBody>
      </p:sp>
      <p:sp>
        <p:nvSpPr>
          <p:cNvPr id="11" name="Content Placeholder 2"/>
          <p:cNvSpPr txBox="1">
            <a:spLocks/>
          </p:cNvSpPr>
          <p:nvPr/>
        </p:nvSpPr>
        <p:spPr>
          <a:xfrm>
            <a:off x="457200" y="1981200"/>
            <a:ext cx="8229600" cy="4419600"/>
          </a:xfrm>
          <a:prstGeom prst="rect">
            <a:avLst/>
          </a:prstGeom>
        </p:spPr>
        <p:txBody>
          <a:bodyPr>
            <a:normAutofit/>
          </a:bodyPr>
          <a:lstStyle/>
          <a:p>
            <a:pPr marL="285750" indent="-285750">
              <a:spcBef>
                <a:spcPct val="20000"/>
              </a:spcBef>
              <a:buFont typeface="Arial" pitchFamily="34" charset="0"/>
              <a:buChar char="•"/>
            </a:pPr>
            <a:r>
              <a:rPr lang="en-US" sz="2800" kern="0" dirty="0" smtClean="0">
                <a:latin typeface="+mn-lt"/>
                <a:hlinkClick r:id="rId4"/>
              </a:rPr>
              <a:t>Discover GALILEO</a:t>
            </a:r>
            <a:endParaRPr lang="en-US" sz="2800" kern="0" dirty="0" smtClean="0">
              <a:latin typeface="+mn-lt"/>
            </a:endParaRPr>
          </a:p>
          <a:p>
            <a:pPr marL="228600" indent="-228600">
              <a:spcBef>
                <a:spcPct val="20000"/>
              </a:spcBef>
              <a:buFont typeface="Arial" pitchFamily="34" charset="0"/>
              <a:buChar char="•"/>
            </a:pPr>
            <a:r>
              <a:rPr lang="en-US" sz="2800" kern="0" dirty="0" err="1" smtClean="0">
                <a:hlinkClick r:id="rId5"/>
              </a:rPr>
              <a:t>Encyclopædia</a:t>
            </a:r>
            <a:r>
              <a:rPr lang="en-US" sz="2800" kern="0" dirty="0" smtClean="0">
                <a:hlinkClick r:id="rId5"/>
              </a:rPr>
              <a:t> Britannica High School</a:t>
            </a:r>
            <a:endParaRPr lang="en-US" sz="2800" kern="0" dirty="0" smtClean="0"/>
          </a:p>
          <a:p>
            <a:pPr marL="285750" indent="-285750">
              <a:spcBef>
                <a:spcPct val="20000"/>
              </a:spcBef>
              <a:buFont typeface="Arial" pitchFamily="34" charset="0"/>
              <a:buChar char="•"/>
            </a:pPr>
            <a:r>
              <a:rPr lang="en-US" sz="2800" dirty="0" smtClean="0">
                <a:hlinkClick r:id="rId6"/>
              </a:rPr>
              <a:t>NoveList</a:t>
            </a:r>
            <a:endParaRPr lang="en-US" sz="2800" kern="0" dirty="0" smtClean="0"/>
          </a:p>
          <a:p>
            <a:pPr marL="285750" indent="-285750">
              <a:spcBef>
                <a:spcPct val="20000"/>
              </a:spcBef>
              <a:buFont typeface="Arial" pitchFamily="34" charset="0"/>
              <a:buChar char="•"/>
            </a:pPr>
            <a:r>
              <a:rPr lang="en-US" sz="2800" kern="0" dirty="0" smtClean="0">
                <a:latin typeface="+mn-lt"/>
              </a:rPr>
              <a:t>Browse by Subject &gt; </a:t>
            </a:r>
            <a:r>
              <a:rPr lang="en-US" sz="2800" kern="0" dirty="0" smtClean="0">
                <a:latin typeface="+mn-lt"/>
                <a:hlinkClick r:id="rId7"/>
              </a:rPr>
              <a:t>Georgia</a:t>
            </a:r>
            <a:endParaRPr lang="en-US" sz="2800" kern="0" dirty="0" smtClean="0">
              <a:latin typeface="+mn-lt"/>
            </a:endParaRPr>
          </a:p>
          <a:p>
            <a:pPr marL="1200150" lvl="2" indent="-285750">
              <a:spcBef>
                <a:spcPct val="20000"/>
              </a:spcBef>
              <a:buFontTx/>
              <a:buChar char="–"/>
            </a:pPr>
            <a:r>
              <a:rPr kumimoji="0" lang="en-US" sz="2800" b="0" i="0" u="none" strike="noStrike" kern="0" cap="none" spc="0" normalizeH="0" baseline="0" noProof="0" dirty="0" smtClean="0">
                <a:ln>
                  <a:noFill/>
                </a:ln>
                <a:solidFill>
                  <a:schemeClr val="tx1"/>
                </a:solidFill>
                <a:effectLst/>
                <a:uLnTx/>
                <a:uFillTx/>
                <a:latin typeface="+mn-lt"/>
                <a:hlinkClick r:id="rId8"/>
              </a:rPr>
              <a:t>New Georgia Encyclopedia</a:t>
            </a:r>
            <a:endParaRPr kumimoji="0" lang="en-US" sz="2800" b="0" i="0" u="none" strike="noStrike" kern="0" cap="none" spc="0" normalizeH="0" baseline="0" noProof="0" dirty="0" smtClean="0">
              <a:ln>
                <a:noFill/>
              </a:ln>
              <a:solidFill>
                <a:schemeClr val="tx1"/>
              </a:solidFill>
              <a:effectLst/>
              <a:uLnTx/>
              <a:uFillTx/>
              <a:latin typeface="+mn-lt"/>
            </a:endParaRPr>
          </a:p>
          <a:p>
            <a:pPr marL="1200150" lvl="2" indent="-285750">
              <a:spcBef>
                <a:spcPct val="20000"/>
              </a:spcBef>
              <a:buFontTx/>
              <a:buChar char="–"/>
            </a:pPr>
            <a:r>
              <a:rPr lang="en-US" sz="2800" kern="0" dirty="0" smtClean="0">
                <a:latin typeface="+mn-lt"/>
                <a:hlinkClick r:id="rId9"/>
              </a:rPr>
              <a:t>Digital Library of Georgia</a:t>
            </a:r>
            <a:endParaRPr lang="en-US" sz="2800" kern="0" dirty="0" smtClean="0">
              <a:latin typeface="+mn-lt"/>
            </a:endParaRPr>
          </a:p>
          <a:p>
            <a:pPr marL="1200150" lvl="2" indent="-285750">
              <a:spcBef>
                <a:spcPct val="20000"/>
              </a:spcBef>
              <a:buFontTx/>
              <a:buChar char="–"/>
            </a:pPr>
            <a:r>
              <a:rPr lang="en-US" sz="2800" kern="0" noProof="0" dirty="0" smtClean="0">
                <a:latin typeface="+mn-lt"/>
                <a:hlinkClick r:id="rId10"/>
              </a:rPr>
              <a:t>GeorgiaInfo</a:t>
            </a:r>
            <a:endParaRPr kumimoji="0" lang="en-US" sz="2800" b="0" i="0" u="none" strike="noStrike" kern="0" cap="none" spc="0" normalizeH="0" baseline="0" noProof="0" dirty="0" smtClean="0">
              <a:ln>
                <a:noFill/>
              </a:ln>
              <a:solidFill>
                <a:schemeClr val="tx1"/>
              </a:solidFill>
              <a:effectLst/>
              <a:uLnTx/>
              <a:uFillTx/>
              <a:latin typeface="+mn-lt"/>
            </a:endParaRPr>
          </a:p>
          <a:p>
            <a:pPr marL="742950" lvl="1" indent="-285750">
              <a:spcBef>
                <a:spcPct val="20000"/>
              </a:spcBef>
            </a:pPr>
            <a:endParaRPr kumimoji="0" lang="en-US" sz="2800" b="0" i="0" u="none" strike="noStrike" kern="0" cap="none" spc="0" normalizeH="0" baseline="0" noProof="0" dirty="0" smtClean="0">
              <a:ln>
                <a:noFill/>
              </a:ln>
              <a:solidFill>
                <a:schemeClr val="tx1"/>
              </a:solidFill>
              <a:effectLst/>
              <a:uLnTx/>
              <a:uFillTx/>
              <a:latin typeface="+mn-lt"/>
            </a:endParaRPr>
          </a:p>
        </p:txBody>
      </p:sp>
      <p:sp>
        <p:nvSpPr>
          <p:cNvPr id="6" name="Title 1"/>
          <p:cNvSpPr txBox="1">
            <a:spLocks/>
          </p:cNvSpPr>
          <p:nvPr/>
        </p:nvSpPr>
        <p:spPr>
          <a:xfrm>
            <a:off x="457200" y="304800"/>
            <a:ext cx="8229600" cy="1219200"/>
          </a:xfrm>
          <a:prstGeom prst="rect">
            <a:avLst/>
          </a:prstGeom>
          <a:effectLst/>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8100" dist="38100" dir="2700000" algn="tl">
                    <a:srgbClr val="000000">
                      <a:alpha val="43137"/>
                    </a:srgbClr>
                  </a:outerShdw>
                </a:effectLst>
                <a:uLnTx/>
                <a:uFillTx/>
                <a:latin typeface="+mj-lt"/>
                <a:ea typeface="+mj-ea"/>
                <a:cs typeface="+mj-cs"/>
              </a:rPr>
              <a:t>Tour</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8100" dist="38100" dir="2700000" algn="tl">
                  <a:srgbClr val="000000">
                    <a:alpha val="43137"/>
                  </a:srgbClr>
                </a:outerShdw>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lstStyle/>
          <a:p>
            <a:r>
              <a:rPr lang="en-US" b="1" dirty="0" smtClean="0">
                <a:effectLst>
                  <a:outerShdw blurRad="38100" dist="38100" dir="2700000" algn="tl">
                    <a:srgbClr val="000000">
                      <a:alpha val="43137"/>
                    </a:srgbClr>
                  </a:outerShdw>
                </a:effectLst>
              </a:rPr>
              <a:t>GALILEO offers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2057400"/>
            <a:ext cx="7924800" cy="4068763"/>
          </a:xfrm>
        </p:spPr>
        <p:txBody>
          <a:bodyPr/>
          <a:lstStyle/>
          <a:p>
            <a:r>
              <a:rPr lang="en-US" dirty="0" smtClean="0"/>
              <a:t>On-level informational text</a:t>
            </a:r>
          </a:p>
          <a:p>
            <a:r>
              <a:rPr lang="en-US" dirty="0" smtClean="0"/>
              <a:t>Primary sources</a:t>
            </a:r>
          </a:p>
          <a:p>
            <a:r>
              <a:rPr lang="en-US" dirty="0" smtClean="0"/>
              <a:t>Multimedia</a:t>
            </a:r>
          </a:p>
          <a:p>
            <a:r>
              <a:rPr lang="en-US" dirty="0" smtClean="0"/>
              <a:t>Citing</a:t>
            </a:r>
          </a:p>
          <a:p>
            <a:r>
              <a:rPr lang="en-US" dirty="0" smtClean="0"/>
              <a:t>Curriculum Tools</a:t>
            </a:r>
          </a:p>
          <a:p>
            <a:r>
              <a:rPr lang="en-US" dirty="0" smtClean="0"/>
              <a:t>Lesson Plans from GALILEO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295400"/>
          </a:xfrm>
        </p:spPr>
        <p:txBody>
          <a:bodyPr>
            <a:normAutofit/>
          </a:bodyPr>
          <a:lstStyle/>
          <a:p>
            <a:r>
              <a:rPr lang="en-US" sz="5300" b="1" dirty="0" smtClean="0">
                <a:effectLst>
                  <a:outerShdw blurRad="38100" dist="38100" dir="2700000" algn="tl">
                    <a:srgbClr val="000000">
                      <a:alpha val="43137"/>
                    </a:srgbClr>
                  </a:outerShdw>
                </a:effectLst>
              </a:rPr>
              <a:t>Informational Text</a:t>
            </a:r>
            <a:br>
              <a:rPr lang="en-US" sz="5300" b="1" dirty="0" smtClean="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ELACCXRI: Reading Informational Standards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572000"/>
          </a:xfrm>
        </p:spPr>
        <p:txBody>
          <a:bodyPr>
            <a:normAutofit/>
          </a:bodyPr>
          <a:lstStyle/>
          <a:p>
            <a:r>
              <a:rPr lang="en-US" sz="2800" dirty="0" smtClean="0"/>
              <a:t>Discover GALILEO offers a single search of resources with magazine, newspaper, and encyclopedia articles as well as book chapters</a:t>
            </a:r>
          </a:p>
          <a:p>
            <a:r>
              <a:rPr lang="en-US" sz="2800" dirty="0" smtClean="0"/>
              <a:t>Search from </a:t>
            </a:r>
            <a:r>
              <a:rPr lang="en-US" sz="2800" dirty="0" smtClean="0">
                <a:hlinkClick r:id="rId3"/>
              </a:rPr>
              <a:t>GALILEO High School </a:t>
            </a:r>
            <a:r>
              <a:rPr lang="en-US" sz="2800" dirty="0" smtClean="0"/>
              <a:t>for any topic</a:t>
            </a:r>
          </a:p>
        </p:txBody>
      </p:sp>
      <p:pic>
        <p:nvPicPr>
          <p:cNvPr id="1026" name="Picture 2"/>
          <p:cNvPicPr>
            <a:picLocks noChangeAspect="1" noChangeArrowheads="1"/>
          </p:cNvPicPr>
          <p:nvPr/>
        </p:nvPicPr>
        <p:blipFill>
          <a:blip r:embed="rId4" cstate="print"/>
          <a:srcRect/>
          <a:stretch>
            <a:fillRect/>
          </a:stretch>
        </p:blipFill>
        <p:spPr bwMode="auto">
          <a:xfrm>
            <a:off x="1295400" y="4724400"/>
            <a:ext cx="6456363" cy="1628775"/>
          </a:xfrm>
          <a:prstGeom prst="rect">
            <a:avLst/>
          </a:prstGeom>
          <a:noFill/>
          <a:ln w="9525">
            <a:solidFill>
              <a:schemeClr val="tx1">
                <a:lumMod val="65000"/>
              </a:schemeClr>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300" b="1" dirty="0" smtClean="0">
                <a:effectLst>
                  <a:outerShdw blurRad="38100" dist="38100" dir="2700000" algn="tl">
                    <a:srgbClr val="000000">
                      <a:alpha val="43137"/>
                    </a:srgbClr>
                  </a:outerShdw>
                </a:effectLst>
              </a:rPr>
              <a:t>Informational Text</a:t>
            </a:r>
            <a:br>
              <a:rPr lang="en-US" sz="5300" b="1" dirty="0" smtClean="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ELACCXRI: Reading Informational Standards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4191000"/>
          </a:xfrm>
        </p:spPr>
        <p:txBody>
          <a:bodyPr>
            <a:normAutofit/>
          </a:bodyPr>
          <a:lstStyle/>
          <a:p>
            <a:r>
              <a:rPr lang="en-US" dirty="0" smtClean="0"/>
              <a:t>Or, see individual resources</a:t>
            </a:r>
          </a:p>
          <a:p>
            <a:pPr lvl="1"/>
            <a:r>
              <a:rPr lang="en-US" dirty="0" err="1" smtClean="0">
                <a:hlinkClick r:id="rId3"/>
              </a:rPr>
              <a:t>Encyclopædia</a:t>
            </a:r>
            <a:r>
              <a:rPr lang="en-US" dirty="0" smtClean="0">
                <a:hlinkClick r:id="rId3"/>
              </a:rPr>
              <a:t> Britannica High School</a:t>
            </a:r>
            <a:endParaRPr lang="en-US" dirty="0" smtClean="0"/>
          </a:p>
          <a:p>
            <a:pPr lvl="1"/>
            <a:r>
              <a:rPr lang="en-US" dirty="0" smtClean="0">
                <a:hlinkClick r:id="rId4"/>
              </a:rPr>
              <a:t>Student Research Center</a:t>
            </a:r>
            <a:endParaRPr lang="en-US" dirty="0" smtClean="0"/>
          </a:p>
          <a:p>
            <a:pPr lvl="1"/>
            <a:r>
              <a:rPr lang="en-US" dirty="0" smtClean="0"/>
              <a:t>See more in your </a:t>
            </a:r>
            <a:r>
              <a:rPr lang="en-US" dirty="0" smtClean="0">
                <a:hlinkClick r:id="rId5"/>
              </a:rPr>
              <a:t>Databases A-Z</a:t>
            </a:r>
            <a:r>
              <a:rPr lang="en-US" dirty="0" smtClean="0"/>
              <a:t> list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447800"/>
          </a:xfrm>
        </p:spPr>
        <p:txBody>
          <a:bodyPr>
            <a:normAutofit/>
          </a:bodyPr>
          <a:lstStyle/>
          <a:p>
            <a:r>
              <a:rPr lang="en-US" b="1" dirty="0" smtClean="0">
                <a:effectLst>
                  <a:outerShdw blurRad="38100" dist="38100" dir="2700000" algn="tl">
                    <a:srgbClr val="000000">
                      <a:alpha val="43137"/>
                    </a:srgbClr>
                  </a:outerShdw>
                </a:effectLst>
              </a:rPr>
              <a:t>Literary Text</a:t>
            </a:r>
            <a:br>
              <a:rPr lang="en-US" b="1" dirty="0" smtClean="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ELACCXRL: Reading Literary Standards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828800"/>
            <a:ext cx="8534400" cy="4465637"/>
          </a:xfrm>
        </p:spPr>
        <p:txBody>
          <a:bodyPr>
            <a:normAutofit/>
          </a:bodyPr>
          <a:lstStyle/>
          <a:p>
            <a:r>
              <a:rPr lang="en-US" dirty="0" smtClean="0">
                <a:hlinkClick r:id="rId3"/>
              </a:rPr>
              <a:t>NoveList</a:t>
            </a:r>
            <a:r>
              <a:rPr lang="en-US" dirty="0" smtClean="0"/>
              <a:t> (NOT in Discover GALILEO)</a:t>
            </a:r>
          </a:p>
          <a:p>
            <a:pPr lvl="1"/>
            <a:r>
              <a:rPr lang="en-US" dirty="0" smtClean="0"/>
              <a:t>Book and author recommendations</a:t>
            </a:r>
          </a:p>
          <a:p>
            <a:pPr lvl="1"/>
            <a:r>
              <a:rPr lang="en-US" dirty="0" smtClean="0"/>
              <a:t>Curriculum-based book lists (by grade and topic)</a:t>
            </a:r>
          </a:p>
          <a:p>
            <a:pPr lvl="1"/>
            <a:r>
              <a:rPr lang="en-US" dirty="0" smtClean="0"/>
              <a:t>Book Discussion Guides</a:t>
            </a:r>
          </a:p>
          <a:p>
            <a:r>
              <a:rPr lang="en-US" dirty="0" smtClean="0">
                <a:hlinkClick r:id="rId4"/>
              </a:rPr>
              <a:t>Literary Reference Center</a:t>
            </a:r>
            <a:r>
              <a:rPr lang="en-US" dirty="0" smtClean="0"/>
              <a:t> </a:t>
            </a:r>
            <a:r>
              <a:rPr lang="en-US" sz="2800" dirty="0" smtClean="0"/>
              <a:t>(also in Discover GALILEO)</a:t>
            </a:r>
          </a:p>
          <a:p>
            <a:pPr lvl="1"/>
            <a:r>
              <a:rPr lang="en-US" dirty="0" smtClean="0"/>
              <a:t>Literary Criticism</a:t>
            </a:r>
          </a:p>
          <a:p>
            <a:pPr lvl="1"/>
            <a:r>
              <a:rPr lang="en-US" dirty="0" smtClean="0"/>
              <a:t>Plot Summaries</a:t>
            </a:r>
          </a:p>
          <a:p>
            <a:pPr lvl="1"/>
            <a:r>
              <a:rPr lang="en-US" dirty="0" smtClean="0"/>
              <a:t>Full-text classics – poems, stories, some books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rmAutofit/>
          </a:bodyPr>
          <a:lstStyle/>
          <a:p>
            <a:r>
              <a:rPr lang="en-US" sz="5300" b="1" dirty="0" smtClean="0">
                <a:effectLst>
                  <a:outerShdw blurRad="38100" dist="38100" dir="2700000" algn="tl">
                    <a:srgbClr val="000000">
                      <a:alpha val="43137"/>
                    </a:srgbClr>
                  </a:outerShdw>
                </a:effectLst>
              </a:rPr>
              <a:t>On-Level Text</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7924800" cy="1981200"/>
          </a:xfrm>
        </p:spPr>
        <p:txBody>
          <a:bodyPr>
            <a:normAutofit/>
          </a:bodyPr>
          <a:lstStyle/>
          <a:p>
            <a:pPr>
              <a:buNone/>
            </a:pPr>
            <a:r>
              <a:rPr lang="en-US" dirty="0" smtClean="0"/>
              <a:t>Many GALILEO resources include Lexile scores</a:t>
            </a:r>
          </a:p>
          <a:p>
            <a:pPr>
              <a:buNone/>
            </a:pPr>
            <a:endParaRPr lang="en-US" dirty="0" smtClean="0"/>
          </a:p>
          <a:p>
            <a:pPr>
              <a:buNone/>
            </a:pPr>
            <a:r>
              <a:rPr lang="en-US" dirty="0" smtClean="0"/>
              <a:t>See </a:t>
            </a:r>
            <a:r>
              <a:rPr lang="en-US" dirty="0" smtClean="0">
                <a:hlinkClick r:id="rId3"/>
              </a:rPr>
              <a:t>Lexile Handout</a:t>
            </a:r>
            <a:endParaRPr lang="en-US" dirty="0" smtClean="0"/>
          </a:p>
        </p:txBody>
      </p:sp>
      <p:pic>
        <p:nvPicPr>
          <p:cNvPr id="1028" name="Picture 4"/>
          <p:cNvPicPr>
            <a:picLocks noChangeAspect="1" noChangeArrowheads="1"/>
          </p:cNvPicPr>
          <p:nvPr/>
        </p:nvPicPr>
        <p:blipFill>
          <a:blip r:embed="rId4" cstate="print"/>
          <a:srcRect/>
          <a:stretch>
            <a:fillRect/>
          </a:stretch>
        </p:blipFill>
        <p:spPr bwMode="auto">
          <a:xfrm>
            <a:off x="4724400" y="2743200"/>
            <a:ext cx="4010891" cy="1225550"/>
          </a:xfrm>
          <a:prstGeom prst="rect">
            <a:avLst/>
          </a:prstGeom>
          <a:noFill/>
          <a:ln w="9525">
            <a:solidFill>
              <a:schemeClr val="tx1">
                <a:lumMod val="65000"/>
              </a:schemeClr>
            </a:solidFill>
            <a:miter lim="800000"/>
            <a:headEnd/>
            <a:tailEnd/>
          </a:ln>
        </p:spPr>
      </p:pic>
      <p:sp>
        <p:nvSpPr>
          <p:cNvPr id="9" name="Oval 8"/>
          <p:cNvSpPr/>
          <p:nvPr/>
        </p:nvSpPr>
        <p:spPr>
          <a:xfrm>
            <a:off x="6553200" y="3048000"/>
            <a:ext cx="1143000" cy="3810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ebscohostlogo.jpg"/>
          <p:cNvPicPr>
            <a:picLocks noChangeAspect="1"/>
          </p:cNvPicPr>
          <p:nvPr/>
        </p:nvPicPr>
        <p:blipFill>
          <a:blip r:embed="rId5" cstate="print"/>
          <a:stretch>
            <a:fillRect/>
          </a:stretch>
        </p:blipFill>
        <p:spPr>
          <a:xfrm>
            <a:off x="4419600" y="3581400"/>
            <a:ext cx="762000" cy="672936"/>
          </a:xfrm>
          <a:prstGeom prst="rect">
            <a:avLst/>
          </a:prstGeom>
          <a:ln>
            <a:solidFill>
              <a:schemeClr val="tx1">
                <a:lumMod val="65000"/>
              </a:schemeClr>
            </a:solidFill>
          </a:ln>
        </p:spPr>
      </p:pic>
      <p:pic>
        <p:nvPicPr>
          <p:cNvPr id="1027" name="Picture 3"/>
          <p:cNvPicPr>
            <a:picLocks noChangeAspect="1" noChangeArrowheads="1"/>
          </p:cNvPicPr>
          <p:nvPr/>
        </p:nvPicPr>
        <p:blipFill>
          <a:blip r:embed="rId6" cstate="print"/>
          <a:srcRect/>
          <a:stretch>
            <a:fillRect/>
          </a:stretch>
        </p:blipFill>
        <p:spPr bwMode="auto">
          <a:xfrm>
            <a:off x="1676400" y="4953000"/>
            <a:ext cx="4121995" cy="1339277"/>
          </a:xfrm>
          <a:prstGeom prst="rect">
            <a:avLst/>
          </a:prstGeom>
          <a:noFill/>
          <a:ln w="9525">
            <a:solidFill>
              <a:schemeClr val="tx1">
                <a:lumMod val="65000"/>
              </a:schemeClr>
            </a:solidFill>
            <a:miter lim="800000"/>
            <a:headEnd/>
            <a:tailEnd/>
          </a:ln>
        </p:spPr>
      </p:pic>
      <p:sp>
        <p:nvSpPr>
          <p:cNvPr id="6" name="Oval 5"/>
          <p:cNvSpPr/>
          <p:nvPr/>
        </p:nvSpPr>
        <p:spPr>
          <a:xfrm>
            <a:off x="2438400" y="5791200"/>
            <a:ext cx="1676400" cy="4572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novelist200.gif"/>
          <p:cNvPicPr>
            <a:picLocks noChangeAspect="1"/>
          </p:cNvPicPr>
          <p:nvPr/>
        </p:nvPicPr>
        <p:blipFill>
          <a:blip r:embed="rId7" cstate="print"/>
          <a:stretch>
            <a:fillRect/>
          </a:stretch>
        </p:blipFill>
        <p:spPr>
          <a:xfrm>
            <a:off x="5562600" y="5867400"/>
            <a:ext cx="1295400" cy="6477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normAutofit/>
          </a:bodyPr>
          <a:lstStyle/>
          <a:p>
            <a:r>
              <a:rPr lang="en-US" sz="5300" b="1" dirty="0" smtClean="0">
                <a:effectLst>
                  <a:outerShdw blurRad="38100" dist="38100" dir="2700000" algn="tl">
                    <a:srgbClr val="000000">
                      <a:alpha val="43137"/>
                    </a:srgbClr>
                  </a:outerShdw>
                </a:effectLst>
              </a:rPr>
              <a:t>Primary Sources</a:t>
            </a:r>
            <a:br>
              <a:rPr lang="en-US" sz="5300" b="1" dirty="0" smtClean="0">
                <a:effectLst>
                  <a:outerShdw blurRad="38100" dist="38100" dir="2700000" algn="tl">
                    <a:srgbClr val="000000">
                      <a:alpha val="43137"/>
                    </a:srgbClr>
                  </a:outerShdw>
                </a:effectLst>
              </a:rPr>
            </a:br>
            <a:r>
              <a:rPr lang="en-US" sz="2700" b="1" dirty="0" smtClean="0">
                <a:effectLst>
                  <a:outerShdw blurRad="38100" dist="38100" dir="2700000" algn="tl">
                    <a:srgbClr val="000000">
                      <a:alpha val="43137"/>
                    </a:srgbClr>
                  </a:outerShdw>
                </a:effectLst>
              </a:rPr>
              <a:t>LXRH: Literacy Standards for Reading in History and Social Studies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362200"/>
            <a:ext cx="8382000" cy="4114800"/>
          </a:xfrm>
        </p:spPr>
        <p:txBody>
          <a:bodyPr>
            <a:normAutofit fontScale="92500"/>
          </a:bodyPr>
          <a:lstStyle/>
          <a:p>
            <a:pPr marL="630238" lvl="1" indent="-273050"/>
            <a:r>
              <a:rPr lang="en-US" sz="2400" kern="0" dirty="0" smtClean="0">
                <a:hlinkClick r:id="rId3"/>
              </a:rPr>
              <a:t>Discover GALILEO</a:t>
            </a:r>
            <a:r>
              <a:rPr lang="en-US" sz="2400" kern="0" dirty="0" smtClean="0"/>
              <a:t> (use Limit by Type to find primary sources)</a:t>
            </a:r>
          </a:p>
          <a:p>
            <a:pPr marL="630238" lvl="1" indent="-273050"/>
            <a:r>
              <a:rPr lang="en-US" sz="2400" dirty="0" smtClean="0">
                <a:hlinkClick r:id="rId4"/>
              </a:rPr>
              <a:t>Digital Library of Georgia</a:t>
            </a:r>
            <a:r>
              <a:rPr lang="en-US" sz="2400" dirty="0" smtClean="0"/>
              <a:t> (also in Discover GALILEO)</a:t>
            </a:r>
          </a:p>
          <a:p>
            <a:pPr marL="630238" lvl="1" indent="-273050"/>
            <a:r>
              <a:rPr lang="en-US" sz="2400" dirty="0" smtClean="0">
                <a:hlinkClick r:id="rId5"/>
              </a:rPr>
              <a:t>SIRS Discoverer</a:t>
            </a:r>
            <a:r>
              <a:rPr lang="en-US" sz="2400" dirty="0" smtClean="0"/>
              <a:t> (NOT in Discover GALILEO)</a:t>
            </a:r>
          </a:p>
          <a:p>
            <a:pPr lvl="2"/>
            <a:r>
              <a:rPr lang="en-US" dirty="0" smtClean="0"/>
              <a:t>Maps – current, historical, and outline</a:t>
            </a:r>
          </a:p>
          <a:p>
            <a:pPr lvl="1"/>
            <a:r>
              <a:rPr lang="en-US" sz="2400" dirty="0" smtClean="0">
                <a:hlinkClick r:id="rId6"/>
              </a:rPr>
              <a:t>Annals of American History</a:t>
            </a:r>
            <a:r>
              <a:rPr lang="en-US" sz="2400" dirty="0" smtClean="0"/>
              <a:t> (from Britannica, NOT in Discover GALILEO)</a:t>
            </a:r>
          </a:p>
          <a:p>
            <a:pPr lvl="1"/>
            <a:r>
              <a:rPr lang="en-US" sz="2400" dirty="0" smtClean="0">
                <a:hlinkClick r:id="rId7"/>
              </a:rPr>
              <a:t>American Memory</a:t>
            </a:r>
            <a:r>
              <a:rPr lang="en-US" sz="2400" dirty="0" smtClean="0"/>
              <a:t> (from Library of Congress, NOT in Discover GALILEO)</a:t>
            </a:r>
          </a:p>
          <a:p>
            <a:pPr lvl="1"/>
            <a:r>
              <a:rPr lang="en-US" sz="2400" dirty="0" smtClean="0"/>
              <a:t>See more at High School &gt; Browse by Type &gt; </a:t>
            </a:r>
            <a:r>
              <a:rPr lang="en-US" sz="2400" dirty="0" smtClean="0">
                <a:hlinkClick r:id="rId8"/>
              </a:rPr>
              <a:t>Primary Source Documents</a:t>
            </a:r>
            <a:endParaRPr lang="en-US" sz="2400" dirty="0" smtClean="0"/>
          </a:p>
          <a:p>
            <a:pPr lvl="1"/>
            <a:endParaRPr lang="en-US"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smtClean="0"/>
              <a:t>Viewing Archived Webinar</a:t>
            </a:r>
            <a:endParaRPr lang="en-US" dirty="0"/>
          </a:p>
        </p:txBody>
      </p:sp>
      <p:sp>
        <p:nvSpPr>
          <p:cNvPr id="3" name="Content Placeholder 2"/>
          <p:cNvSpPr>
            <a:spLocks noGrp="1"/>
          </p:cNvSpPr>
          <p:nvPr>
            <p:ph idx="1"/>
          </p:nvPr>
        </p:nvSpPr>
        <p:spPr/>
        <p:txBody>
          <a:bodyPr/>
          <a:lstStyle/>
          <a:p>
            <a:pPr marL="0" indent="0">
              <a:buNone/>
            </a:pPr>
            <a:r>
              <a:rPr lang="en-US" dirty="0" smtClean="0"/>
              <a:t>ELA Georgiastandards.org: </a:t>
            </a:r>
            <a:r>
              <a:rPr lang="en-US" dirty="0" smtClean="0">
                <a:hlinkClick r:id="rId3"/>
              </a:rPr>
              <a:t>https://www.georgiastandards.org/Common-Core/Pages/ELA.aspx</a:t>
            </a:r>
            <a:endParaRPr lang="en-US" dirty="0" smtClean="0"/>
          </a:p>
          <a:p>
            <a:pPr marL="0" indent="0">
              <a:buNone/>
            </a:pPr>
            <a:endParaRPr lang="en-US" dirty="0" smtClean="0"/>
          </a:p>
          <a:p>
            <a:pPr marL="0" indent="0">
              <a:buNone/>
            </a:pPr>
            <a:r>
              <a:rPr lang="en-US" dirty="0" smtClean="0"/>
              <a:t>Literacy Georgiastandards.org:</a:t>
            </a:r>
          </a:p>
          <a:p>
            <a:pPr marL="0" indent="0">
              <a:buNone/>
            </a:pPr>
            <a:r>
              <a:rPr lang="en-US" dirty="0" smtClean="0">
                <a:hlinkClick r:id="rId4"/>
              </a:rPr>
              <a:t>https://www.georgiastandards.org/Common-Core/Pages/CCGPS_Literacy.aspx</a:t>
            </a:r>
            <a:endParaRPr lang="en-US" dirty="0"/>
          </a:p>
        </p:txBody>
      </p:sp>
    </p:spTree>
    <p:extLst>
      <p:ext uri="{BB962C8B-B14F-4D97-AF65-F5344CB8AC3E}">
        <p14:creationId xmlns="" xmlns:p14="http://schemas.microsoft.com/office/powerpoint/2010/main" val="228639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b="1" dirty="0" smtClean="0">
                <a:effectLst>
                  <a:outerShdw blurRad="38100" dist="38100" dir="2700000" algn="tl">
                    <a:srgbClr val="000000">
                      <a:alpha val="43137"/>
                    </a:srgbClr>
                  </a:outerShdw>
                </a:effectLst>
              </a:rPr>
              <a:t>Multimedia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24000"/>
            <a:ext cx="8382000" cy="5029200"/>
          </a:xfrm>
        </p:spPr>
        <p:txBody>
          <a:bodyPr>
            <a:normAutofit/>
          </a:bodyPr>
          <a:lstStyle/>
          <a:p>
            <a:r>
              <a:rPr lang="en-US" dirty="0" smtClean="0"/>
              <a:t>GALILEO offers resources with images, videos, and/or audio</a:t>
            </a:r>
          </a:p>
          <a:p>
            <a:pPr lvl="1"/>
            <a:r>
              <a:rPr lang="en-US" sz="2800" kern="0" dirty="0" smtClean="0">
                <a:hlinkClick r:id="rId3"/>
              </a:rPr>
              <a:t>Discover GALILEO</a:t>
            </a:r>
            <a:r>
              <a:rPr lang="en-US" sz="2800" kern="0" dirty="0" smtClean="0"/>
              <a:t> (use Limit by Type to see Videos, Audio, and Non-Print Resources)</a:t>
            </a:r>
          </a:p>
          <a:p>
            <a:pPr lvl="1"/>
            <a:r>
              <a:rPr lang="en-US" dirty="0" err="1" smtClean="0">
                <a:hlinkClick r:id="rId4"/>
              </a:rPr>
              <a:t>Encyclopædia</a:t>
            </a:r>
            <a:r>
              <a:rPr lang="en-US" dirty="0" smtClean="0">
                <a:hlinkClick r:id="rId4"/>
              </a:rPr>
              <a:t> Britannica High School</a:t>
            </a:r>
            <a:endParaRPr lang="en-US" dirty="0" smtClean="0"/>
          </a:p>
          <a:p>
            <a:pPr lvl="1"/>
            <a:r>
              <a:rPr lang="en-US" sz="2800" dirty="0" smtClean="0"/>
              <a:t>See more in High School &gt; Browse by Type &gt; </a:t>
            </a:r>
            <a:r>
              <a:rPr lang="en-US" sz="2800" dirty="0" smtClean="0">
                <a:hlinkClick r:id="rId5"/>
              </a:rPr>
              <a:t>Images , Maps, and Flags</a:t>
            </a:r>
            <a:endParaRPr lang="en-US" sz="2800" dirty="0" smtClean="0"/>
          </a:p>
          <a:p>
            <a:pPr lvl="1"/>
            <a:endParaRPr lang="en-US" sz="2800" dirty="0" smtClean="0"/>
          </a:p>
          <a:p>
            <a:pPr lvl="1"/>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b="1" dirty="0" smtClean="0">
                <a:effectLst>
                  <a:outerShdw blurRad="38100" dist="38100" dir="2700000" algn="tl">
                    <a:srgbClr val="000000">
                      <a:alpha val="43137"/>
                    </a:srgbClr>
                  </a:outerShdw>
                </a:effectLst>
              </a:rPr>
              <a:t>Citing 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1"/>
            <a:ext cx="8153400" cy="2590800"/>
          </a:xfrm>
        </p:spPr>
        <p:txBody>
          <a:bodyPr/>
          <a:lstStyle/>
          <a:p>
            <a:pPr>
              <a:buNone/>
            </a:pPr>
            <a:r>
              <a:rPr lang="en-US" dirty="0" smtClean="0"/>
              <a:t>Several GALILEO resources have pre-formatted citations for articles</a:t>
            </a:r>
          </a:p>
          <a:p>
            <a:pPr lvl="1"/>
            <a:endParaRPr lang="en-US" dirty="0"/>
          </a:p>
        </p:txBody>
      </p:sp>
      <p:pic>
        <p:nvPicPr>
          <p:cNvPr id="6146" name="Picture 2" descr="Encyclopædia Britannica School Edition - Button"/>
          <p:cNvPicPr>
            <a:picLocks noChangeAspect="1" noChangeArrowheads="1"/>
          </p:cNvPicPr>
          <p:nvPr/>
        </p:nvPicPr>
        <p:blipFill>
          <a:blip r:embed="rId3" cstate="print"/>
          <a:srcRect/>
          <a:stretch>
            <a:fillRect/>
          </a:stretch>
        </p:blipFill>
        <p:spPr bwMode="auto">
          <a:xfrm>
            <a:off x="685800" y="3200400"/>
            <a:ext cx="2508735" cy="914400"/>
          </a:xfrm>
          <a:prstGeom prst="rect">
            <a:avLst/>
          </a:prstGeom>
          <a:noFill/>
        </p:spPr>
      </p:pic>
      <p:pic>
        <p:nvPicPr>
          <p:cNvPr id="6147" name="Picture 3"/>
          <p:cNvPicPr>
            <a:picLocks noChangeAspect="1" noChangeArrowheads="1"/>
          </p:cNvPicPr>
          <p:nvPr/>
        </p:nvPicPr>
        <p:blipFill>
          <a:blip r:embed="rId4" cstate="print"/>
          <a:srcRect/>
          <a:stretch>
            <a:fillRect/>
          </a:stretch>
        </p:blipFill>
        <p:spPr bwMode="auto">
          <a:xfrm>
            <a:off x="2362200" y="4953000"/>
            <a:ext cx="5947531" cy="1600200"/>
          </a:xfrm>
          <a:prstGeom prst="rect">
            <a:avLst/>
          </a:prstGeom>
          <a:noFill/>
          <a:ln w="9525">
            <a:solidFill>
              <a:schemeClr val="tx1">
                <a:lumMod val="65000"/>
              </a:schemeClr>
            </a:solidFill>
            <a:miter lim="800000"/>
            <a:headEnd/>
            <a:tailEnd/>
          </a:ln>
        </p:spPr>
      </p:pic>
      <p:pic>
        <p:nvPicPr>
          <p:cNvPr id="4" name="Picture 3" descr="ebscohostlogo.jpg"/>
          <p:cNvPicPr>
            <a:picLocks noChangeAspect="1"/>
          </p:cNvPicPr>
          <p:nvPr/>
        </p:nvPicPr>
        <p:blipFill>
          <a:blip r:embed="rId5" cstate="print"/>
          <a:stretch>
            <a:fillRect/>
          </a:stretch>
        </p:blipFill>
        <p:spPr>
          <a:xfrm>
            <a:off x="5334000" y="3886200"/>
            <a:ext cx="1502709" cy="1327067"/>
          </a:xfrm>
          <a:prstGeom prst="rect">
            <a:avLst/>
          </a:prstGeom>
          <a:ln>
            <a:solidFill>
              <a:schemeClr val="tx1">
                <a:lumMod val="65000"/>
              </a:schemeClr>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normAutofit/>
          </a:bodyPr>
          <a:lstStyle/>
          <a:p>
            <a:r>
              <a:rPr lang="en-US" b="1" dirty="0" smtClean="0">
                <a:effectLst>
                  <a:outerShdw blurRad="38100" dist="38100" dir="2700000" algn="tl">
                    <a:srgbClr val="000000">
                      <a:alpha val="43137"/>
                    </a:srgbClr>
                  </a:outerShdw>
                </a:effectLst>
              </a:rPr>
              <a:t>Citing Sources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828800"/>
            <a:ext cx="8229600" cy="4465637"/>
          </a:xfrm>
        </p:spPr>
        <p:txBody>
          <a:bodyPr/>
          <a:lstStyle/>
          <a:p>
            <a:pPr>
              <a:buNone/>
            </a:pPr>
            <a:r>
              <a:rPr lang="en-US" dirty="0" smtClean="0"/>
              <a:t>Several GALILEO resources offer persistent links to articles</a:t>
            </a:r>
          </a:p>
          <a:p>
            <a:pPr lvl="1"/>
            <a:endParaRPr lang="en-US" dirty="0"/>
          </a:p>
        </p:txBody>
      </p:sp>
      <p:pic>
        <p:nvPicPr>
          <p:cNvPr id="4" name="Picture 3" descr="ebscohostlogo.jpg"/>
          <p:cNvPicPr>
            <a:picLocks noChangeAspect="1"/>
          </p:cNvPicPr>
          <p:nvPr/>
        </p:nvPicPr>
        <p:blipFill>
          <a:blip r:embed="rId3" cstate="print"/>
          <a:stretch>
            <a:fillRect/>
          </a:stretch>
        </p:blipFill>
        <p:spPr>
          <a:xfrm>
            <a:off x="609600" y="3124200"/>
            <a:ext cx="1295400" cy="1143989"/>
          </a:xfrm>
          <a:prstGeom prst="rect">
            <a:avLst/>
          </a:prstGeom>
          <a:ln>
            <a:solidFill>
              <a:schemeClr val="tx1">
                <a:lumMod val="65000"/>
              </a:schemeClr>
            </a:solidFill>
          </a:ln>
        </p:spPr>
      </p:pic>
      <p:pic>
        <p:nvPicPr>
          <p:cNvPr id="36866" name="Picture 2"/>
          <p:cNvPicPr>
            <a:picLocks noChangeAspect="1" noChangeArrowheads="1"/>
          </p:cNvPicPr>
          <p:nvPr/>
        </p:nvPicPr>
        <p:blipFill>
          <a:blip r:embed="rId4" cstate="print"/>
          <a:srcRect/>
          <a:stretch>
            <a:fillRect/>
          </a:stretch>
        </p:blipFill>
        <p:spPr bwMode="auto">
          <a:xfrm>
            <a:off x="1676400" y="4114800"/>
            <a:ext cx="1219200" cy="700391"/>
          </a:xfrm>
          <a:prstGeom prst="rect">
            <a:avLst/>
          </a:prstGeom>
          <a:noFill/>
          <a:ln w="9525">
            <a:solidFill>
              <a:schemeClr val="tx1">
                <a:lumMod val="65000"/>
              </a:schemeClr>
            </a:solidFill>
            <a:miter lim="800000"/>
            <a:headEnd/>
            <a:tailEnd/>
          </a:ln>
        </p:spPr>
      </p:pic>
      <p:pic>
        <p:nvPicPr>
          <p:cNvPr id="36867" name="Picture 3"/>
          <p:cNvPicPr>
            <a:picLocks noChangeAspect="1" noChangeArrowheads="1"/>
          </p:cNvPicPr>
          <p:nvPr/>
        </p:nvPicPr>
        <p:blipFill>
          <a:blip r:embed="rId5" cstate="print"/>
          <a:srcRect/>
          <a:stretch>
            <a:fillRect/>
          </a:stretch>
        </p:blipFill>
        <p:spPr bwMode="auto">
          <a:xfrm>
            <a:off x="4648200" y="2819400"/>
            <a:ext cx="3962400" cy="866775"/>
          </a:xfrm>
          <a:prstGeom prst="rect">
            <a:avLst/>
          </a:prstGeom>
          <a:noFill/>
          <a:ln w="9525">
            <a:solidFill>
              <a:schemeClr val="tx1">
                <a:lumMod val="65000"/>
              </a:schemeClr>
            </a:solidFill>
            <a:miter lim="800000"/>
            <a:headEnd/>
            <a:tailEnd/>
          </a:ln>
        </p:spPr>
      </p:pic>
      <p:pic>
        <p:nvPicPr>
          <p:cNvPr id="6146" name="Picture 2" descr="Encyclopædia Britannica School Edition - Button"/>
          <p:cNvPicPr>
            <a:picLocks noChangeAspect="1" noChangeArrowheads="1"/>
          </p:cNvPicPr>
          <p:nvPr/>
        </p:nvPicPr>
        <p:blipFill>
          <a:blip r:embed="rId6" cstate="print"/>
          <a:srcRect/>
          <a:stretch>
            <a:fillRect/>
          </a:stretch>
        </p:blipFill>
        <p:spPr bwMode="auto">
          <a:xfrm>
            <a:off x="4114800" y="3733800"/>
            <a:ext cx="1881551" cy="685800"/>
          </a:xfrm>
          <a:prstGeom prst="rect">
            <a:avLst/>
          </a:prstGeom>
          <a:noFill/>
        </p:spPr>
      </p:pic>
      <p:pic>
        <p:nvPicPr>
          <p:cNvPr id="36870" name="Picture 6"/>
          <p:cNvPicPr>
            <a:picLocks noChangeAspect="1" noChangeArrowheads="1"/>
          </p:cNvPicPr>
          <p:nvPr/>
        </p:nvPicPr>
        <p:blipFill>
          <a:blip r:embed="rId7" cstate="print"/>
          <a:srcRect/>
          <a:stretch>
            <a:fillRect/>
          </a:stretch>
        </p:blipFill>
        <p:spPr bwMode="auto">
          <a:xfrm>
            <a:off x="4343400" y="5257800"/>
            <a:ext cx="2781300" cy="504825"/>
          </a:xfrm>
          <a:prstGeom prst="rect">
            <a:avLst/>
          </a:prstGeom>
          <a:noFill/>
          <a:ln w="9525">
            <a:noFill/>
            <a:miter lim="800000"/>
            <a:headEnd/>
            <a:tailEnd/>
          </a:ln>
        </p:spPr>
      </p:pic>
      <p:pic>
        <p:nvPicPr>
          <p:cNvPr id="36871" name="Picture 7"/>
          <p:cNvPicPr>
            <a:picLocks noChangeAspect="1" noChangeArrowheads="1"/>
          </p:cNvPicPr>
          <p:nvPr/>
        </p:nvPicPr>
        <p:blipFill>
          <a:blip r:embed="rId8" cstate="print"/>
          <a:srcRect/>
          <a:stretch>
            <a:fillRect/>
          </a:stretch>
        </p:blipFill>
        <p:spPr bwMode="auto">
          <a:xfrm>
            <a:off x="3581400" y="5943600"/>
            <a:ext cx="4924425"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b="1" dirty="0" smtClean="0">
                <a:effectLst>
                  <a:outerShdw blurRad="38100" dist="38100" dir="2700000" algn="tl">
                    <a:srgbClr val="000000">
                      <a:alpha val="43137"/>
                    </a:srgbClr>
                  </a:outerShdw>
                </a:effectLst>
              </a:rPr>
              <a:t>Encyclopædia Britannica</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752600"/>
            <a:ext cx="8229600" cy="2438401"/>
          </a:xfrm>
        </p:spPr>
        <p:txBody>
          <a:bodyPr>
            <a:normAutofit/>
          </a:bodyPr>
          <a:lstStyle/>
          <a:p>
            <a:pPr marL="320040" lvl="1" indent="-320040">
              <a:buClr>
                <a:schemeClr val="accent1"/>
              </a:buClr>
              <a:buSzPct val="70000"/>
              <a:buFont typeface="Wingdings 2"/>
              <a:buChar char=""/>
            </a:pPr>
            <a:r>
              <a:rPr lang="en-US" sz="3200" dirty="0" smtClean="0"/>
              <a:t>Look in Teachers’ Resources in </a:t>
            </a:r>
            <a:r>
              <a:rPr lang="en-US" sz="3200" dirty="0" err="1" smtClean="0">
                <a:hlinkClick r:id="rId3"/>
              </a:rPr>
              <a:t>Encyclopædia</a:t>
            </a:r>
            <a:r>
              <a:rPr lang="en-US" sz="3200" dirty="0" smtClean="0">
                <a:hlinkClick r:id="rId3"/>
              </a:rPr>
              <a:t> Britannica High School</a:t>
            </a:r>
            <a:endParaRPr lang="en-US" sz="3200" dirty="0" smtClean="0"/>
          </a:p>
          <a:p>
            <a:r>
              <a:rPr lang="en-US" dirty="0" smtClean="0"/>
              <a:t>Click the orange buttons for Curriculum Standards tool</a:t>
            </a:r>
          </a:p>
          <a:p>
            <a:endParaRPr lang="en-US" b="1" dirty="0" smtClean="0"/>
          </a:p>
        </p:txBody>
      </p:sp>
      <p:pic>
        <p:nvPicPr>
          <p:cNvPr id="41988" name="Picture 4"/>
          <p:cNvPicPr>
            <a:picLocks noChangeAspect="1" noChangeArrowheads="1"/>
          </p:cNvPicPr>
          <p:nvPr/>
        </p:nvPicPr>
        <p:blipFill>
          <a:blip r:embed="rId4" cstate="print"/>
          <a:srcRect/>
          <a:stretch>
            <a:fillRect/>
          </a:stretch>
        </p:blipFill>
        <p:spPr bwMode="auto">
          <a:xfrm>
            <a:off x="304800" y="4038600"/>
            <a:ext cx="6202301" cy="2057400"/>
          </a:xfrm>
          <a:prstGeom prst="rect">
            <a:avLst/>
          </a:prstGeom>
          <a:noFill/>
          <a:ln w="9525">
            <a:solidFill>
              <a:schemeClr val="tx1">
                <a:lumMod val="65000"/>
              </a:schemeClr>
            </a:solidFill>
            <a:miter lim="800000"/>
            <a:headEnd/>
            <a:tailEnd/>
          </a:ln>
        </p:spPr>
      </p:pic>
      <p:pic>
        <p:nvPicPr>
          <p:cNvPr id="41987" name="Picture 3"/>
          <p:cNvPicPr>
            <a:picLocks noChangeAspect="1" noChangeArrowheads="1"/>
          </p:cNvPicPr>
          <p:nvPr/>
        </p:nvPicPr>
        <p:blipFill>
          <a:blip r:embed="rId5" cstate="print"/>
          <a:srcRect/>
          <a:stretch>
            <a:fillRect/>
          </a:stretch>
        </p:blipFill>
        <p:spPr bwMode="auto">
          <a:xfrm>
            <a:off x="3352800" y="4572000"/>
            <a:ext cx="5538787" cy="2069641"/>
          </a:xfrm>
          <a:prstGeom prst="rect">
            <a:avLst/>
          </a:prstGeom>
          <a:noFill/>
          <a:ln w="9525">
            <a:solidFill>
              <a:schemeClr val="tx1">
                <a:lumMod val="65000"/>
              </a:schemeClr>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b="1" dirty="0" smtClean="0">
                <a:effectLst>
                  <a:outerShdw blurRad="38100" dist="38100" dir="2700000" algn="tl">
                    <a:srgbClr val="000000">
                      <a:alpha val="43137"/>
                    </a:srgbClr>
                  </a:outerShdw>
                </a:effectLst>
              </a:rPr>
              <a:t>EBSCO Curriculum Standards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94237"/>
          </a:xfrm>
        </p:spPr>
        <p:txBody>
          <a:bodyPr/>
          <a:lstStyle/>
          <a:p>
            <a:r>
              <a:rPr lang="en-US" dirty="0" smtClean="0"/>
              <a:t>Appears in </a:t>
            </a:r>
            <a:r>
              <a:rPr lang="en-US" dirty="0" smtClean="0">
                <a:hlinkClick r:id="rId3"/>
              </a:rPr>
              <a:t>Student Research Center</a:t>
            </a:r>
            <a:r>
              <a:rPr lang="en-US" dirty="0" smtClean="0"/>
              <a:t>, </a:t>
            </a:r>
            <a:r>
              <a:rPr lang="en-US" dirty="0" smtClean="0">
                <a:hlinkClick r:id="rId4"/>
              </a:rPr>
              <a:t>History Reference  Center</a:t>
            </a:r>
            <a:r>
              <a:rPr lang="en-US" dirty="0" smtClean="0"/>
              <a:t>, and </a:t>
            </a:r>
            <a:r>
              <a:rPr lang="en-US" dirty="0" smtClean="0">
                <a:hlinkClick r:id="rId5"/>
              </a:rPr>
              <a:t>Literary Reference Center</a:t>
            </a:r>
            <a:r>
              <a:rPr lang="en-US" dirty="0" smtClean="0"/>
              <a:t> </a:t>
            </a:r>
          </a:p>
          <a:p>
            <a:r>
              <a:rPr lang="en-US" dirty="0" smtClean="0"/>
              <a:t>Look in </a:t>
            </a:r>
            <a:r>
              <a:rPr lang="en-US" b="1" dirty="0" smtClean="0"/>
              <a:t>Teacher Resources </a:t>
            </a:r>
            <a:r>
              <a:rPr lang="en-US" dirty="0" smtClean="0"/>
              <a:t>or</a:t>
            </a:r>
            <a:r>
              <a:rPr lang="en-US" b="1" dirty="0" smtClean="0"/>
              <a:t> Curriculum Standards</a:t>
            </a:r>
          </a:p>
        </p:txBody>
      </p:sp>
      <p:pic>
        <p:nvPicPr>
          <p:cNvPr id="38914" name="Picture 2"/>
          <p:cNvPicPr>
            <a:picLocks noChangeAspect="1" noChangeArrowheads="1"/>
          </p:cNvPicPr>
          <p:nvPr/>
        </p:nvPicPr>
        <p:blipFill>
          <a:blip r:embed="rId6" cstate="print"/>
          <a:srcRect/>
          <a:stretch>
            <a:fillRect/>
          </a:stretch>
        </p:blipFill>
        <p:spPr bwMode="auto">
          <a:xfrm>
            <a:off x="381000" y="3962400"/>
            <a:ext cx="4267200" cy="1837267"/>
          </a:xfrm>
          <a:prstGeom prst="rect">
            <a:avLst/>
          </a:prstGeom>
          <a:noFill/>
          <a:ln w="9525">
            <a:solidFill>
              <a:schemeClr val="tx1">
                <a:lumMod val="65000"/>
              </a:schemeClr>
            </a:solidFill>
            <a:miter lim="800000"/>
            <a:headEnd/>
            <a:tailEnd/>
          </a:ln>
        </p:spPr>
      </p:pic>
      <p:pic>
        <p:nvPicPr>
          <p:cNvPr id="39938" name="Picture 2"/>
          <p:cNvPicPr>
            <a:picLocks noChangeAspect="1" noChangeArrowheads="1"/>
          </p:cNvPicPr>
          <p:nvPr/>
        </p:nvPicPr>
        <p:blipFill>
          <a:blip r:embed="rId7" cstate="print"/>
          <a:srcRect/>
          <a:stretch>
            <a:fillRect/>
          </a:stretch>
        </p:blipFill>
        <p:spPr bwMode="auto">
          <a:xfrm>
            <a:off x="4419600" y="5029200"/>
            <a:ext cx="3990975" cy="1562100"/>
          </a:xfrm>
          <a:prstGeom prst="rect">
            <a:avLst/>
          </a:prstGeom>
          <a:noFill/>
          <a:ln w="9525">
            <a:solidFill>
              <a:schemeClr val="tx1">
                <a:lumMod val="65000"/>
              </a:schemeClr>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1295400"/>
          </a:xfrm>
        </p:spPr>
        <p:txBody>
          <a:bodyPr>
            <a:normAutofit fontScale="90000"/>
          </a:bodyPr>
          <a:lstStyle/>
          <a:p>
            <a:r>
              <a:rPr lang="en-US" b="1" dirty="0" smtClean="0">
                <a:effectLst>
                  <a:outerShdw blurRad="38100" dist="38100" dir="2700000" algn="tl">
                    <a:srgbClr val="000000">
                      <a:alpha val="43137"/>
                    </a:srgbClr>
                  </a:outerShdw>
                </a:effectLst>
              </a:rPr>
              <a:t>Linking to GALILEO Databases</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Express Links!!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57400"/>
            <a:ext cx="8229600" cy="4068763"/>
          </a:xfrm>
        </p:spPr>
        <p:txBody>
          <a:bodyPr>
            <a:normAutofit/>
          </a:bodyPr>
          <a:lstStyle/>
          <a:p>
            <a:pPr lvl="1"/>
            <a:r>
              <a:rPr lang="en-US" sz="3000" dirty="0" smtClean="0"/>
              <a:t>Link directly to one GALILEO resource from your website</a:t>
            </a:r>
          </a:p>
          <a:p>
            <a:pPr lvl="1"/>
            <a:r>
              <a:rPr lang="en-US" sz="3000" dirty="0" smtClean="0"/>
              <a:t>Students at home are only asked for the GALILEO password</a:t>
            </a:r>
          </a:p>
          <a:p>
            <a:pPr lvl="1"/>
            <a:r>
              <a:rPr lang="en-US" sz="3000" dirty="0" smtClean="0"/>
              <a:t>Find all of your Express Links at GALILEO </a:t>
            </a:r>
            <a:r>
              <a:rPr lang="en-US" sz="3000" b="1" dirty="0" smtClean="0"/>
              <a:t>High School </a:t>
            </a:r>
            <a:r>
              <a:rPr lang="en-US" sz="3000" dirty="0" smtClean="0"/>
              <a:t>&gt; </a:t>
            </a:r>
            <a:r>
              <a:rPr lang="en-US" sz="3000" b="1" dirty="0" smtClean="0"/>
              <a:t>Databases A-Z </a:t>
            </a:r>
            <a:r>
              <a:rPr lang="en-US" sz="3000" dirty="0" smtClean="0"/>
              <a:t>&gt; </a:t>
            </a:r>
            <a:r>
              <a:rPr lang="en-US" sz="3000" dirty="0" smtClean="0">
                <a:hlinkClick r:id="rId3"/>
              </a:rPr>
              <a:t>Express Links</a:t>
            </a:r>
            <a:endParaRPr lang="en-US" sz="3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GALILEO Lesson Plans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62199"/>
            <a:ext cx="8229600" cy="3932237"/>
          </a:xfrm>
        </p:spPr>
        <p:txBody>
          <a:bodyPr>
            <a:normAutofit/>
          </a:bodyPr>
          <a:lstStyle/>
          <a:p>
            <a:pPr lvl="1"/>
            <a:r>
              <a:rPr lang="en-US" dirty="0" smtClean="0">
                <a:hlinkClick r:id="rId3"/>
              </a:rPr>
              <a:t>Where I’m From in GALILEO </a:t>
            </a:r>
            <a:r>
              <a:rPr lang="en-US" dirty="0" smtClean="0"/>
              <a:t>– create a local history poem</a:t>
            </a:r>
          </a:p>
          <a:p>
            <a:pPr lvl="1"/>
            <a:r>
              <a:rPr lang="en-US" dirty="0" smtClean="0">
                <a:hlinkClick r:id="rId4"/>
              </a:rPr>
              <a:t>Create Your Own Story </a:t>
            </a:r>
            <a:r>
              <a:rPr lang="en-US" dirty="0" smtClean="0"/>
              <a:t>– create a digital story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524000"/>
          </a:xfrm>
        </p:spPr>
        <p:txBody>
          <a:bodyPr>
            <a:normAutofit/>
          </a:bodyPr>
          <a:lstStyle/>
          <a:p>
            <a:pPr algn="ctr"/>
            <a:r>
              <a:rPr lang="en-US" sz="7200" b="1" dirty="0" smtClean="0">
                <a:effectLst>
                  <a:outerShdw blurRad="38100" dist="38100" dir="2700000" algn="tl">
                    <a:srgbClr val="000000">
                      <a:alpha val="43137"/>
                    </a:srgbClr>
                  </a:outerShdw>
                </a:effectLst>
              </a:rPr>
              <a:t>Questions?</a:t>
            </a:r>
            <a:endParaRPr lang="en-US" sz="7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505200"/>
            <a:ext cx="8229600" cy="2620963"/>
          </a:xfrm>
        </p:spPr>
        <p:txBody>
          <a:bodyPr>
            <a:normAutofit/>
          </a:bodyPr>
          <a:lstStyle/>
          <a:p>
            <a:pPr lvl="1" algn="ctr">
              <a:buNone/>
            </a:pPr>
            <a:r>
              <a:rPr lang="en-US" sz="3000" dirty="0" smtClean="0"/>
              <a:t>For assistance, contact your media specialist or</a:t>
            </a:r>
          </a:p>
          <a:p>
            <a:pPr lvl="1" algn="ctr">
              <a:buNone/>
            </a:pPr>
            <a:r>
              <a:rPr lang="en-US" sz="3000" dirty="0" smtClean="0"/>
              <a:t>Contact Us</a:t>
            </a:r>
          </a:p>
          <a:p>
            <a:pPr lvl="1" algn="ctr">
              <a:buNone/>
            </a:pPr>
            <a:r>
              <a:rPr lang="en-US" sz="3000" dirty="0" smtClean="0"/>
              <a:t>http://www.galileo.usg.edu/contact </a:t>
            </a:r>
            <a:endParaRPr lang="en-US" sz="3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Common Core Shifts for ELA/Literacy</a:t>
            </a:r>
            <a:endParaRPr lang="en-US" dirty="0"/>
          </a:p>
        </p:txBody>
      </p:sp>
      <p:sp>
        <p:nvSpPr>
          <p:cNvPr id="3" name="Content Placeholder 2"/>
          <p:cNvSpPr>
            <a:spLocks noGrp="1"/>
          </p:cNvSpPr>
          <p:nvPr>
            <p:ph idx="1"/>
          </p:nvPr>
        </p:nvSpPr>
        <p:spPr/>
        <p:txBody>
          <a:bodyPr/>
          <a:lstStyle/>
          <a:p>
            <a:r>
              <a:rPr lang="en-US" dirty="0" smtClean="0"/>
              <a:t>Building knowledge through content-rich nonfiction</a:t>
            </a:r>
          </a:p>
          <a:p>
            <a:r>
              <a:rPr lang="en-US" dirty="0" smtClean="0"/>
              <a:t>Reading, writing, and speaking grounded in evidence from text, both literary and informational</a:t>
            </a:r>
          </a:p>
          <a:p>
            <a:r>
              <a:rPr lang="en-US" dirty="0" smtClean="0"/>
              <a:t>Regular practice with complex text and its academic language</a:t>
            </a:r>
            <a:endParaRPr lang="en-US" dirty="0"/>
          </a:p>
        </p:txBody>
      </p:sp>
    </p:spTree>
    <p:extLst>
      <p:ext uri="{BB962C8B-B14F-4D97-AF65-F5344CB8AC3E}">
        <p14:creationId xmlns="" xmlns:p14="http://schemas.microsoft.com/office/powerpoint/2010/main" val="3120406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4294967295"/>
          </p:nvPr>
        </p:nvSpPr>
        <p:spPr>
          <a:xfrm>
            <a:off x="685800" y="1447800"/>
            <a:ext cx="7772400" cy="1219200"/>
          </a:xfrm>
          <a:noFill/>
          <a:effectLst>
            <a:outerShdw blurRad="50800" dist="38100" dir="2700000" algn="tl" rotWithShape="0">
              <a:prstClr val="black">
                <a:alpha val="40000"/>
              </a:prstClr>
            </a:outerShdw>
          </a:effectLst>
        </p:spPr>
        <p:txBody>
          <a:bodyPr/>
          <a:lstStyle/>
          <a:p>
            <a:pPr marL="0" indent="0" algn="ctr">
              <a:buNone/>
            </a:pPr>
            <a:r>
              <a:rPr lang="en-US" b="1" kern="1200" dirty="0" smtClean="0">
                <a:latin typeface="Lucida Sans Unicode" pitchFamily="34" charset="0"/>
                <a:cs typeface="Lucida Sans Unicode" pitchFamily="34" charset="0"/>
              </a:rPr>
              <a:t>G</a:t>
            </a:r>
            <a:r>
              <a:rPr lang="en-US" kern="1200" dirty="0" smtClean="0">
                <a:latin typeface="Lucida Sans Unicode" pitchFamily="34" charset="0"/>
                <a:cs typeface="Lucida Sans Unicode" pitchFamily="34" charset="0"/>
              </a:rPr>
              <a:t>eorgi</a:t>
            </a:r>
            <a:r>
              <a:rPr lang="en-US" b="1" kern="1200" dirty="0" smtClean="0">
                <a:latin typeface="Lucida Sans Unicode" pitchFamily="34" charset="0"/>
                <a:cs typeface="Lucida Sans Unicode" pitchFamily="34" charset="0"/>
              </a:rPr>
              <a:t>A</a:t>
            </a:r>
            <a:r>
              <a:rPr lang="en-US" kern="1200" dirty="0" smtClean="0">
                <a:latin typeface="Lucida Sans Unicode" pitchFamily="34" charset="0"/>
                <a:cs typeface="Lucida Sans Unicode" pitchFamily="34" charset="0"/>
              </a:rPr>
              <a:t> </a:t>
            </a:r>
            <a:r>
              <a:rPr lang="en-US" b="1" kern="1200" dirty="0" smtClean="0">
                <a:latin typeface="Lucida Sans Unicode" pitchFamily="34" charset="0"/>
                <a:cs typeface="Lucida Sans Unicode" pitchFamily="34" charset="0"/>
              </a:rPr>
              <a:t>LI</a:t>
            </a:r>
            <a:r>
              <a:rPr lang="en-US" kern="1200" dirty="0" smtClean="0">
                <a:latin typeface="Lucida Sans Unicode" pitchFamily="34" charset="0"/>
                <a:cs typeface="Lucida Sans Unicode" pitchFamily="34" charset="0"/>
              </a:rPr>
              <a:t>brary </a:t>
            </a:r>
            <a:r>
              <a:rPr lang="en-US" b="1" kern="1200" dirty="0" smtClean="0">
                <a:latin typeface="Lucida Sans Unicode" pitchFamily="34" charset="0"/>
                <a:cs typeface="Lucida Sans Unicode" pitchFamily="34" charset="0"/>
              </a:rPr>
              <a:t>LE</a:t>
            </a:r>
            <a:r>
              <a:rPr lang="en-US" kern="1200" dirty="0" smtClean="0">
                <a:latin typeface="Lucida Sans Unicode" pitchFamily="34" charset="0"/>
                <a:cs typeface="Lucida Sans Unicode" pitchFamily="34" charset="0"/>
              </a:rPr>
              <a:t>arning </a:t>
            </a:r>
            <a:r>
              <a:rPr lang="en-US" b="1" kern="1200" dirty="0" smtClean="0">
                <a:latin typeface="Lucida Sans Unicode" pitchFamily="34" charset="0"/>
                <a:cs typeface="Lucida Sans Unicode" pitchFamily="34" charset="0"/>
              </a:rPr>
              <a:t>O</a:t>
            </a:r>
            <a:r>
              <a:rPr lang="en-US" kern="1200" dirty="0" smtClean="0">
                <a:latin typeface="Lucida Sans Unicode" pitchFamily="34" charset="0"/>
                <a:cs typeface="Lucida Sans Unicode" pitchFamily="34" charset="0"/>
              </a:rPr>
              <a:t>nline</a:t>
            </a:r>
          </a:p>
          <a:p>
            <a:pPr marL="0" indent="0" algn="ctr">
              <a:buNone/>
            </a:pPr>
            <a:r>
              <a:rPr lang="en-US" kern="1200" dirty="0" smtClean="0">
                <a:latin typeface="Lucida Sans Unicode" pitchFamily="34" charset="0"/>
                <a:cs typeface="Lucida Sans Unicode" pitchFamily="34" charset="0"/>
              </a:rPr>
              <a:t>Georgia’s Virtual Library</a:t>
            </a:r>
            <a:endParaRPr lang="en-US" dirty="0" smtClean="0">
              <a:latin typeface="Lucida Sans Unicode" pitchFamily="34" charset="0"/>
              <a:cs typeface="Lucida Sans Unicode" pitchFamily="34" charset="0"/>
            </a:endParaRPr>
          </a:p>
        </p:txBody>
      </p:sp>
      <p:pic>
        <p:nvPicPr>
          <p:cNvPr id="6" name="Picture 5" descr="galileohome.jpg"/>
          <p:cNvPicPr>
            <a:picLocks noChangeAspect="1"/>
          </p:cNvPicPr>
          <p:nvPr>
            <p:custDataLst>
              <p:tags r:id="rId2"/>
            </p:custDataLst>
          </p:nvPr>
        </p:nvPicPr>
        <p:blipFill>
          <a:blip r:embed="rId7" cstate="print"/>
          <a:stretch>
            <a:fillRect/>
          </a:stretch>
        </p:blipFill>
        <p:spPr>
          <a:xfrm>
            <a:off x="304800" y="2667000"/>
            <a:ext cx="3200400" cy="2051624"/>
          </a:xfrm>
          <a:prstGeom prst="rect">
            <a:avLst/>
          </a:prstGeom>
          <a:ln w="25400">
            <a:solidFill>
              <a:schemeClr val="tx1">
                <a:lumMod val="65000"/>
              </a:schemeClr>
            </a:solidFill>
          </a:ln>
          <a:effectLst>
            <a:outerShdw blurRad="50800" dist="38100" dir="2700000" algn="tl" rotWithShape="0">
              <a:prstClr val="black">
                <a:alpha val="40000"/>
              </a:prstClr>
            </a:outerShdw>
          </a:effectLst>
        </p:spPr>
      </p:pic>
      <p:sp>
        <p:nvSpPr>
          <p:cNvPr id="8" name="PPTShape_0"/>
          <p:cNvSpPr txBox="1">
            <a:spLocks/>
          </p:cNvSpPr>
          <p:nvPr/>
        </p:nvSpPr>
        <p:spPr bwMode="auto">
          <a:xfrm>
            <a:off x="685800" y="4876800"/>
            <a:ext cx="77724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600" b="0" i="0" u="none" strike="noStrike" kern="0" cap="none" spc="0" normalizeH="0" baseline="0" noProof="0" dirty="0" smtClean="0">
              <a:ln>
                <a:noFill/>
              </a:ln>
              <a:solidFill>
                <a:schemeClr val="accent2"/>
              </a:solidFill>
              <a:effectLst/>
              <a:uLnTx/>
              <a:uFillTx/>
              <a:latin typeface="+mj-lt"/>
              <a:ea typeface="+mn-ea"/>
              <a:cs typeface="+mn-cs"/>
            </a:endParaRPr>
          </a:p>
        </p:txBody>
      </p:sp>
      <p:pic>
        <p:nvPicPr>
          <p:cNvPr id="12" name="Picture 11" descr="galileohome.jpg"/>
          <p:cNvPicPr>
            <a:picLocks noChangeAspect="1"/>
          </p:cNvPicPr>
          <p:nvPr>
            <p:custDataLst>
              <p:tags r:id="rId3"/>
            </p:custDataLst>
          </p:nvPr>
        </p:nvPicPr>
        <p:blipFill>
          <a:blip r:embed="rId8" cstate="print"/>
          <a:stretch>
            <a:fillRect/>
          </a:stretch>
        </p:blipFill>
        <p:spPr>
          <a:xfrm>
            <a:off x="2590800" y="3581400"/>
            <a:ext cx="3462970" cy="2296100"/>
          </a:xfrm>
          <a:prstGeom prst="rect">
            <a:avLst/>
          </a:prstGeom>
          <a:ln w="25400">
            <a:solidFill>
              <a:schemeClr val="tx1">
                <a:lumMod val="65000"/>
              </a:schemeClr>
            </a:solidFill>
          </a:ln>
          <a:effectLst>
            <a:outerShdw blurRad="50800" dist="38100" dir="2700000" algn="tl" rotWithShape="0">
              <a:prstClr val="black">
                <a:alpha val="40000"/>
              </a:prstClr>
            </a:outerShdw>
          </a:effectLst>
        </p:spPr>
      </p:pic>
      <p:pic>
        <p:nvPicPr>
          <p:cNvPr id="11" name="Picture 10" descr="galileohome.jpg"/>
          <p:cNvPicPr>
            <a:picLocks noChangeAspect="1"/>
          </p:cNvPicPr>
          <p:nvPr>
            <p:custDataLst>
              <p:tags r:id="rId4"/>
            </p:custDataLst>
          </p:nvPr>
        </p:nvPicPr>
        <p:blipFill>
          <a:blip r:embed="rId9" cstate="print"/>
          <a:stretch>
            <a:fillRect/>
          </a:stretch>
        </p:blipFill>
        <p:spPr>
          <a:xfrm>
            <a:off x="5486400" y="2743200"/>
            <a:ext cx="3340763" cy="2286706"/>
          </a:xfrm>
          <a:prstGeom prst="rect">
            <a:avLst/>
          </a:prstGeom>
          <a:ln w="25400">
            <a:solidFill>
              <a:schemeClr val="tx1">
                <a:lumMod val="65000"/>
              </a:schemeClr>
            </a:solidFill>
          </a:ln>
          <a:effectLst>
            <a:outerShdw blurRad="50800" dist="38100" dir="2700000" algn="tl" rotWithShape="0">
              <a:prstClr val="black">
                <a:alpha val="40000"/>
              </a:prstClr>
            </a:outerShdw>
          </a:effectLst>
        </p:spPr>
      </p:pic>
      <p:sp>
        <p:nvSpPr>
          <p:cNvPr id="10" name="PPTShape_1"/>
          <p:cNvSpPr txBox="1">
            <a:spLocks/>
          </p:cNvSpPr>
          <p:nvPr/>
        </p:nvSpPr>
        <p:spPr bwMode="auto">
          <a:xfrm>
            <a:off x="1524000" y="6019800"/>
            <a:ext cx="6477000" cy="685800"/>
          </a:xfrm>
          <a:prstGeom prst="rect">
            <a:avLst/>
          </a:prstGeom>
          <a:noFill/>
          <a:ln w="25400">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342900" lvl="0" indent="-342900" algn="ctr">
              <a:spcBef>
                <a:spcPct val="20000"/>
              </a:spcBef>
            </a:pPr>
            <a:r>
              <a:rPr lang="en-US" sz="3600" dirty="0" smtClean="0">
                <a:latin typeface="Lucida Sans Unicode" pitchFamily="34" charset="0"/>
                <a:cs typeface="Lucida Sans Unicode" pitchFamily="34" charset="0"/>
              </a:rPr>
              <a:t>http://www.galileo.usg.edu</a:t>
            </a:r>
            <a:endParaRPr kumimoji="0" lang="en-US" sz="3600" b="0" i="0" u="none" strike="noStrike" kern="0" cap="none" spc="0" normalizeH="0" baseline="0" noProof="0" dirty="0" smtClean="0">
              <a:ln>
                <a:noFill/>
              </a:ln>
              <a:solidFill>
                <a:schemeClr val="accent2"/>
              </a:solidFill>
              <a:effectLst/>
              <a:uLnTx/>
              <a:uFillTx/>
              <a:latin typeface="Lucida Sans Unicode" pitchFamily="34" charset="0"/>
              <a:cs typeface="Lucida Sans Unicode" pitchFamily="34" charset="0"/>
            </a:endParaRPr>
          </a:p>
        </p:txBody>
      </p:sp>
      <p:sp>
        <p:nvSpPr>
          <p:cNvPr id="14" name="Title 1"/>
          <p:cNvSpPr txBox="1">
            <a:spLocks/>
          </p:cNvSpPr>
          <p:nvPr/>
        </p:nvSpPr>
        <p:spPr>
          <a:xfrm>
            <a:off x="381000" y="228600"/>
            <a:ext cx="8229600" cy="1066800"/>
          </a:xfrm>
          <a:prstGeom prst="rect">
            <a:avLst/>
          </a:prstGeom>
          <a:effectLst/>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8100" dist="38100" dir="2700000" algn="tl">
                    <a:srgbClr val="000000">
                      <a:alpha val="43137"/>
                    </a:srgbClr>
                  </a:outerShdw>
                </a:effectLst>
                <a:uLnTx/>
                <a:uFillTx/>
                <a:latin typeface="+mj-lt"/>
                <a:ea typeface="+mj-ea"/>
                <a:cs typeface="+mj-cs"/>
              </a:rPr>
              <a:t>What is GALILEO?</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8100" dist="38100" dir="2700000" algn="tl">
                  <a:srgbClr val="000000">
                    <a:alpha val="43137"/>
                  </a:srgbClr>
                </a:outerShdw>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b="1" dirty="0" smtClean="0"/>
              <a:t>Who’s in GALILEO?</a:t>
            </a: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5400" y="1695450"/>
            <a:ext cx="1362075" cy="17335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09999" y="3056840"/>
            <a:ext cx="1381125" cy="16954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96000" y="1968910"/>
            <a:ext cx="1390650" cy="1676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914400" y="3581400"/>
            <a:ext cx="2057400" cy="646331"/>
          </a:xfrm>
          <a:prstGeom prst="rect">
            <a:avLst/>
          </a:prstGeom>
          <a:noFill/>
        </p:spPr>
        <p:txBody>
          <a:bodyPr wrap="square" rtlCol="0">
            <a:spAutoFit/>
          </a:bodyPr>
          <a:lstStyle/>
          <a:p>
            <a:pPr algn="ctr"/>
            <a:r>
              <a:rPr lang="en-US" dirty="0" smtClean="0"/>
              <a:t>Public and Private Schools</a:t>
            </a:r>
            <a:endParaRPr lang="en-US" dirty="0"/>
          </a:p>
        </p:txBody>
      </p:sp>
      <p:sp>
        <p:nvSpPr>
          <p:cNvPr id="10" name="TextBox 9"/>
          <p:cNvSpPr txBox="1"/>
          <p:nvPr/>
        </p:nvSpPr>
        <p:spPr>
          <a:xfrm>
            <a:off x="2895600" y="4943308"/>
            <a:ext cx="3200400" cy="646331"/>
          </a:xfrm>
          <a:prstGeom prst="rect">
            <a:avLst/>
          </a:prstGeom>
          <a:noFill/>
        </p:spPr>
        <p:txBody>
          <a:bodyPr wrap="square" rtlCol="0">
            <a:spAutoFit/>
          </a:bodyPr>
          <a:lstStyle/>
          <a:p>
            <a:pPr algn="ctr"/>
            <a:r>
              <a:rPr lang="en-US" dirty="0" smtClean="0"/>
              <a:t>Public and Private Colleges and Universities</a:t>
            </a:r>
            <a:endParaRPr lang="en-US" dirty="0"/>
          </a:p>
        </p:txBody>
      </p:sp>
      <p:sp>
        <p:nvSpPr>
          <p:cNvPr id="11" name="TextBox 10"/>
          <p:cNvSpPr txBox="1"/>
          <p:nvPr/>
        </p:nvSpPr>
        <p:spPr>
          <a:xfrm>
            <a:off x="5867400" y="3738576"/>
            <a:ext cx="2057400" cy="369332"/>
          </a:xfrm>
          <a:prstGeom prst="rect">
            <a:avLst/>
          </a:prstGeom>
          <a:noFill/>
        </p:spPr>
        <p:txBody>
          <a:bodyPr wrap="square" rtlCol="0">
            <a:spAutoFit/>
          </a:bodyPr>
          <a:lstStyle/>
          <a:p>
            <a:pPr algn="ctr"/>
            <a:r>
              <a:rPr lang="en-US" dirty="0" smtClean="0"/>
              <a:t>Public Libraries</a:t>
            </a:r>
            <a:endParaRPr lang="en-US" dirty="0"/>
          </a:p>
        </p:txBody>
      </p:sp>
    </p:spTree>
    <p:extLst>
      <p:ext uri="{BB962C8B-B14F-4D97-AF65-F5344CB8AC3E}">
        <p14:creationId xmlns:p14="http://schemas.microsoft.com/office/powerpoint/2010/main" xmlns="" val="389436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90800" y="3276600"/>
            <a:ext cx="4267200" cy="1200329"/>
          </a:xfrm>
          <a:prstGeom prst="rect">
            <a:avLst/>
          </a:prstGeom>
          <a:noFill/>
          <a:ln w="22225">
            <a:noFill/>
          </a:ln>
        </p:spPr>
        <p:txBody>
          <a:bodyPr wrap="square" rtlCol="0">
            <a:spAutoFit/>
          </a:bodyPr>
          <a:lstStyle/>
          <a:p>
            <a:pPr algn="ctr"/>
            <a:r>
              <a:rPr lang="en-US" sz="2400" b="1" dirty="0" smtClean="0"/>
              <a:t>Your portal to authoritative age-appropriate databases on multiple topics</a:t>
            </a:r>
            <a:endParaRPr lang="en-US" sz="2400" b="1" dirty="0"/>
          </a:p>
        </p:txBody>
      </p:sp>
      <p:sp>
        <p:nvSpPr>
          <p:cNvPr id="12" name="Title 1"/>
          <p:cNvSpPr txBox="1">
            <a:spLocks/>
          </p:cNvSpPr>
          <p:nvPr/>
        </p:nvSpPr>
        <p:spPr>
          <a:xfrm>
            <a:off x="381000" y="152400"/>
            <a:ext cx="8229600" cy="1143000"/>
          </a:xfrm>
          <a:prstGeom prst="rect">
            <a:avLst/>
          </a:prstGeom>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What’s in GALILEO?</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pic>
        <p:nvPicPr>
          <p:cNvPr id="10" name="Picture 9" descr="aoa_small_button.gif"/>
          <p:cNvPicPr>
            <a:picLocks noChangeAspect="1"/>
          </p:cNvPicPr>
          <p:nvPr/>
        </p:nvPicPr>
        <p:blipFill>
          <a:blip r:embed="rId5" cstate="print"/>
          <a:stretch>
            <a:fillRect/>
          </a:stretch>
        </p:blipFill>
        <p:spPr>
          <a:xfrm>
            <a:off x="3429000" y="5334000"/>
            <a:ext cx="2194560" cy="770276"/>
          </a:xfrm>
          <a:prstGeom prst="rect">
            <a:avLst/>
          </a:prstGeom>
        </p:spPr>
      </p:pic>
      <p:pic>
        <p:nvPicPr>
          <p:cNvPr id="11" name="Picture 2"/>
          <p:cNvPicPr>
            <a:picLocks noChangeAspect="1" noChangeArrowheads="1"/>
          </p:cNvPicPr>
          <p:nvPr/>
        </p:nvPicPr>
        <p:blipFill>
          <a:blip r:embed="rId6" cstate="print"/>
          <a:srcRect/>
          <a:stretch>
            <a:fillRect/>
          </a:stretch>
        </p:blipFill>
        <p:spPr bwMode="auto">
          <a:xfrm>
            <a:off x="2209800" y="1752600"/>
            <a:ext cx="4953000" cy="1249515"/>
          </a:xfrm>
          <a:prstGeom prst="rect">
            <a:avLst/>
          </a:prstGeom>
          <a:noFill/>
          <a:ln w="9525">
            <a:solidFill>
              <a:schemeClr val="tx1">
                <a:lumMod val="65000"/>
              </a:schemeClr>
            </a:solidFill>
            <a:miter lim="800000"/>
            <a:headEnd/>
            <a:tailEnd/>
          </a:ln>
        </p:spPr>
      </p:pic>
      <p:pic>
        <p:nvPicPr>
          <p:cNvPr id="13" name="Picture 12" descr="bolse_header_eb_151.gif"/>
          <p:cNvPicPr>
            <a:picLocks noChangeAspect="1"/>
          </p:cNvPicPr>
          <p:nvPr/>
        </p:nvPicPr>
        <p:blipFill>
          <a:blip r:embed="rId7" cstate="print"/>
          <a:stretch>
            <a:fillRect/>
          </a:stretch>
        </p:blipFill>
        <p:spPr>
          <a:xfrm>
            <a:off x="685800" y="4876800"/>
            <a:ext cx="2194560" cy="770276"/>
          </a:xfrm>
          <a:prstGeom prst="rect">
            <a:avLst/>
          </a:prstGeom>
        </p:spPr>
      </p:pic>
      <p:pic>
        <p:nvPicPr>
          <p:cNvPr id="14" name="Picture 13" descr="novelist200.gif"/>
          <p:cNvPicPr>
            <a:picLocks noChangeAspect="1"/>
          </p:cNvPicPr>
          <p:nvPr>
            <p:custDataLst>
              <p:tags r:id="rId2"/>
            </p:custDataLst>
          </p:nvPr>
        </p:nvPicPr>
        <p:blipFill>
          <a:blip r:embed="rId8" cstate="print"/>
          <a:stretch>
            <a:fillRect/>
          </a:stretch>
        </p:blipFill>
        <p:spPr>
          <a:xfrm>
            <a:off x="6477000" y="4800600"/>
            <a:ext cx="1905000" cy="952500"/>
          </a:xfrm>
          <a:prstGeom prst="rect">
            <a:avLst/>
          </a:prstGeom>
          <a:ln w="25400">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custDataLst>
              <p:tags r:id="rId2"/>
            </p:custDataLst>
          </p:nvPr>
        </p:nvPicPr>
        <p:blipFill>
          <a:blip r:embed="rId9" cstate="print"/>
          <a:stretch>
            <a:fillRect/>
          </a:stretch>
        </p:blipFill>
        <p:spPr bwMode="auto">
          <a:xfrm>
            <a:off x="5410200" y="1447800"/>
            <a:ext cx="3421629" cy="2960286"/>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381000" y="1295400"/>
            <a:ext cx="3657600" cy="1938992"/>
          </a:xfrm>
          <a:prstGeom prst="rect">
            <a:avLst/>
          </a:prstGeom>
          <a:noFill/>
        </p:spPr>
        <p:txBody>
          <a:bodyPr wrap="square" rtlCol="0">
            <a:spAutoFit/>
          </a:bodyPr>
          <a:lstStyle/>
          <a:p>
            <a:r>
              <a:rPr lang="en-US" sz="2000" dirty="0" smtClean="0"/>
              <a:t>Databases can contain</a:t>
            </a:r>
          </a:p>
          <a:p>
            <a:r>
              <a:rPr lang="en-US" sz="2000" dirty="0" smtClean="0"/>
              <a:t>magazine articles,</a:t>
            </a:r>
          </a:p>
          <a:p>
            <a:r>
              <a:rPr lang="en-US" sz="2000" dirty="0" smtClean="0"/>
              <a:t>scholarly journal articles, </a:t>
            </a:r>
          </a:p>
          <a:p>
            <a:r>
              <a:rPr lang="en-US" sz="2000" dirty="0" smtClean="0"/>
              <a:t>newspaper articles,</a:t>
            </a:r>
          </a:p>
          <a:p>
            <a:r>
              <a:rPr lang="en-US" sz="2000" dirty="0" smtClean="0"/>
              <a:t>reviews, </a:t>
            </a:r>
          </a:p>
          <a:p>
            <a:r>
              <a:rPr lang="en-US" sz="2000" dirty="0" smtClean="0"/>
              <a:t>and…</a:t>
            </a:r>
          </a:p>
        </p:txBody>
      </p:sp>
      <p:pic>
        <p:nvPicPr>
          <p:cNvPr id="15" name="Picture 7"/>
          <p:cNvPicPr>
            <a:picLocks noChangeAspect="1" noChangeArrowheads="1"/>
          </p:cNvPicPr>
          <p:nvPr>
            <p:custDataLst>
              <p:tags r:id="rId3"/>
            </p:custDataLst>
          </p:nvPr>
        </p:nvPicPr>
        <p:blipFill>
          <a:blip r:embed="rId10" cstate="print"/>
          <a:stretch>
            <a:fillRect/>
          </a:stretch>
        </p:blipFill>
        <p:spPr bwMode="auto">
          <a:xfrm>
            <a:off x="2971800" y="2438400"/>
            <a:ext cx="3425650" cy="1906889"/>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2055" name="Picture 7"/>
          <p:cNvPicPr>
            <a:picLocks noChangeAspect="1" noChangeArrowheads="1"/>
          </p:cNvPicPr>
          <p:nvPr>
            <p:custDataLst>
              <p:tags r:id="rId4"/>
            </p:custDataLst>
          </p:nvPr>
        </p:nvPicPr>
        <p:blipFill>
          <a:blip r:embed="rId11" cstate="print"/>
          <a:stretch>
            <a:fillRect/>
          </a:stretch>
        </p:blipFill>
        <p:spPr bwMode="auto">
          <a:xfrm>
            <a:off x="5334000" y="3886200"/>
            <a:ext cx="3218899" cy="27432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2062" name="Picture 14"/>
          <p:cNvPicPr>
            <a:picLocks noChangeAspect="1" noChangeArrowheads="1"/>
          </p:cNvPicPr>
          <p:nvPr>
            <p:custDataLst>
              <p:tags r:id="rId5"/>
            </p:custDataLst>
          </p:nvPr>
        </p:nvPicPr>
        <p:blipFill>
          <a:blip r:embed="rId12" cstate="print"/>
          <a:srcRect/>
          <a:stretch>
            <a:fillRect/>
          </a:stretch>
        </p:blipFill>
        <p:spPr bwMode="auto">
          <a:xfrm>
            <a:off x="1066800" y="3581400"/>
            <a:ext cx="3839078" cy="21336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2061" name="Picture 13"/>
          <p:cNvPicPr>
            <a:picLocks noChangeAspect="1" noChangeArrowheads="1"/>
          </p:cNvPicPr>
          <p:nvPr>
            <p:custDataLst>
              <p:tags r:id="rId6"/>
            </p:custDataLst>
          </p:nvPr>
        </p:nvPicPr>
        <p:blipFill>
          <a:blip r:embed="rId13" cstate="print"/>
          <a:stretch>
            <a:fillRect/>
          </a:stretch>
        </p:blipFill>
        <p:spPr bwMode="auto">
          <a:xfrm>
            <a:off x="381000" y="5105400"/>
            <a:ext cx="2772759" cy="1336048"/>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
        <p:nvSpPr>
          <p:cNvPr id="10" name="Title 1"/>
          <p:cNvSpPr txBox="1">
            <a:spLocks/>
          </p:cNvSpPr>
          <p:nvPr/>
        </p:nvSpPr>
        <p:spPr>
          <a:xfrm>
            <a:off x="457200" y="152400"/>
            <a:ext cx="8229600" cy="1143000"/>
          </a:xfrm>
          <a:prstGeom prst="rect">
            <a:avLst/>
          </a:prstGeom>
          <a:effectLst/>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What’s in a database?</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2" name="Picture 14"/>
          <p:cNvPicPr>
            <a:picLocks noChangeAspect="1" noChangeArrowheads="1"/>
          </p:cNvPicPr>
          <p:nvPr>
            <p:custDataLst>
              <p:tags r:id="rId2"/>
            </p:custDataLst>
          </p:nvPr>
        </p:nvPicPr>
        <p:blipFill>
          <a:blip r:embed="rId9" cstate="print"/>
          <a:stretch>
            <a:fillRect/>
          </a:stretch>
        </p:blipFill>
        <p:spPr bwMode="auto">
          <a:xfrm>
            <a:off x="6400800" y="1524000"/>
            <a:ext cx="2442693" cy="31343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
        <p:nvSpPr>
          <p:cNvPr id="8" name="TextBox 7"/>
          <p:cNvSpPr txBox="1"/>
          <p:nvPr/>
        </p:nvSpPr>
        <p:spPr>
          <a:xfrm>
            <a:off x="381000" y="1295400"/>
            <a:ext cx="3657600" cy="2246769"/>
          </a:xfrm>
          <a:prstGeom prst="rect">
            <a:avLst/>
          </a:prstGeom>
          <a:noFill/>
        </p:spPr>
        <p:txBody>
          <a:bodyPr wrap="square" rtlCol="0">
            <a:spAutoFit/>
          </a:bodyPr>
          <a:lstStyle/>
          <a:p>
            <a:r>
              <a:rPr lang="en-US" sz="2000" dirty="0" smtClean="0"/>
              <a:t>Databases can also contain</a:t>
            </a:r>
          </a:p>
          <a:p>
            <a:r>
              <a:rPr lang="en-US" sz="2000" dirty="0" smtClean="0"/>
              <a:t>primary source documents,</a:t>
            </a:r>
          </a:p>
          <a:p>
            <a:r>
              <a:rPr lang="en-US" sz="2000" dirty="0" smtClean="0"/>
              <a:t>encyclopedia entries,</a:t>
            </a:r>
          </a:p>
          <a:p>
            <a:r>
              <a:rPr lang="en-US" sz="2000" dirty="0" smtClean="0"/>
              <a:t>book chapters, </a:t>
            </a:r>
          </a:p>
          <a:p>
            <a:r>
              <a:rPr lang="en-US" sz="2000" dirty="0" smtClean="0"/>
              <a:t>images, </a:t>
            </a:r>
          </a:p>
          <a:p>
            <a:r>
              <a:rPr lang="en-US" sz="2000" dirty="0" smtClean="0"/>
              <a:t>videos, </a:t>
            </a:r>
          </a:p>
          <a:p>
            <a:r>
              <a:rPr lang="en-US" sz="2000" dirty="0" smtClean="0"/>
              <a:t>and much more</a:t>
            </a:r>
          </a:p>
        </p:txBody>
      </p:sp>
      <p:pic>
        <p:nvPicPr>
          <p:cNvPr id="2053" name="Picture 5"/>
          <p:cNvPicPr>
            <a:picLocks noChangeAspect="1" noChangeArrowheads="1"/>
          </p:cNvPicPr>
          <p:nvPr>
            <p:custDataLst>
              <p:tags r:id="rId3"/>
            </p:custDataLst>
          </p:nvPr>
        </p:nvPicPr>
        <p:blipFill>
          <a:blip r:embed="rId10" cstate="print"/>
          <a:stretch>
            <a:fillRect/>
          </a:stretch>
        </p:blipFill>
        <p:spPr bwMode="auto">
          <a:xfrm>
            <a:off x="3352800" y="2133600"/>
            <a:ext cx="2667000" cy="3203424"/>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2056" name="Picture 8"/>
          <p:cNvPicPr>
            <a:picLocks noChangeAspect="1" noChangeArrowheads="1"/>
          </p:cNvPicPr>
          <p:nvPr>
            <p:custDataLst>
              <p:tags r:id="rId4"/>
            </p:custDataLst>
          </p:nvPr>
        </p:nvPicPr>
        <p:blipFill>
          <a:blip r:embed="rId11" cstate="print"/>
          <a:srcRect/>
          <a:stretch>
            <a:fillRect/>
          </a:stretch>
        </p:blipFill>
        <p:spPr bwMode="auto">
          <a:xfrm>
            <a:off x="5334000" y="4495800"/>
            <a:ext cx="3276600" cy="1988364"/>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2057" name="Picture 9"/>
          <p:cNvPicPr>
            <a:picLocks noChangeAspect="1" noChangeArrowheads="1"/>
          </p:cNvPicPr>
          <p:nvPr>
            <p:custDataLst>
              <p:tags r:id="rId5"/>
            </p:custDataLst>
          </p:nvPr>
        </p:nvPicPr>
        <p:blipFill>
          <a:blip r:embed="rId12" cstate="print"/>
          <a:srcRect/>
          <a:stretch>
            <a:fillRect/>
          </a:stretch>
        </p:blipFill>
        <p:spPr bwMode="auto">
          <a:xfrm>
            <a:off x="609600" y="4038600"/>
            <a:ext cx="1371600" cy="1998831"/>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pic>
        <p:nvPicPr>
          <p:cNvPr id="2058" name="Picture 10"/>
          <p:cNvPicPr>
            <a:picLocks noChangeAspect="1" noChangeArrowheads="1"/>
          </p:cNvPicPr>
          <p:nvPr>
            <p:custDataLst>
              <p:tags r:id="rId6"/>
            </p:custDataLst>
          </p:nvPr>
        </p:nvPicPr>
        <p:blipFill>
          <a:blip r:embed="rId13" cstate="print"/>
          <a:srcRect/>
          <a:stretch>
            <a:fillRect/>
          </a:stretch>
        </p:blipFill>
        <p:spPr bwMode="auto">
          <a:xfrm>
            <a:off x="2362200" y="4648200"/>
            <a:ext cx="1893953" cy="1855525"/>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p:spPr>
      </p:pic>
      <p:sp>
        <p:nvSpPr>
          <p:cNvPr id="10" name="Title 1"/>
          <p:cNvSpPr txBox="1">
            <a:spLocks/>
          </p:cNvSpPr>
          <p:nvPr/>
        </p:nvSpPr>
        <p:spPr>
          <a:xfrm>
            <a:off x="533400" y="152400"/>
            <a:ext cx="8229600" cy="1143000"/>
          </a:xfrm>
          <a:prstGeom prst="rect">
            <a:avLst/>
          </a:prstGeom>
          <a:effectLst/>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What’s in a database?</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GAoutlinefromCarlVinson.jpg"/>
          <p:cNvPicPr>
            <a:picLocks noChangeAspect="1"/>
          </p:cNvPicPr>
          <p:nvPr/>
        </p:nvPicPr>
        <p:blipFill>
          <a:blip r:embed="rId5" cstate="print"/>
          <a:stretch>
            <a:fillRect/>
          </a:stretch>
        </p:blipFill>
        <p:spPr>
          <a:xfrm>
            <a:off x="3200400" y="1752600"/>
            <a:ext cx="3683837" cy="4267200"/>
          </a:xfrm>
          <a:prstGeom prst="rect">
            <a:avLst/>
          </a:prstGeom>
        </p:spPr>
      </p:pic>
      <p:pic>
        <p:nvPicPr>
          <p:cNvPr id="6" name="Picture 5" descr="dlgname.jpg"/>
          <p:cNvPicPr>
            <a:picLocks noChangeAspect="1"/>
          </p:cNvPicPr>
          <p:nvPr>
            <p:custDataLst>
              <p:tags r:id="rId2"/>
            </p:custDataLst>
          </p:nvPr>
        </p:nvPicPr>
        <p:blipFill>
          <a:blip r:embed="rId6" cstate="print"/>
          <a:stretch>
            <a:fillRect/>
          </a:stretch>
        </p:blipFill>
        <p:spPr>
          <a:xfrm>
            <a:off x="4807283" y="2819400"/>
            <a:ext cx="3850105" cy="685800"/>
          </a:xfrm>
          <a:prstGeom prst="rect">
            <a:avLst/>
          </a:prstGeom>
          <a:ln w="25400">
            <a:solidFill>
              <a:schemeClr val="accent2"/>
            </a:solidFill>
          </a:ln>
        </p:spPr>
      </p:pic>
      <p:pic>
        <p:nvPicPr>
          <p:cNvPr id="10" name="Picture 9" descr="gainfologo.jpg"/>
          <p:cNvPicPr>
            <a:picLocks noChangeAspect="1"/>
          </p:cNvPicPr>
          <p:nvPr/>
        </p:nvPicPr>
        <p:blipFill>
          <a:blip r:embed="rId7" cstate="print"/>
          <a:stretch>
            <a:fillRect/>
          </a:stretch>
        </p:blipFill>
        <p:spPr>
          <a:xfrm>
            <a:off x="609600" y="2590800"/>
            <a:ext cx="3429000" cy="710795"/>
          </a:xfrm>
          <a:prstGeom prst="rect">
            <a:avLst/>
          </a:prstGeom>
          <a:ln w="25400">
            <a:solidFill>
              <a:schemeClr val="accent2"/>
            </a:solidFill>
          </a:ln>
        </p:spPr>
      </p:pic>
      <p:pic>
        <p:nvPicPr>
          <p:cNvPr id="11" name="Picture 10" descr="ngelogo.jpg"/>
          <p:cNvPicPr>
            <a:picLocks noChangeAspect="1"/>
          </p:cNvPicPr>
          <p:nvPr/>
        </p:nvPicPr>
        <p:blipFill>
          <a:blip r:embed="rId8" cstate="print"/>
          <a:stretch>
            <a:fillRect/>
          </a:stretch>
        </p:blipFill>
        <p:spPr>
          <a:xfrm>
            <a:off x="1219200" y="4267200"/>
            <a:ext cx="3294743" cy="914400"/>
          </a:xfrm>
          <a:prstGeom prst="rect">
            <a:avLst/>
          </a:prstGeom>
          <a:ln w="25400">
            <a:solidFill>
              <a:schemeClr val="accent2"/>
            </a:solidFill>
          </a:ln>
        </p:spPr>
      </p:pic>
      <p:sp>
        <p:nvSpPr>
          <p:cNvPr id="9" name="Title 1"/>
          <p:cNvSpPr txBox="1">
            <a:spLocks/>
          </p:cNvSpPr>
          <p:nvPr/>
        </p:nvSpPr>
        <p:spPr>
          <a:xfrm>
            <a:off x="457200" y="228600"/>
            <a:ext cx="8229600" cy="1143000"/>
          </a:xfrm>
          <a:prstGeom prst="rect">
            <a:avLst/>
          </a:prstGeom>
          <a:effectLst/>
        </p:spPr>
        <p:txBody>
          <a:bodyPr vert="horz" lIns="0" tIns="9144" rIns="0" bIns="9144"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Georgia</a:t>
            </a:r>
            <a:r>
              <a:rPr kumimoji="0" lang="en-US" sz="4800" b="1" i="0" u="none" strike="noStrike" kern="1200" cap="none" spc="0" normalizeH="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rPr>
              <a:t> Resources in GALILEO</a:t>
            </a:r>
            <a:endParaRPr kumimoji="0" lang="en-US" sz="4800" b="1" i="0" u="none" strike="noStrike" kern="1200" cap="none"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uLnTx/>
              <a:uFillTx/>
              <a:latin typeface="+mj-lt"/>
              <a:ea typeface="+mj-ea"/>
              <a:cs typeface="+mj-cs"/>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5080"/>
  <p:tag name="ARTICULATE_REFERENCE_TYPE_3" val="1"/>
  <p:tag name="ARTICULATE_REFERENCE_TITLE_3" val="Thing 4 Quiz: Template for Database List"/>
  <p:tag name="ARTICULATE_REFERENCE_3" val="H:\GALILEO Things\Thing4-Template.txt"/>
  <p:tag name="ARTICULATE_REFERENCE_TYPE_4" val="1"/>
  <p:tag name="ARTICULATE_REFERENCE_TITLE_4" val="Thing 4 Quiz: Examples with HTML code"/>
  <p:tag name="ARTICULATE_REFERENCE_4" val="H:\GALILEO Things\Thing4-ExampleDatabaseListsHTML.txt"/>
  <p:tag name="ARTICULATE_REFERENCE_TYPE_5" val="1"/>
  <p:tag name="ARTICULATE_REFERENCE_TITLE_5" val="Thing 4 Quiz: Examples in webpage"/>
  <p:tag name="ARTICULATE_REFERENCE_5" val="H:\GALILEO Things\Thing4-ExampleDatabaseLists.html"/>
  <p:tag name="ARTICULATE_REFERENCE_TYPE_6" val="1"/>
  <p:tag name="ARTICULATE_REFERENCE_TITLE_6" val="10 Things Program Handout"/>
  <p:tag name="ARTICULATE_REFERENCE_6" val="H:\GALILEO Things\10ThingsProgramHandout.docx"/>
  <p:tag name="PRESENTATION_PLAYLIST_COUNT" val="0"/>
  <p:tag name="PRESENTATION_PRESENTER_SLIDE_LEVEL" val="0"/>
  <p:tag name="ARTICULATE_LOGO" val="gal_color_web_2003big.jpg"/>
  <p:tag name="ARTICULATE_TEMPLATE" val="GALILEO2009"/>
  <p:tag name="ARTICULATE_TEMPLATE_GUID" val="45f22b87-d417-4d91-9b98-a3b7a6385689"/>
  <p:tag name="AO_COMPLETION_THRESHOLD" val="80"/>
  <p:tag name="ART_ENCODE_TYPE" val="0"/>
  <p:tag name="ART_ENCODE_INDEX" val="1"/>
  <p:tag name="ARTICULATE_REFERENCE_COUNT" val="2"/>
  <p:tag name="ARTICULATE_REFERENCE_TYPE_1" val="1"/>
  <p:tag name="ARTICULATE_REFERENCE_TITLE_1" val="Finding the Best Databases Handout"/>
  <p:tag name="ARTICULATE_REFERENCE_1" val="H:\GALILEO Things\Finding the Best Databases - word\FindingDatabasesHandout.pdf"/>
  <p:tag name="ARTICULATE_REFERENCE_TYPE_2" val="1"/>
  <p:tag name="ARTICULATE_REFERENCE_TITLE_2" val="Certificate of Completion"/>
  <p:tag name="ARTICULATE_REFERENCE_2" val="H:\GALILEO Things\Certificates\FindingtheBestDatabasesCertificateForm.pdf"/>
  <p:tag name="ARTICULATE_PRESENTER_VERSION" val="6"/>
  <p:tag name="LMS_COMPLETION_TITLE" val="Finding the Best Databases"/>
  <p:tag name="LMS_COMPLETION_AICC_ID" val="Finding_the_Best_Databases"/>
  <p:tag name="LMS_COMPLETION_DESC" val="Learn tips for finding resources that match your subject"/>
  <p:tag name="LMS_COMPLETION_URL" val="/index_lms.html"/>
  <p:tag name="LMS_COMPLETION_CREATOR" val="GALILEO Staff"/>
  <p:tag name="LMS_COMPLETION_INTERACTION" val="462"/>
  <p:tag name="LMS_COMPLETION_THRESHOLD" val="70"/>
  <p:tag name="LMS_COMPLETION_METHOD" val="QUIZ"/>
  <p:tag name="LMS_COMPLETION_TARGET" val="bba6245a-130e-4036-b13c-7e8f9ebc5bc0"/>
  <p:tag name="LMS_COMPLETION_TARGET_ID" val="462"/>
  <p:tag name="LMS_COMPLETION_TARGET_INDEX" val="21"/>
  <p:tag name="LMS_QUIZ_INSERT" val="1"/>
  <p:tag name="LMS_REPORTING" val="2"/>
  <p:tag name="LMS_DATA_AICC" val="Yes"/>
  <p:tag name="PUBLISH_TITLE" val="Finding the Best Databases"/>
  <p:tag name="ARTICULATE_PUBLISH_PATH" val="H:\GALILEO Things\WebJunction"/>
  <p:tag name="ARTICULATE_PRESENTER" val="GALILEO Staff"/>
  <p:tag name="ARTICULATE_PRESENTER_GUID" val="B64C96469ED3"/>
  <p:tag name="ARTICULATE_LMS" val="2"/>
  <p:tag name="ARTICULATE_USE_PROJECT_TEMPLATE" val="1"/>
  <p:tag name="LMS_PUBLISH" val="Yes"/>
  <p:tag name="PRESENTER_PREVIEW_MODE" val="0"/>
  <p:tag name="PRESENTER_PREVIEW_START" val="1"/>
  <p:tag name="LMS_PROTOCOL_METHOD" val="AICC"/>
  <p:tag name="LMS_PROTOCOL_VERSION" val="1.0"/>
  <p:tag name="PLAYERLOGOHEIGHT" val="80"/>
  <p:tag name="PLAYERLOGOWIDTH" val="333"/>
  <p:tag name="LAUNCHINNEWWINDOW" val="0"/>
  <p:tag name="LASTPUBLISHED" val="H:\GALILEO Things\WebJunction\Finding the Best Databases\player.html"/>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75c5e26d-95bd-4f65-8364-e0821ed81655"/>
  <p:tag name="ANNOTATION_COUNT" val="0"/>
  <p:tag name="AUDIO_ID" val="436"/>
  <p:tag name="ELAPSEDTIME" val="14.5"/>
  <p:tag name="TIMELINE" val="3.6/5.5/7.0/8.2/9.1/10.0/10.6/12.0/12.7/13.7"/>
  <p:tag name="ARTICULATE_TITLE_TAG" val="What is a database?"/>
  <p:tag name="ARTICULATE_SLIDE_PAUSE" val="1"/>
  <p:tag name="ARTICULATE_NAV_LEVEL" val="1"/>
  <p:tag name="ARTICULATE_PLAYLIST_ID" val="-1"/>
  <p:tag name="ARTICULATE_LOCK_SLIDE" val="0"/>
  <p:tag name="ARTICULATE_SLIDE_NAV" val="3"/>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BULLET_3" val="8226"/>
  <p:tag name="BULLET_4" val="8226"/>
  <p:tag name="BULLET_5" val="8226"/>
  <p:tag name="BULLET_2" val="8226"/>
  <p:tag name="BULLET_1" val="8226"/>
  <p:tag name="MARGIN_1" val="0"/>
  <p:tag name="MARGIN_2" val="36"/>
  <p:tag name="MARGIN_3" val="72"/>
  <p:tag name="MARGIN_4" val="108"/>
  <p:tag name="MARGIN_5" val="144"/>
  <p:tag name="FONT_SIZE" val="1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75c5e26d-95bd-4f65-8364-e0821ed81655"/>
  <p:tag name="ANNOTATION_COUNT" val="0"/>
  <p:tag name="AUDIO_ID" val="436"/>
  <p:tag name="ELAPSEDTIME" val="14.5"/>
  <p:tag name="TIMELINE" val="3.6/5.5/7.0/8.2/9.1/10.0/10.6/12.0/12.7/13.7"/>
  <p:tag name="ARTICULATE_TITLE_TAG" val="What is a database?"/>
  <p:tag name="ARTICULATE_SLIDE_PAUSE" val="1"/>
  <p:tag name="ARTICULATE_NAV_LEVEL" val="1"/>
  <p:tag name="ARTICULATE_PLAYLIST_ID" val="-1"/>
  <p:tag name="ARTICULATE_LOCK_SLIDE" val="0"/>
  <p:tag name="ARTICULATE_SLIDE_NAV" val="3"/>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625bc36-a38e-4b79-8826-a7172137a65a"/>
  <p:tag name="ANNOTATION_COUNT" val="0"/>
  <p:tag name="ARTICULATE_SLIDE_PAUSE" val="1"/>
  <p:tag name="ARTICULATE_NAV_LEVEL" val="1"/>
  <p:tag name="ARTICULATE_PLAYLIST_ID" val="-1"/>
  <p:tag name="ARTICULATE_LOCK_SLIDE" val="0"/>
  <p:tag name="AUDIO_ID" val="364"/>
  <p:tag name="ELAPSEDTIME" val="16.0"/>
  <p:tag name="TIMELINE" val="3.7/6.5/9.3"/>
  <p:tag name="ARTICULATE_SLIDE_NAV" val="3"/>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OURCE_IMAGE" val="C:\DOCUME~1\cmcgough\LOCALS~1\Temp\articulate\presenter\imgtemp\9kFJBMff_files\slide0001_image001.png"/>
  <p:tag name="ARTICULATE_PUBLISH_MODE" val="2"/>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BULLET_3" val="8226"/>
  <p:tag name="BULLET_4" val="8226"/>
  <p:tag name="BULLET_5" val="8226"/>
  <p:tag name="BULLET_2" val="8226"/>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0625bc36-a38e-4b79-8826-a71721370381"/>
  <p:tag name="ANNOTATION_COUNT" val="0"/>
  <p:tag name="ARTICULATE_SLIDE_PAUSE" val="1"/>
  <p:tag name="ARTICULATE_NAV_LEVEL" val="1"/>
  <p:tag name="ARTICULATE_PLAYLIST_ID" val="-1"/>
  <p:tag name="ARTICULATE_LOCK_SLIDE" val="0"/>
  <p:tag name="AUDIO_ID" val="381"/>
  <p:tag name="ELAPSEDTIME" val="10.7"/>
  <p:tag name="TIMELINE" val="6.4"/>
  <p:tag name="ARTICULATE_SLIDE_NAV" val="5"/>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2" val="8226"/>
  <p:tag name="BULLET_3" val="8226"/>
  <p:tag name="BULLET_1" val="8226"/>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0625bc36-a38e-4b79-8826-a71721370366"/>
  <p:tag name="ANNOTATION_COUNT" val="0"/>
  <p:tag name="ARTICULATE_SLIDE_PAUSE" val="1"/>
  <p:tag name="ARTICULATE_NAV_LEVEL" val="1"/>
  <p:tag name="ARTICULATE_PLAYLIST_ID" val="-1"/>
  <p:tag name="ARTICULATE_LOCK_SLIDE" val="0"/>
  <p:tag name="AUDIO_ID" val="366"/>
  <p:tag name="ELAPSEDTIME" val="11.3"/>
  <p:tag name="TIMELINE" val="3.8/5.5/7.3/9.1"/>
  <p:tag name="ARTICULATE_SLIDE_NAV" val="6"/>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2" val="8226"/>
  <p:tag name="BULLET_3" val="8226"/>
  <p:tag name="BULLET_1" val="8226"/>
  <p:tag name="MARGIN_1" val="0"/>
  <p:tag name="MARGIN_2" val="36"/>
  <p:tag name="MARGIN_3" val="72"/>
  <p:tag name="MARGIN_4" val="108"/>
  <p:tag name="MARGIN_5" val="144"/>
  <p:tag name="FONT_SIZE" val="1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0625bc36-a38e-4b79-8826-a7172137a65a"/>
  <p:tag name="ANNOTATION_COUNT" val="0"/>
  <p:tag name="ARTICULATE_SLIDE_PAUSE" val="1"/>
  <p:tag name="ARTICULATE_NAV_LEVEL" val="1"/>
  <p:tag name="ARTICULATE_PLAYLIST_ID" val="-1"/>
  <p:tag name="ARTICULATE_LOCK_SLIDE" val="0"/>
  <p:tag name="AUDIO_ID" val="364"/>
  <p:tag name="ELAPSEDTIME" val="16.0"/>
  <p:tag name="TIMELINE" val="3.7/6.5/9.3"/>
  <p:tag name="ARTICULATE_SLIDE_NAV" val="3"/>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0625bc36-a38e-4b79-8826-a7172137a65a"/>
  <p:tag name="ANNOTATION_COUNT" val="0"/>
  <p:tag name="ARTICULATE_SLIDE_PAUSE" val="1"/>
  <p:tag name="ARTICULATE_NAV_LEVEL" val="1"/>
  <p:tag name="ARTICULATE_PLAYLIST_ID" val="-1"/>
  <p:tag name="ARTICULATE_LOCK_SLIDE" val="0"/>
  <p:tag name="AUDIO_ID" val="364"/>
  <p:tag name="ELAPSEDTIME" val="16.0"/>
  <p:tag name="TIMELINE" val="3.7/6.5/9.3"/>
  <p:tag name="ARTICULATE_SLIDE_NAV" val="3"/>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NNOTATION_COUNT" val="0"/>
  <p:tag name="AUDIO_ID" val="438"/>
  <p:tag name="ELAPSEDTIME" val="7.5"/>
  <p:tag name="TIMELINE" val="0.8/2.0/2.9/3.6/4.6/5.6"/>
  <p:tag name="ARTICULATE_TITLE_TAG" val="How do I find databases?"/>
  <p:tag name="ARTICULATE_SLIDE_GUID" val="af28b56e-de18-44fb-9b12-5f5c79250438"/>
  <p:tag name="ARTICULATE_SLIDE_PAUSE" val="1"/>
  <p:tag name="ARTICULATE_NAV_LEVEL" val="2"/>
  <p:tag name="ARTICULATE_PLAYLIST_ID" val="-1"/>
  <p:tag name="ARTICULATE_LOCK_SLIDE" val="0"/>
  <p:tag name="ARTICULATE_SLIDE_NAV" val="9"/>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cmcgough\LOCALS~1\Temp\articulate\presenter\imgtemp\rkRlGG1o_files\slide0001_image001.gif"/>
</p:tagLst>
</file>

<file path=ppt/tags/tag9.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5" val="8226"/>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Deluxe">
  <a:themeElements>
    <a:clrScheme name="Deluxe">
      <a:dk1>
        <a:sysClr val="windowText" lastClr="000000"/>
      </a:dk1>
      <a:lt1>
        <a:sysClr val="window" lastClr="FFFFFF"/>
      </a:lt1>
      <a:dk2>
        <a:srgbClr val="30356E"/>
      </a:dk2>
      <a:lt2>
        <a:srgbClr val="FFF9E5"/>
      </a:lt2>
      <a:accent1>
        <a:srgbClr val="CC4757"/>
      </a:accent1>
      <a:accent2>
        <a:srgbClr val="A5A5A5"/>
      </a:accent2>
      <a:accent3>
        <a:srgbClr val="FF953E"/>
      </a:accent3>
      <a:accent4>
        <a:srgbClr val="F8BD52"/>
      </a:accent4>
      <a:accent5>
        <a:srgbClr val="46A6BD"/>
      </a:accent5>
      <a:accent6>
        <a:srgbClr val="5488BC"/>
      </a:accent6>
      <a:hlink>
        <a:srgbClr val="FA7D7A"/>
      </a:hlink>
      <a:folHlink>
        <a:srgbClr val="FFCF3E"/>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Deluxe</Template>
  <TotalTime>8263</TotalTime>
  <Words>1087</Words>
  <Application>Microsoft Office PowerPoint</Application>
  <PresentationFormat>On-screen Show (4:3)</PresentationFormat>
  <Paragraphs>172</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Deluxe</vt:lpstr>
      <vt:lpstr>GALILEO to the Core: Leveraging  Digital Resources for Literacy in CCGPS Classes (High School)</vt:lpstr>
      <vt:lpstr>Viewing Archived Webinar</vt:lpstr>
      <vt:lpstr>Common Core Shifts for ELA/Literacy</vt:lpstr>
      <vt:lpstr>Slide 4</vt:lpstr>
      <vt:lpstr>Who’s in GALILEO?</vt:lpstr>
      <vt:lpstr>Slide 6</vt:lpstr>
      <vt:lpstr>Slide 7</vt:lpstr>
      <vt:lpstr>Slide 8</vt:lpstr>
      <vt:lpstr>Slide 9</vt:lpstr>
      <vt:lpstr>Slide 10</vt:lpstr>
      <vt:lpstr>GALILEO Password</vt:lpstr>
      <vt:lpstr>Slide 12</vt:lpstr>
      <vt:lpstr>Slide 13</vt:lpstr>
      <vt:lpstr>GALILEO offers</vt:lpstr>
      <vt:lpstr>Informational Text ELACCXRI: Reading Informational Standards</vt:lpstr>
      <vt:lpstr>Informational Text ELACCXRI: Reading Informational Standards</vt:lpstr>
      <vt:lpstr>Literary Text ELACCXRL: Reading Literary Standards</vt:lpstr>
      <vt:lpstr>On-Level Text</vt:lpstr>
      <vt:lpstr>Primary Sources LXRH: Literacy Standards for Reading in History and Social Studies</vt:lpstr>
      <vt:lpstr>Multimedia</vt:lpstr>
      <vt:lpstr>Citing Sources</vt:lpstr>
      <vt:lpstr>Citing Sources</vt:lpstr>
      <vt:lpstr>Encyclopædia Britannica</vt:lpstr>
      <vt:lpstr>EBSCO Curriculum Standards</vt:lpstr>
      <vt:lpstr>Linking to GALILEO Databases Express Links!!</vt:lpstr>
      <vt:lpstr>GALILEO Lesson Plans</vt:lpstr>
      <vt:lpstr>Questions?</vt:lpstr>
    </vt:vector>
  </TitlesOfParts>
  <Company>BOR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cmcgough</dc:creator>
  <cp:lastModifiedBy>Courtney McGough</cp:lastModifiedBy>
  <cp:revision>1155</cp:revision>
  <dcterms:created xsi:type="dcterms:W3CDTF">2007-09-05T18:10:43Z</dcterms:created>
  <dcterms:modified xsi:type="dcterms:W3CDTF">2013-01-31T15:26:10Z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Things to Learn in GALILEO - FindingtheBestDatabases</vt:lpwstr>
  </property>
  <property fmtid="{D5CDD505-2E9C-101B-9397-08002B2CF9AE}" pid="4" name="ArticulateGUID">
    <vt:lpwstr>9E9CC03D-DECE-44D9-B683-A67835B279E2</vt:lpwstr>
  </property>
  <property fmtid="{D5CDD505-2E9C-101B-9397-08002B2CF9AE}" pid="5" name="ArticulateProjectFull">
    <vt:lpwstr>H:\Training\Trainings\DOEJan2013\GALILEOCCGPSHighJan2013.ppta</vt:lpwstr>
  </property>
</Properties>
</file>