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2" r:id="rId18"/>
    <p:sldId id="283" r:id="rId19"/>
    <p:sldId id="284" r:id="rId20"/>
    <p:sldId id="285" r:id="rId21"/>
    <p:sldId id="286" r:id="rId22"/>
    <p:sldId id="287" r:id="rId23"/>
    <p:sldId id="288" r:id="rId24"/>
    <p:sldId id="289" r:id="rId25"/>
    <p:sldId id="290" r:id="rId26"/>
    <p:sldId id="291"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74346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165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8997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Clr>
                <a:schemeClr val="dk1"/>
              </a:buClr>
              <a:buSzPct val="91666"/>
              <a:buFont typeface="Arial"/>
              <a:buNone/>
            </a:pPr>
            <a:r>
              <a:rPr lang="en-US"/>
              <a:t>"The Digital Library of Georgia is a GALILEO initiative based at the University of Georgia Libraries that collaborates with Georgia's Libraries, archives, museums, and other institutions of education and culture to provide access to key information resources on Georgia history, culture, and life. This primary mission is accomplished through the ongoing development, maintenance, and preservation of digital collections and online digital library resources. DLG acts not only as a digitizing agency, but also provides consultation and other services to strengthen digital initiatives in the state. We are also the home of the state's newspaper microfilming project, the Georgia Newspaper Project. We support three portals</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 Georgia portal</a:t>
            </a:r>
          </a:p>
          <a:p>
            <a:pPr lvl="0">
              <a:spcBef>
                <a:spcPts val="0"/>
              </a:spcBef>
              <a:buClr>
                <a:schemeClr val="dk1"/>
              </a:buClr>
              <a:buSzPct val="91666"/>
              <a:buFont typeface="Arial"/>
              <a:buNone/>
            </a:pPr>
            <a:r>
              <a:rPr lang="en-US"/>
              <a:t>* Civil Rights Digital Library (nation-wide)</a:t>
            </a:r>
          </a:p>
          <a:p>
            <a:pPr lvl="0">
              <a:spcBef>
                <a:spcPts val="0"/>
              </a:spcBef>
              <a:buClr>
                <a:schemeClr val="dk1"/>
              </a:buClr>
              <a:buSzPct val="91666"/>
              <a:buFont typeface="Arial"/>
              <a:buNone/>
            </a:pPr>
            <a:r>
              <a:rPr lang="en-US"/>
              <a:t>* The Civil War in the American South (nation-wide)</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In our role as an aggregator, we bring together the primary resources content from cultural heritage institutions all over the state including</a:t>
            </a:r>
          </a:p>
          <a:p>
            <a:pPr lvl="0">
              <a:spcBef>
                <a:spcPts val="0"/>
              </a:spcBef>
              <a:buClr>
                <a:schemeClr val="dk1"/>
              </a:buClr>
              <a:buSzPct val="91666"/>
              <a:buFont typeface="Arial"/>
              <a:buNone/>
            </a:pPr>
            <a:r>
              <a:rPr lang="en-US"/>
              <a:t>municipal archives</a:t>
            </a:r>
          </a:p>
          <a:p>
            <a:pPr lvl="0">
              <a:spcBef>
                <a:spcPts val="0"/>
              </a:spcBef>
              <a:buClr>
                <a:schemeClr val="dk1"/>
              </a:buClr>
              <a:buSzPct val="91666"/>
              <a:buFont typeface="Arial"/>
              <a:buNone/>
            </a:pPr>
            <a:r>
              <a:rPr lang="en-US"/>
              <a:t>public libraries</a:t>
            </a:r>
          </a:p>
          <a:p>
            <a:pPr lvl="0">
              <a:spcBef>
                <a:spcPts val="0"/>
              </a:spcBef>
              <a:buClr>
                <a:schemeClr val="dk1"/>
              </a:buClr>
              <a:buSzPct val="91666"/>
              <a:buFont typeface="Arial"/>
              <a:buNone/>
            </a:pPr>
            <a:r>
              <a:rPr lang="en-US"/>
              <a:t>historical societies</a:t>
            </a:r>
          </a:p>
          <a:p>
            <a:pPr lvl="0">
              <a:spcBef>
                <a:spcPts val="0"/>
              </a:spcBef>
              <a:buClr>
                <a:schemeClr val="dk1"/>
              </a:buClr>
              <a:buSzPct val="91666"/>
              <a:buFont typeface="Arial"/>
              <a:buNone/>
            </a:pPr>
            <a:r>
              <a:rPr lang="en-US"/>
              <a:t>religious archives</a:t>
            </a:r>
          </a:p>
          <a:p>
            <a:pPr lvl="0">
              <a:spcBef>
                <a:spcPts val="0"/>
              </a:spcBef>
              <a:buClr>
                <a:schemeClr val="dk1"/>
              </a:buClr>
              <a:buSzPct val="91666"/>
              <a:buFont typeface="Arial"/>
              <a:buNone/>
            </a:pPr>
            <a:r>
              <a:rPr lang="en-US"/>
              <a:t>state agencies</a:t>
            </a:r>
          </a:p>
          <a:p>
            <a:pPr lvl="0">
              <a:spcBef>
                <a:spcPts val="0"/>
              </a:spcBef>
              <a:buClr>
                <a:schemeClr val="dk1"/>
              </a:buClr>
              <a:buSzPct val="91666"/>
              <a:buFont typeface="Arial"/>
              <a:buNone/>
            </a:pPr>
            <a:r>
              <a:rPr lang="en-US"/>
              <a:t>colleges and universities</a:t>
            </a:r>
          </a:p>
          <a:p>
            <a:pPr lvl="0">
              <a:spcBef>
                <a:spcPts val="0"/>
              </a:spcBef>
              <a:buClr>
                <a:schemeClr val="dk1"/>
              </a:buClr>
              <a:buSzPct val="91666"/>
              <a:buFont typeface="Arial"/>
              <a:buNone/>
            </a:pPr>
            <a:r>
              <a:rPr lang="en-US"/>
              <a:t>state archives</a:t>
            </a:r>
          </a:p>
          <a:p>
            <a:pPr lvl="0">
              <a:spcBef>
                <a:spcPts val="0"/>
              </a:spcBef>
              <a:buClr>
                <a:schemeClr val="dk1"/>
              </a:buClr>
              <a:buSzPct val="91666"/>
              <a:buFont typeface="Arial"/>
              <a:buNone/>
            </a:pPr>
            <a:r>
              <a:rPr lang="en-US"/>
              <a:t>museums</a:t>
            </a:r>
          </a:p>
          <a:p>
            <a:pPr lvl="0">
              <a:spcBef>
                <a:spcPts val="0"/>
              </a:spcBef>
              <a:buClr>
                <a:schemeClr val="dk1"/>
              </a:buClr>
              <a:buSzPct val="91666"/>
              <a:buFont typeface="Arial"/>
              <a:buNone/>
            </a:pPr>
            <a:endParaRPr/>
          </a:p>
          <a:p>
            <a:pPr lvl="0">
              <a:spcBef>
                <a:spcPts val="0"/>
              </a:spcBef>
              <a:buClr>
                <a:schemeClr val="dk1"/>
              </a:buClr>
              <a:buSzPct val="91666"/>
              <a:buFont typeface="Arial"/>
              <a:buNone/>
            </a:pPr>
            <a:endParaRPr/>
          </a:p>
          <a:p>
            <a:pPr lvl="0">
              <a:spcBef>
                <a:spcPts val="0"/>
              </a:spcBef>
              <a:buNone/>
            </a:pPr>
            <a:r>
              <a:rPr lang="en-US"/>
              <a:t>"one stop shop"</a:t>
            </a:r>
          </a:p>
        </p:txBody>
      </p:sp>
      <p:sp>
        <p:nvSpPr>
          <p:cNvPr id="97" name="Shape 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61097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69729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2533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208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81414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26078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632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rtl="0">
              <a:spcBef>
                <a:spcPts val="0"/>
              </a:spcBef>
              <a:buNone/>
            </a:pPr>
            <a:r>
              <a:rPr lang="en-US" sz="1100">
                <a:latin typeface="Arial"/>
                <a:ea typeface="Arial"/>
                <a:cs typeface="Arial"/>
                <a:sym typeface="Arial"/>
              </a:rPr>
              <a:t>In addition to a wide variety of types of materials, the resources in the DLG portals cover a wide range of topics and time periods.</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From Revolution and Early Republic 1775-1800</a:t>
            </a:r>
          </a:p>
          <a:p>
            <a:pPr lvl="0" rtl="0">
              <a:spcBef>
                <a:spcPts val="0"/>
              </a:spcBef>
              <a:buNone/>
            </a:pPr>
            <a:r>
              <a:rPr lang="en-US" sz="1100">
                <a:latin typeface="Arial"/>
                <a:ea typeface="Arial"/>
                <a:cs typeface="Arial"/>
                <a:sym typeface="Arial"/>
              </a:rPr>
              <a:t>* sermons and notes of Presbyterian minister, John Newton</a:t>
            </a:r>
          </a:p>
          <a:p>
            <a:pPr lvl="0" rtl="0">
              <a:spcBef>
                <a:spcPts val="0"/>
              </a:spcBef>
              <a:buNone/>
            </a:pPr>
            <a:r>
              <a:rPr lang="en-US" sz="1100">
                <a:latin typeface="Arial"/>
                <a:ea typeface="Arial"/>
                <a:cs typeface="Arial"/>
                <a:sym typeface="Arial"/>
              </a:rPr>
              <a:t>* records of colonial/early republic governors</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 </a:t>
            </a:r>
          </a:p>
          <a:p>
            <a:pPr lvl="0" rtl="0">
              <a:spcBef>
                <a:spcPts val="0"/>
              </a:spcBef>
              <a:buNone/>
            </a:pPr>
            <a:r>
              <a:rPr lang="en-US" sz="1100">
                <a:latin typeface="Arial"/>
                <a:ea typeface="Arial"/>
                <a:cs typeface="Arial"/>
                <a:sym typeface="Arial"/>
              </a:rPr>
              <a:t>Ante-bellum 1800-1860</a:t>
            </a:r>
          </a:p>
          <a:p>
            <a:pPr lvl="0" rtl="0">
              <a:spcBef>
                <a:spcPts val="0"/>
              </a:spcBef>
              <a:buNone/>
            </a:pPr>
            <a:r>
              <a:rPr lang="en-US" sz="1100">
                <a:latin typeface="Arial"/>
                <a:ea typeface="Arial"/>
                <a:cs typeface="Arial"/>
                <a:sym typeface="Arial"/>
              </a:rPr>
              <a:t>* coverage of relations between the early government and the Native peoples of Georgia</a:t>
            </a:r>
          </a:p>
          <a:p>
            <a:pPr lvl="0" rtl="0">
              <a:spcBef>
                <a:spcPts val="0"/>
              </a:spcBef>
              <a:buNone/>
            </a:pPr>
            <a:r>
              <a:rPr lang="en-US" sz="1100">
                <a:latin typeface="Arial"/>
                <a:ea typeface="Arial"/>
                <a:cs typeface="Arial"/>
                <a:sym typeface="Arial"/>
              </a:rPr>
              <a:t>For example, an 1825 letter from Peggy and Susannah McIntosh, wives of the late Creek leader William McIntosh, describing his death at the hands of other Creeks oposed to the Treaty of Indian Springs, and stained with the blood of McIntosh</a:t>
            </a:r>
          </a:p>
          <a:p>
            <a:pPr lvl="0" rtl="0">
              <a:spcBef>
                <a:spcPts val="0"/>
              </a:spcBef>
              <a:buNone/>
            </a:pPr>
            <a:r>
              <a:rPr lang="en-US" sz="1100">
                <a:latin typeface="Arial"/>
                <a:ea typeface="Arial"/>
                <a:cs typeface="Arial"/>
                <a:sym typeface="Arial"/>
              </a:rPr>
              <a:t>* growth of the state and the nation as evidenced by the personal papers of Georgia Statesman John MacPherson Berrien and the records of the mayors of Savannah</a:t>
            </a:r>
          </a:p>
          <a:p>
            <a:pPr lvl="0" rtl="0">
              <a:spcBef>
                <a:spcPts val="0"/>
              </a:spcBef>
              <a:buNone/>
            </a:pPr>
            <a:r>
              <a:rPr lang="en-US" sz="1100">
                <a:latin typeface="Arial"/>
                <a:ea typeface="Arial"/>
                <a:cs typeface="Arial"/>
                <a:sym typeface="Arial"/>
              </a:rPr>
              <a:t>* documentation of the plantation system and slavery within the state through the Port of Savannah slave manifests, and a listing of the expenses incurred by medical treatment of Francis T. Tennille's slaves in Calhoun County</a:t>
            </a:r>
          </a:p>
          <a:p>
            <a:pPr lvl="0" rtl="0">
              <a:spcBef>
                <a:spcPts val="0"/>
              </a:spcBef>
              <a:buNone/>
            </a:pPr>
            <a:r>
              <a:rPr lang="en-US" sz="1100">
                <a:latin typeface="Arial"/>
                <a:ea typeface="Arial"/>
                <a:cs typeface="Arial"/>
                <a:sym typeface="Arial"/>
              </a:rPr>
              <a:t> </a:t>
            </a:r>
          </a:p>
          <a:p>
            <a:pPr lvl="0" rtl="0">
              <a:spcBef>
                <a:spcPts val="0"/>
              </a:spcBef>
              <a:buNone/>
            </a:pPr>
            <a:r>
              <a:rPr lang="en-US" sz="1100">
                <a:latin typeface="Arial"/>
                <a:ea typeface="Arial"/>
                <a:cs typeface="Arial"/>
                <a:sym typeface="Arial"/>
              </a:rPr>
              <a:t>Civil War and Reconstruction</a:t>
            </a:r>
          </a:p>
          <a:p>
            <a:pPr lvl="0" rtl="0">
              <a:spcBef>
                <a:spcPts val="0"/>
              </a:spcBef>
              <a:buNone/>
            </a:pPr>
            <a:r>
              <a:rPr lang="en-US" sz="1100">
                <a:latin typeface="Arial"/>
                <a:ea typeface="Arial"/>
                <a:cs typeface="Arial"/>
                <a:sym typeface="Arial"/>
              </a:rPr>
              <a:t>Documentation of the Confederate troops through diaries and correspondence of soldiers and military records. Items of note include telegrams from P.G.T. Beauregard and Joseph E. Johnston, a personal letter signed by Abraham Lincoln, and Barnard's Photographic Views of the Sherman Campaign.</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Late nineteenth century 1877-1900</a:t>
            </a:r>
          </a:p>
          <a:p>
            <a:pPr lvl="0" rtl="0">
              <a:spcBef>
                <a:spcPts val="0"/>
              </a:spcBef>
              <a:buNone/>
            </a:pPr>
            <a:r>
              <a:rPr lang="en-US" sz="1100">
                <a:latin typeface="Arial"/>
                <a:ea typeface="Arial"/>
                <a:cs typeface="Arial"/>
                <a:sym typeface="Arial"/>
              </a:rPr>
              <a:t>Images of Savannah's first public school, photographs of the 1895 Cotton States and International Exposition in Atlanta, and catalogs and other publications related to the emergence of the HBCU's in Atlanta.</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Progressive Era to WWII 1900-1945</a:t>
            </a:r>
          </a:p>
          <a:p>
            <a:pPr lvl="0" rtl="0">
              <a:spcBef>
                <a:spcPts val="0"/>
              </a:spcBef>
              <a:buNone/>
            </a:pPr>
            <a:r>
              <a:rPr lang="en-US" sz="1100">
                <a:latin typeface="Arial"/>
                <a:ea typeface="Arial"/>
                <a:cs typeface="Arial"/>
                <a:sym typeface="Arial"/>
              </a:rPr>
              <a:t>Martha Berry's correspondence, women's club minutes, and documentation of Georgia citizen's participation in WWI and WWII</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Civil Rights and Sunbelt 1945-1980s</a:t>
            </a:r>
          </a:p>
          <a:p>
            <a:pPr lvl="0" rtl="0">
              <a:spcBef>
                <a:spcPts val="0"/>
              </a:spcBef>
              <a:buNone/>
            </a:pPr>
            <a:r>
              <a:rPr lang="en-US" sz="1100">
                <a:latin typeface="Arial"/>
                <a:ea typeface="Arial"/>
                <a:cs typeface="Arial"/>
                <a:sym typeface="Arial"/>
              </a:rPr>
              <a:t>Living Atlanta Oral Histories-- Oral history interviews of Atlantans discussing race relations, social life, customs, economic conditions, politics, and government during the twentieth century.</a:t>
            </a:r>
          </a:p>
          <a:p>
            <a:pPr lvl="0" rtl="0">
              <a:spcBef>
                <a:spcPts val="0"/>
              </a:spcBef>
              <a:buNone/>
            </a:pPr>
            <a:r>
              <a:rPr lang="en-US" sz="1100">
                <a:latin typeface="Arial"/>
                <a:ea typeface="Arial"/>
                <a:cs typeface="Arial"/>
                <a:sym typeface="Arial"/>
              </a:rPr>
              <a:t>Newsfilm from WSB-TV and WALB that document the civil rights movement.</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Turn of Millennium</a:t>
            </a:r>
          </a:p>
          <a:p>
            <a:pPr lvl="0" rtl="0">
              <a:spcBef>
                <a:spcPts val="0"/>
              </a:spcBef>
              <a:buNone/>
            </a:pPr>
            <a:r>
              <a:rPr lang="en-US" sz="1100">
                <a:latin typeface="Arial"/>
                <a:ea typeface="Arial"/>
                <a:cs typeface="Arial"/>
                <a:sym typeface="Arial"/>
              </a:rPr>
              <a:t>Development of the city of Atlanta from the 1940s onward as documented in GSU's Planning Atlanta, MARTA collections and AHC's collection of the papers of Mayor Sam Massell.</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[above images are:</a:t>
            </a:r>
          </a:p>
          <a:p>
            <a:pPr lvl="0" rtl="0">
              <a:spcBef>
                <a:spcPts val="0"/>
              </a:spcBef>
              <a:buNone/>
            </a:pPr>
            <a:r>
              <a:rPr lang="en-US" sz="1100">
                <a:latin typeface="Arial"/>
                <a:ea typeface="Arial"/>
                <a:cs typeface="Arial"/>
                <a:sym typeface="Arial"/>
              </a:rPr>
              <a:t>Colonial: Lotter, Tobias Conrad, 1717-1777. Mappa geographica regionem Mexicanam et Floridam terrasque adjecentes, ut et anteriores Americae insulas, curses itidem et reditus navigantium versus flumen Missisipi et alias colonias ob oculos ponens / cura et sumptibus Tobiae Conradi Lotteri, geographi et chalcographi Augustae Vindel    1739?</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Revolution: Newton, John, 1759-1797 Catechetical questions based on the Westminster Shorter Catechism by Presbyterian minister John Newton, Lexington, Georgia, 1789-1791 (Columbia Theological Seminary)</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Antebellum: James Monroe to William Harris Crawford, 1822 May 2 (GHS)</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Civil War: Andersonville Prison photographs, 1864 (Hargrett)</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Late 19th: African American Woman with a Bicycle (AHC)</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Progressive era: Soldiers reading about Roosevelt's death, 1945, GSU (AJC)</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Civil Rights:</a:t>
            </a:r>
            <a:r>
              <a:rPr lang="en-US" sz="1700" b="1">
                <a:latin typeface="Arial"/>
                <a:ea typeface="Arial"/>
                <a:cs typeface="Arial"/>
                <a:sym typeface="Arial"/>
              </a:rPr>
              <a:t>Martin Luther King, Jr. Birthday Observance, 1976 (</a:t>
            </a:r>
            <a:r>
              <a:rPr lang="en-US" sz="1100">
                <a:latin typeface="Arial"/>
                <a:ea typeface="Arial"/>
                <a:cs typeface="Arial"/>
                <a:sym typeface="Arial"/>
              </a:rPr>
              <a:t> Boyd Lewis, AHC)</a:t>
            </a:r>
          </a:p>
          <a:p>
            <a:pPr lvl="0" rtl="0">
              <a:spcBef>
                <a:spcPts val="0"/>
              </a:spcBef>
              <a:buNone/>
            </a:pPr>
            <a:endParaRPr sz="1100">
              <a:latin typeface="Arial"/>
              <a:ea typeface="Arial"/>
              <a:cs typeface="Arial"/>
              <a:sym typeface="Arial"/>
            </a:endParaRPr>
          </a:p>
          <a:p>
            <a:pPr lvl="0" rtl="0">
              <a:spcBef>
                <a:spcPts val="0"/>
              </a:spcBef>
              <a:buNone/>
            </a:pPr>
            <a:r>
              <a:rPr lang="en-US" sz="1100">
                <a:latin typeface="Arial"/>
                <a:ea typeface="Arial"/>
                <a:cs typeface="Arial"/>
                <a:sym typeface="Arial"/>
              </a:rPr>
              <a:t>Millenium, 7 Stages Theatre, GSU</a:t>
            </a:r>
          </a:p>
          <a:p>
            <a:pPr lvl="0" rtl="0">
              <a:spcBef>
                <a:spcPts val="0"/>
              </a:spcBef>
              <a:buNone/>
            </a:pPr>
            <a:endParaRPr sz="1100">
              <a:latin typeface="Arial"/>
              <a:ea typeface="Arial"/>
              <a:cs typeface="Arial"/>
              <a:sym typeface="Arial"/>
            </a:endParaRPr>
          </a:p>
          <a:p>
            <a:pPr lvl="0" rtl="0">
              <a:spcBef>
                <a:spcPts val="0"/>
              </a:spcBef>
              <a:buNone/>
            </a:pPr>
            <a:endParaRPr sz="1100">
              <a:latin typeface="Arial"/>
              <a:ea typeface="Arial"/>
              <a:cs typeface="Arial"/>
              <a:sym typeface="Arial"/>
            </a:endParaRPr>
          </a:p>
          <a:p>
            <a:pPr lvl="0" rtl="0">
              <a:spcBef>
                <a:spcPts val="0"/>
              </a:spcBef>
              <a:buClr>
                <a:schemeClr val="dk1"/>
              </a:buClr>
              <a:buSzPct val="100000"/>
              <a:buFont typeface="Arial"/>
              <a:buNone/>
            </a:pPr>
            <a:r>
              <a:rPr lang="en-US" sz="1100">
                <a:latin typeface="Arial"/>
                <a:ea typeface="Arial"/>
                <a:cs typeface="Arial"/>
                <a:sym typeface="Arial"/>
              </a:rPr>
              <a:t>DLG is a collaborative. </a:t>
            </a:r>
          </a:p>
          <a:p>
            <a:pPr lvl="0" rtl="0">
              <a:spcBef>
                <a:spcPts val="0"/>
              </a:spcBef>
              <a:buClr>
                <a:schemeClr val="dk1"/>
              </a:buClr>
              <a:buSzPct val="100000"/>
              <a:buFont typeface="Arial"/>
              <a:buNone/>
            </a:pPr>
            <a:endParaRPr sz="1100">
              <a:latin typeface="Arial"/>
              <a:ea typeface="Arial"/>
              <a:cs typeface="Arial"/>
              <a:sym typeface="Arial"/>
            </a:endParaRPr>
          </a:p>
          <a:p>
            <a:pPr lvl="0" rtl="0">
              <a:spcBef>
                <a:spcPts val="0"/>
              </a:spcBef>
              <a:buClr>
                <a:schemeClr val="dk1"/>
              </a:buClr>
              <a:buSzPct val="100000"/>
              <a:buFont typeface="Arial"/>
              <a:buNone/>
            </a:pPr>
            <a:r>
              <a:rPr lang="en-US" sz="1100">
                <a:latin typeface="Arial"/>
                <a:ea typeface="Arial"/>
                <a:cs typeface="Arial"/>
                <a:sym typeface="Arial"/>
              </a:rPr>
              <a:t>We regularly work with other agencies with state-wide educational and cultural heritage missions → GALILEO, GPLS, Georgia Humanities Council, Georgia Council for the Arts</a:t>
            </a:r>
          </a:p>
          <a:p>
            <a:pPr lvl="0" rtl="0">
              <a:spcBef>
                <a:spcPts val="0"/>
              </a:spcBef>
              <a:buClr>
                <a:schemeClr val="dk1"/>
              </a:buClr>
              <a:buSzPct val="100000"/>
              <a:buFont typeface="Arial"/>
              <a:buNone/>
            </a:pPr>
            <a:endParaRPr sz="1100">
              <a:latin typeface="Arial"/>
              <a:ea typeface="Arial"/>
              <a:cs typeface="Arial"/>
              <a:sym typeface="Arial"/>
            </a:endParaRPr>
          </a:p>
          <a:p>
            <a:pPr lvl="0" rtl="0">
              <a:spcBef>
                <a:spcPts val="0"/>
              </a:spcBef>
              <a:buClr>
                <a:schemeClr val="dk1"/>
              </a:buClr>
              <a:buSzPct val="100000"/>
              <a:buFont typeface="Arial"/>
              <a:buNone/>
            </a:pPr>
            <a:r>
              <a:rPr lang="en-US" sz="1100">
                <a:latin typeface="Arial"/>
                <a:ea typeface="Arial"/>
                <a:cs typeface="Arial"/>
                <a:sym typeface="Arial"/>
              </a:rPr>
              <a:t>Past funders include DPLA, Institute for Museum and library Services, NEH, NHPRC</a:t>
            </a:r>
          </a:p>
          <a:p>
            <a:pPr lvl="0" rtl="0">
              <a:spcBef>
                <a:spcPts val="0"/>
              </a:spcBef>
              <a:buClr>
                <a:schemeClr val="dk1"/>
              </a:buClr>
              <a:buSzPct val="100000"/>
              <a:buFont typeface="Arial"/>
              <a:buNone/>
            </a:pPr>
            <a:endParaRPr sz="1100">
              <a:latin typeface="Arial"/>
              <a:ea typeface="Arial"/>
              <a:cs typeface="Arial"/>
              <a:sym typeface="Arial"/>
            </a:endParaRPr>
          </a:p>
          <a:p>
            <a:pPr lvl="0" rtl="0">
              <a:spcBef>
                <a:spcPts val="0"/>
              </a:spcBef>
              <a:buClr>
                <a:schemeClr val="dk1"/>
              </a:buClr>
              <a:buSzPct val="100000"/>
              <a:buFont typeface="Arial"/>
              <a:buNone/>
            </a:pPr>
            <a:r>
              <a:rPr lang="en-US" sz="1100">
                <a:latin typeface="Arial"/>
                <a:ea typeface="Arial"/>
                <a:cs typeface="Arial"/>
                <a:sym typeface="Arial"/>
              </a:rPr>
              <a:t>We work with a wide variety of cultural heritage institutions including </a:t>
            </a:r>
          </a:p>
          <a:p>
            <a:pPr marL="457200" lvl="0" indent="-228600" rtl="0">
              <a:spcBef>
                <a:spcPts val="0"/>
              </a:spcBef>
              <a:buClr>
                <a:schemeClr val="dk1"/>
              </a:buClr>
              <a:buChar char="●"/>
            </a:pPr>
            <a:r>
              <a:rPr lang="en-US" sz="1100">
                <a:latin typeface="Arial"/>
                <a:ea typeface="Arial"/>
                <a:cs typeface="Arial"/>
                <a:sym typeface="Arial"/>
              </a:rPr>
              <a:t>municipal archives</a:t>
            </a:r>
          </a:p>
          <a:p>
            <a:pPr marL="457200" lvl="0" indent="-228600" rtl="0">
              <a:spcBef>
                <a:spcPts val="0"/>
              </a:spcBef>
              <a:buClr>
                <a:schemeClr val="dk1"/>
              </a:buClr>
              <a:buChar char="●"/>
            </a:pPr>
            <a:r>
              <a:rPr lang="en-US" sz="1100">
                <a:latin typeface="Arial"/>
                <a:ea typeface="Arial"/>
                <a:cs typeface="Arial"/>
                <a:sym typeface="Arial"/>
              </a:rPr>
              <a:t>public libraries</a:t>
            </a:r>
          </a:p>
          <a:p>
            <a:pPr marL="457200" lvl="0" indent="-228600" rtl="0">
              <a:spcBef>
                <a:spcPts val="0"/>
              </a:spcBef>
              <a:buClr>
                <a:schemeClr val="dk1"/>
              </a:buClr>
              <a:buChar char="●"/>
            </a:pPr>
            <a:r>
              <a:rPr lang="en-US" sz="1100">
                <a:latin typeface="Arial"/>
                <a:ea typeface="Arial"/>
                <a:cs typeface="Arial"/>
                <a:sym typeface="Arial"/>
              </a:rPr>
              <a:t>historical societies</a:t>
            </a:r>
          </a:p>
          <a:p>
            <a:pPr marL="457200" lvl="0" indent="-228600" rtl="0">
              <a:spcBef>
                <a:spcPts val="0"/>
              </a:spcBef>
              <a:buClr>
                <a:schemeClr val="dk1"/>
              </a:buClr>
              <a:buChar char="●"/>
            </a:pPr>
            <a:r>
              <a:rPr lang="en-US" sz="1100">
                <a:latin typeface="Arial"/>
                <a:ea typeface="Arial"/>
                <a:cs typeface="Arial"/>
                <a:sym typeface="Arial"/>
              </a:rPr>
              <a:t>religious archives</a:t>
            </a:r>
          </a:p>
          <a:p>
            <a:pPr marL="457200" lvl="0" indent="-228600" rtl="0">
              <a:spcBef>
                <a:spcPts val="0"/>
              </a:spcBef>
              <a:buClr>
                <a:schemeClr val="dk1"/>
              </a:buClr>
              <a:buChar char="●"/>
            </a:pPr>
            <a:r>
              <a:rPr lang="en-US" sz="1100">
                <a:latin typeface="Arial"/>
                <a:ea typeface="Arial"/>
                <a:cs typeface="Arial"/>
                <a:sym typeface="Arial"/>
              </a:rPr>
              <a:t>state agencies</a:t>
            </a:r>
          </a:p>
          <a:p>
            <a:pPr marL="457200" lvl="0" indent="-228600" rtl="0">
              <a:spcBef>
                <a:spcPts val="0"/>
              </a:spcBef>
              <a:buClr>
                <a:schemeClr val="dk1"/>
              </a:buClr>
              <a:buChar char="●"/>
            </a:pPr>
            <a:r>
              <a:rPr lang="en-US" sz="1100">
                <a:latin typeface="Arial"/>
                <a:ea typeface="Arial"/>
                <a:cs typeface="Arial"/>
                <a:sym typeface="Arial"/>
              </a:rPr>
              <a:t>colleges and universities</a:t>
            </a:r>
          </a:p>
          <a:p>
            <a:pPr marL="457200" lvl="0" indent="-228600" rtl="0">
              <a:spcBef>
                <a:spcPts val="0"/>
              </a:spcBef>
              <a:buClr>
                <a:schemeClr val="dk1"/>
              </a:buClr>
              <a:buChar char="●"/>
            </a:pPr>
            <a:r>
              <a:rPr lang="en-US" sz="1100">
                <a:latin typeface="Arial"/>
                <a:ea typeface="Arial"/>
                <a:cs typeface="Arial"/>
                <a:sym typeface="Arial"/>
              </a:rPr>
              <a:t>state archives</a:t>
            </a:r>
          </a:p>
          <a:p>
            <a:pPr marL="457200" lvl="0" indent="-228600" rtl="0">
              <a:spcBef>
                <a:spcPts val="0"/>
              </a:spcBef>
              <a:buClr>
                <a:schemeClr val="dk1"/>
              </a:buClr>
              <a:buChar char="●"/>
            </a:pPr>
            <a:r>
              <a:rPr lang="en-US" sz="1100">
                <a:latin typeface="Arial"/>
                <a:ea typeface="Arial"/>
                <a:cs typeface="Arial"/>
                <a:sym typeface="Arial"/>
              </a:rPr>
              <a:t>museums</a:t>
            </a:r>
          </a:p>
          <a:p>
            <a:pPr lvl="0" rtl="0">
              <a:spcBef>
                <a:spcPts val="0"/>
              </a:spcBef>
              <a:buClr>
                <a:schemeClr val="dk1"/>
              </a:buClr>
              <a:buSzPct val="100000"/>
              <a:buFont typeface="Arial"/>
              <a:buNone/>
            </a:pPr>
            <a:endParaRPr sz="1100">
              <a:latin typeface="Arial"/>
              <a:ea typeface="Arial"/>
              <a:cs typeface="Arial"/>
              <a:sym typeface="Arial"/>
            </a:endParaRPr>
          </a:p>
          <a:p>
            <a:pPr lvl="0" rtl="0">
              <a:spcBef>
                <a:spcPts val="0"/>
              </a:spcBef>
              <a:buClr>
                <a:schemeClr val="dk1"/>
              </a:buClr>
              <a:buSzPct val="100000"/>
              <a:buFont typeface="Arial"/>
              <a:buNone/>
            </a:pPr>
            <a:r>
              <a:rPr lang="en-US" sz="1100">
                <a:latin typeface="Arial"/>
                <a:ea typeface="Arial"/>
                <a:cs typeface="Arial"/>
                <a:sym typeface="Arial"/>
              </a:rPr>
              <a:t>Our success depends on meaningful collaboration with our partners across the state.</a:t>
            </a:r>
          </a:p>
          <a:p>
            <a:pPr lvl="0">
              <a:spcBef>
                <a:spcPts val="0"/>
              </a:spcBef>
              <a:buNone/>
            </a:pPr>
            <a:endParaRPr/>
          </a:p>
        </p:txBody>
      </p:sp>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Clr>
                <a:schemeClr val="dk1"/>
              </a:buClr>
              <a:buSzPct val="91666"/>
              <a:buFont typeface="Arial"/>
              <a:buNone/>
            </a:pPr>
            <a:r>
              <a:rPr lang="en-US"/>
              <a:t>The DLG portals offer a number of ways that users can access historical resources. In the case of DLG's Georgia portal, users can browse collections by topics based on the New Georgia Encyclopedia's subject categories, time period, county, institution, and medium. CRDL also provides a number of browsing opportunities: by event, place, people, broad topics, media types, and contributing institution. All three of DLG's portals provide robust searching of item descriptions. For those who prefer precision in searching, advanced searching is available. Let's take a look at doing a basic search in the Georgia portal.</a:t>
            </a:r>
          </a:p>
          <a:p>
            <a:pPr lvl="0">
              <a:spcBef>
                <a:spcPts val="0"/>
              </a:spcBef>
              <a:buClr>
                <a:schemeClr val="dk1"/>
              </a:buClr>
              <a:buSzPct val="91666"/>
              <a:buFont typeface="Arial"/>
              <a:buNone/>
            </a:pPr>
            <a:endParaRPr/>
          </a:p>
          <a:p>
            <a:pPr lvl="0">
              <a:spcBef>
                <a:spcPts val="0"/>
              </a:spcBef>
              <a:buNone/>
            </a:pPr>
            <a:endParaRPr/>
          </a:p>
        </p:txBody>
      </p:sp>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Clr>
                <a:schemeClr val="dk1"/>
              </a:buClr>
              <a:buSzPct val="91666"/>
              <a:buFont typeface="Arial"/>
              <a:buNone/>
            </a:pPr>
            <a:r>
              <a:rPr lang="en-US"/>
              <a:t>So, if I were to search the DLG portal for baseball, I'd get a result list like [change slide] t</a:t>
            </a:r>
          </a:p>
          <a:p>
            <a:pPr lvl="0">
              <a:spcBef>
                <a:spcPts val="0"/>
              </a:spcBef>
              <a:buClr>
                <a:schemeClr val="dk1"/>
              </a:buClr>
              <a:buSzPct val="91666"/>
              <a:buFont typeface="Arial"/>
              <a:buNone/>
            </a:pPr>
            <a:endParaRP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I've used the basic search box on the homepage of the portal to search for baseball. The results include a list of 3460 items that fit our search criteria. If we want to further refine our results we can use the facets found on the left side of the screen</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Facets include</a:t>
            </a:r>
          </a:p>
          <a:p>
            <a:pPr lvl="0">
              <a:spcBef>
                <a:spcPts val="0"/>
              </a:spcBef>
              <a:buClr>
                <a:schemeClr val="dk1"/>
              </a:buClr>
              <a:buSzPct val="91666"/>
              <a:buFont typeface="Arial"/>
              <a:buNone/>
            </a:pPr>
            <a:r>
              <a:rPr lang="en-US"/>
              <a:t>Collection</a:t>
            </a:r>
          </a:p>
          <a:p>
            <a:pPr lvl="0">
              <a:spcBef>
                <a:spcPts val="0"/>
              </a:spcBef>
              <a:buClr>
                <a:schemeClr val="dk1"/>
              </a:buClr>
              <a:buSzPct val="91666"/>
              <a:buFont typeface="Arial"/>
              <a:buNone/>
            </a:pPr>
            <a:r>
              <a:rPr lang="en-US"/>
              <a:t>Media type,</a:t>
            </a:r>
          </a:p>
          <a:p>
            <a:pPr lvl="0">
              <a:spcBef>
                <a:spcPts val="0"/>
              </a:spcBef>
              <a:buClr>
                <a:schemeClr val="dk1"/>
              </a:buClr>
              <a:buSzPct val="91666"/>
              <a:buFont typeface="Arial"/>
              <a:buNone/>
            </a:pPr>
            <a:r>
              <a:rPr lang="en-US"/>
              <a:t>City/County/State</a:t>
            </a:r>
          </a:p>
          <a:p>
            <a:pPr lvl="0">
              <a:spcBef>
                <a:spcPts val="0"/>
              </a:spcBef>
              <a:buClr>
                <a:schemeClr val="dk1"/>
              </a:buClr>
              <a:buSzPct val="91666"/>
              <a:buFont typeface="Arial"/>
              <a:buNone/>
            </a:pPr>
            <a:r>
              <a:rPr lang="en-US"/>
              <a:t>Subject</a:t>
            </a:r>
          </a:p>
          <a:p>
            <a:pPr lvl="0">
              <a:spcBef>
                <a:spcPts val="0"/>
              </a:spcBef>
              <a:buClr>
                <a:schemeClr val="dk1"/>
              </a:buClr>
              <a:buSzPct val="91666"/>
              <a:buFont typeface="Arial"/>
              <a:buNone/>
            </a:pPr>
            <a:endParaRPr/>
          </a:p>
          <a:p>
            <a:pPr lvl="0">
              <a:spcBef>
                <a:spcPts val="0"/>
              </a:spcBef>
              <a:buNone/>
            </a:pPr>
            <a:endParaRPr/>
          </a:p>
        </p:txBody>
      </p:sp>
      <p:sp>
        <p:nvSpPr>
          <p:cNvPr id="122" name="Shape 12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Clr>
                <a:schemeClr val="dk1"/>
              </a:buClr>
              <a:buSzPct val="91666"/>
              <a:buFont typeface="Arial"/>
              <a:buNone/>
            </a:pPr>
            <a:r>
              <a:rPr lang="en-US"/>
              <a:t>If I select Baseball cards from the media type list,</a:t>
            </a:r>
          </a:p>
          <a:p>
            <a:pPr lvl="0">
              <a:spcBef>
                <a:spcPts val="0"/>
              </a:spcBef>
              <a:buClr>
                <a:schemeClr val="dk1"/>
              </a:buClr>
              <a:buSzPct val="91666"/>
              <a:buFont typeface="Arial"/>
              <a:buNone/>
            </a:pPr>
            <a:endParaRPr/>
          </a:p>
          <a:p>
            <a:pPr lvl="0">
              <a:spcBef>
                <a:spcPts val="0"/>
              </a:spcBef>
              <a:buNone/>
            </a:pPr>
            <a:r>
              <a:rPr lang="en-US"/>
              <a:t>I'll get a list of items that are baseball cards. You'll notice that the facets have changed and reflect only the items that are baseball cards. You can choose to further refine your search or choose an item. By clicking on the thumbnail, you'll be brought to digital object; if you click on the title, you'll see a record that describes the object.</a:t>
            </a:r>
          </a:p>
        </p:txBody>
      </p:sp>
      <p:sp>
        <p:nvSpPr>
          <p:cNvPr id="128" name="Shape 128"/>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r>
              <a:rPr lang="en-US"/>
              <a:t>In addition to the primary resources you can find in the DLG portals, there are also some suggested Educator Resources in both the Georgia Portal and the Civil Rights Digital Library.</a:t>
            </a:r>
          </a:p>
        </p:txBody>
      </p:sp>
      <p:sp>
        <p:nvSpPr>
          <p:cNvPr id="134" name="Shape 13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r>
              <a:rPr lang="en-US"/>
              <a:t>Over the past several years, DLG has digitized almost 1 million pages of newspapers from around the state (the bulk of which are in the public domain). Areas covered include Athens, Atlanta, Augusta, Columbus, Macon, Milledgeville, Savannah, East, North, West and South Georgia. We've just launched a new user interface and will be incorporating all previously digitized content into this single site over the next year.</a:t>
            </a:r>
          </a:p>
        </p:txBody>
      </p:sp>
      <p:sp>
        <p:nvSpPr>
          <p:cNvPr id="141" name="Shape 1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Features of the new site include:</a:t>
            </a:r>
          </a:p>
          <a:p>
            <a:pPr lvl="0">
              <a:spcBef>
                <a:spcPts val="0"/>
              </a:spcBef>
              <a:buClr>
                <a:schemeClr val="dk1"/>
              </a:buClr>
              <a:buSzPct val="91666"/>
              <a:buFont typeface="Arial"/>
              <a:buNone/>
            </a:pPr>
            <a:endParaRPr/>
          </a:p>
          <a:p>
            <a:pPr lvl="0">
              <a:spcBef>
                <a:spcPts val="0"/>
              </a:spcBef>
              <a:buClr>
                <a:schemeClr val="dk1"/>
              </a:buClr>
              <a:buSzPct val="91666"/>
              <a:buFont typeface="Arial"/>
              <a:buNone/>
            </a:pPr>
            <a:r>
              <a:rPr lang="en-US"/>
              <a:t>Advanced searching</a:t>
            </a:r>
          </a:p>
          <a:p>
            <a:pPr lvl="0">
              <a:spcBef>
                <a:spcPts val="0"/>
              </a:spcBef>
              <a:buClr>
                <a:schemeClr val="dk1"/>
              </a:buClr>
              <a:buSzPct val="91666"/>
              <a:buFont typeface="Arial"/>
              <a:buNone/>
            </a:pPr>
            <a:r>
              <a:rPr lang="en-US"/>
              <a:t>Hit highlighting</a:t>
            </a:r>
          </a:p>
          <a:p>
            <a:pPr lvl="0">
              <a:spcBef>
                <a:spcPts val="0"/>
              </a:spcBef>
              <a:buClr>
                <a:schemeClr val="dk1"/>
              </a:buClr>
              <a:buSzPct val="91666"/>
              <a:buFont typeface="Arial"/>
              <a:buNone/>
            </a:pPr>
            <a:r>
              <a:rPr lang="en-US"/>
              <a:t>Essays about the publishing history of various newspaper titles,</a:t>
            </a:r>
          </a:p>
          <a:p>
            <a:pPr lvl="0">
              <a:spcBef>
                <a:spcPts val="0"/>
              </a:spcBef>
              <a:buClr>
                <a:schemeClr val="dk1"/>
              </a:buClr>
              <a:buSzPct val="91666"/>
              <a:buFont typeface="Arial"/>
              <a:buNone/>
            </a:pPr>
            <a:r>
              <a:rPr lang="en-US"/>
              <a:t>Browsing by region (corresponding to regions of older sites), and</a:t>
            </a:r>
          </a:p>
          <a:p>
            <a:pPr lvl="0">
              <a:spcBef>
                <a:spcPts val="0"/>
              </a:spcBef>
              <a:buNone/>
            </a:pPr>
            <a:r>
              <a:rPr lang="en-US"/>
              <a:t>Browsing by types that include community papers, papers-of-record, African-American papers, religious papers, school papers, or Native American papers.</a:t>
            </a:r>
          </a:p>
        </p:txBody>
      </p:sp>
      <p:sp>
        <p:nvSpPr>
          <p:cNvPr id="147" name="Shape 1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dp.l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chroniclingamerica.loc.gov/" TargetMode="External"/><Relationship Id="rId4" Type="http://schemas.openxmlformats.org/officeDocument/2006/relationships/hyperlink" Target="http://memory.loc.gov/ammem/index.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uropeana.e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hyperlink" Target="http://eudocs.lib.byu.edu/index.php/Main_Pag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docsouth.unc.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hyperlink" Target="http://mwd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dlg.galileo.usg.edu" TargetMode="External"/><Relationship Id="rId5" Type="http://schemas.openxmlformats.org/officeDocument/2006/relationships/hyperlink" Target="http://crdl.usg.edu" TargetMode="External"/><Relationship Id="rId4" Type="http://schemas.openxmlformats.org/officeDocument/2006/relationships/hyperlink" Target="http://american-south.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digital2.library.ucla.edu/sheetmusi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http://contentdm.auctr.edu/cd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vault.georgiaarchive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hyperlink" Target="http://kdl.kyvl.org/" TargetMode="External"/><Relationship Id="rId4" Type="http://schemas.openxmlformats.org/officeDocument/2006/relationships/hyperlink" Target="http://www.floridamemory.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newcatalog.library.cornell.edu/digitalcollection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hyperlink" Target="http://www.davidrumsey.com/" TargetMode="External"/><Relationship Id="rId4" Type="http://schemas.openxmlformats.org/officeDocument/2006/relationships/hyperlink" Target="http://www.getty.edu/research/tools/digital_collection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orldcat.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hyperlink" Target="http://beta.worldcat.org/archivegri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mcalists@uga.edu"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hyperlink" Target="mailto:russell.palmer@usg.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17468" y="639037"/>
            <a:ext cx="9043851" cy="1757997"/>
          </a:xfrm>
          <a:prstGeom prst="rect">
            <a:avLst/>
          </a:prstGeom>
          <a:noFill/>
          <a:ln>
            <a:noFill/>
          </a:ln>
        </p:spPr>
        <p:txBody>
          <a:bodyPr wrap="square" lIns="91425" tIns="45700" rIns="91425" bIns="45700" anchor="b" anchorCtr="0">
            <a:noAutofit/>
          </a:bodyPr>
          <a:lstStyle/>
          <a:p>
            <a:pPr marL="0" marR="0" lvl="0" indent="0" algn="ctr" rtl="0">
              <a:lnSpc>
                <a:spcPct val="90000"/>
              </a:lnSpc>
              <a:spcBef>
                <a:spcPts val="0"/>
              </a:spcBef>
              <a:buClr>
                <a:schemeClr val="dk1"/>
              </a:buClr>
              <a:buSzPct val="25000"/>
              <a:buFont typeface="Arial"/>
              <a:buNone/>
            </a:pPr>
            <a:r>
              <a:rPr lang="en-US" sz="4800" b="0" i="0" u="none" strike="noStrike" cap="none">
                <a:solidFill>
                  <a:schemeClr val="dk1"/>
                </a:solidFill>
                <a:latin typeface="Arial"/>
                <a:ea typeface="Arial"/>
                <a:cs typeface="Arial"/>
                <a:sym typeface="Arial"/>
              </a:rPr>
              <a:t>Finding Primary Documents</a:t>
            </a:r>
          </a:p>
        </p:txBody>
      </p:sp>
      <p:sp>
        <p:nvSpPr>
          <p:cNvPr id="89" name="Shape 89"/>
          <p:cNvSpPr txBox="1">
            <a:spLocks noGrp="1"/>
          </p:cNvSpPr>
          <p:nvPr>
            <p:ph type="subTitle" idx="1"/>
          </p:nvPr>
        </p:nvSpPr>
        <p:spPr>
          <a:xfrm>
            <a:off x="1576251" y="2674297"/>
            <a:ext cx="9144000" cy="1655762"/>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400" b="0" i="0" u="none" strike="noStrike" cap="none">
                <a:solidFill>
                  <a:schemeClr val="dk1"/>
                </a:solidFill>
                <a:latin typeface="Arial"/>
                <a:ea typeface="Arial"/>
                <a:cs typeface="Arial"/>
                <a:sym typeface="Arial"/>
              </a:rPr>
              <a:t>The Digital Library of Georgia and Beyond</a:t>
            </a:r>
          </a:p>
        </p:txBody>
      </p:sp>
      <p:pic>
        <p:nvPicPr>
          <p:cNvPr id="90" name="Shape 90" descr="Image result for university of georgia logo"/>
          <p:cNvPicPr preferRelativeResize="0"/>
          <p:nvPr/>
        </p:nvPicPr>
        <p:blipFill rotWithShape="1">
          <a:blip r:embed="rId3">
            <a:alphaModFix/>
          </a:blip>
          <a:srcRect/>
          <a:stretch/>
        </p:blipFill>
        <p:spPr>
          <a:xfrm>
            <a:off x="260082" y="5066685"/>
            <a:ext cx="1534526" cy="1179231"/>
          </a:xfrm>
          <a:prstGeom prst="rect">
            <a:avLst/>
          </a:prstGeom>
          <a:noFill/>
          <a:ln>
            <a:noFill/>
          </a:ln>
        </p:spPr>
      </p:pic>
      <p:pic>
        <p:nvPicPr>
          <p:cNvPr id="91" name="Shape 91"/>
          <p:cNvPicPr preferRelativeResize="0"/>
          <p:nvPr/>
        </p:nvPicPr>
        <p:blipFill rotWithShape="1">
          <a:blip r:embed="rId4">
            <a:alphaModFix/>
          </a:blip>
          <a:srcRect/>
          <a:stretch/>
        </p:blipFill>
        <p:spPr>
          <a:xfrm>
            <a:off x="2991521" y="5067097"/>
            <a:ext cx="1521983" cy="1317003"/>
          </a:xfrm>
          <a:prstGeom prst="rect">
            <a:avLst/>
          </a:prstGeom>
          <a:noFill/>
          <a:ln>
            <a:noFill/>
          </a:ln>
          <a:effectLst>
            <a:outerShdw blurRad="190500" algn="tl" rotWithShape="0">
              <a:srgbClr val="000000">
                <a:alpha val="69803"/>
              </a:srgbClr>
            </a:outerShdw>
          </a:effectLst>
        </p:spPr>
      </p:pic>
      <p:pic>
        <p:nvPicPr>
          <p:cNvPr id="92" name="Shape 92"/>
          <p:cNvPicPr preferRelativeResize="0"/>
          <p:nvPr/>
        </p:nvPicPr>
        <p:blipFill rotWithShape="1">
          <a:blip r:embed="rId5">
            <a:alphaModFix/>
          </a:blip>
          <a:srcRect/>
          <a:stretch/>
        </p:blipFill>
        <p:spPr>
          <a:xfrm>
            <a:off x="5363075" y="5414554"/>
            <a:ext cx="1908536" cy="686386"/>
          </a:xfrm>
          <a:prstGeom prst="rect">
            <a:avLst/>
          </a:prstGeom>
          <a:noFill/>
          <a:ln>
            <a:noFill/>
          </a:ln>
        </p:spPr>
      </p:pic>
      <p:pic>
        <p:nvPicPr>
          <p:cNvPr id="93" name="Shape 93"/>
          <p:cNvPicPr preferRelativeResize="0"/>
          <p:nvPr/>
        </p:nvPicPr>
        <p:blipFill rotWithShape="1">
          <a:blip r:embed="rId6">
            <a:alphaModFix/>
          </a:blip>
          <a:srcRect/>
          <a:stretch/>
        </p:blipFill>
        <p:spPr>
          <a:xfrm>
            <a:off x="7905125" y="5066686"/>
            <a:ext cx="1635122" cy="1226342"/>
          </a:xfrm>
          <a:prstGeom prst="rect">
            <a:avLst/>
          </a:prstGeom>
          <a:noFill/>
          <a:ln>
            <a:noFill/>
          </a:ln>
          <a:effectLst>
            <a:outerShdw blurRad="292100" dist="139700" dir="2700000" algn="tl" rotWithShape="0">
              <a:srgbClr val="333333">
                <a:alpha val="64705"/>
              </a:srgbClr>
            </a:outerShdw>
          </a:effectLst>
        </p:spPr>
      </p:pic>
      <p:pic>
        <p:nvPicPr>
          <p:cNvPr id="94" name="Shape 94"/>
          <p:cNvPicPr preferRelativeResize="0"/>
          <p:nvPr/>
        </p:nvPicPr>
        <p:blipFill rotWithShape="1">
          <a:blip r:embed="rId7">
            <a:alphaModFix/>
          </a:blip>
          <a:srcRect/>
          <a:stretch/>
        </p:blipFill>
        <p:spPr>
          <a:xfrm>
            <a:off x="10404568" y="5048516"/>
            <a:ext cx="1622382" cy="12323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851262" y="286748"/>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4000" b="0" i="0" u="none" strike="noStrike" cap="none">
                <a:solidFill>
                  <a:schemeClr val="dk1"/>
                </a:solidFill>
                <a:latin typeface="Arial"/>
                <a:ea typeface="Arial"/>
                <a:cs typeface="Arial"/>
                <a:sym typeface="Arial"/>
              </a:rPr>
              <a:t>The New Georgia Encyclopedia </a:t>
            </a:r>
          </a:p>
        </p:txBody>
      </p:sp>
      <p:pic>
        <p:nvPicPr>
          <p:cNvPr id="156" name="Shape 156"/>
          <p:cNvPicPr preferRelativeResize="0"/>
          <p:nvPr/>
        </p:nvPicPr>
        <p:blipFill rotWithShape="1">
          <a:blip r:embed="rId3">
            <a:alphaModFix/>
          </a:blip>
          <a:srcRect/>
          <a:stretch/>
        </p:blipFill>
        <p:spPr>
          <a:xfrm>
            <a:off x="1012723" y="1467203"/>
            <a:ext cx="9230661" cy="53157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929235" y="60072"/>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3600" b="0" i="0" u="none" strike="noStrike" cap="none">
                <a:solidFill>
                  <a:schemeClr val="dk1"/>
                </a:solidFill>
                <a:latin typeface="Arial"/>
                <a:ea typeface="Arial"/>
                <a:cs typeface="Arial"/>
                <a:sym typeface="Arial"/>
              </a:rPr>
              <a:t>New Georgia Encyclopedia-For Educators </a:t>
            </a:r>
          </a:p>
        </p:txBody>
      </p:sp>
      <p:pic>
        <p:nvPicPr>
          <p:cNvPr id="162" name="Shape 162"/>
          <p:cNvPicPr preferRelativeResize="0">
            <a:picLocks noGrp="1"/>
          </p:cNvPicPr>
          <p:nvPr>
            <p:ph type="body" idx="1"/>
          </p:nvPr>
        </p:nvPicPr>
        <p:blipFill rotWithShape="1">
          <a:blip r:embed="rId3">
            <a:alphaModFix/>
          </a:blip>
          <a:srcRect/>
          <a:stretch/>
        </p:blipFill>
        <p:spPr>
          <a:xfrm>
            <a:off x="1025434" y="1254624"/>
            <a:ext cx="9052560" cy="54183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838200" y="216269"/>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b="0" i="0" u="none" strike="noStrike" cap="none">
                <a:solidFill>
                  <a:schemeClr val="dk1"/>
                </a:solidFill>
                <a:latin typeface="Calibri"/>
                <a:ea typeface="Calibri"/>
                <a:cs typeface="Calibri"/>
                <a:sym typeface="Calibri"/>
              </a:rPr>
              <a:t>Beyond Georgia</a:t>
            </a:r>
          </a:p>
        </p:txBody>
      </p:sp>
      <p:pic>
        <p:nvPicPr>
          <p:cNvPr id="168" name="Shape 168"/>
          <p:cNvPicPr preferRelativeResize="0">
            <a:picLocks noGrp="1"/>
          </p:cNvPicPr>
          <p:nvPr>
            <p:ph type="body" idx="1"/>
          </p:nvPr>
        </p:nvPicPr>
        <p:blipFill rotWithShape="1">
          <a:blip r:embed="rId3">
            <a:alphaModFix/>
          </a:blip>
          <a:srcRect/>
          <a:stretch/>
        </p:blipFill>
        <p:spPr>
          <a:xfrm>
            <a:off x="838200" y="1353880"/>
            <a:ext cx="8502190" cy="5280897"/>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917760" y="521069"/>
            <a:ext cx="10069217" cy="81863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80" b="0" i="0" u="none" strike="noStrike" cap="none">
                <a:solidFill>
                  <a:schemeClr val="dk1"/>
                </a:solidFill>
                <a:latin typeface="Arial"/>
                <a:ea typeface="Arial"/>
                <a:cs typeface="Arial"/>
                <a:sym typeface="Arial"/>
              </a:rPr>
              <a:t>How Digital Collections of Primary Documents Help Us</a:t>
            </a:r>
          </a:p>
        </p:txBody>
      </p:sp>
      <p:sp>
        <p:nvSpPr>
          <p:cNvPr id="174" name="Shape 174"/>
          <p:cNvSpPr txBox="1">
            <a:spLocks noGrp="1"/>
          </p:cNvSpPr>
          <p:nvPr>
            <p:ph type="body" idx="2"/>
          </p:nvPr>
        </p:nvSpPr>
        <p:spPr>
          <a:xfrm>
            <a:off x="917760" y="1193061"/>
            <a:ext cx="3931920" cy="3951288"/>
          </a:xfrm>
          <a:prstGeom prst="rect">
            <a:avLst/>
          </a:prstGeom>
          <a:noFill/>
          <a:ln>
            <a:noFill/>
          </a:ln>
        </p:spPr>
        <p:txBody>
          <a:bodyPr wrap="square" lIns="91425" tIns="45700" rIns="91425" bIns="45700" anchor="t" anchorCtr="0">
            <a:noAutofit/>
          </a:bodyPr>
          <a:lstStyle/>
          <a:p>
            <a:pPr marL="182880" marR="0" lvl="0" indent="-182880" algn="l" rtl="0">
              <a:lnSpc>
                <a:spcPct val="90000"/>
              </a:lnSpc>
              <a:spcBef>
                <a:spcPts val="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History –National, Local, Regional</a:t>
            </a:r>
          </a:p>
          <a:p>
            <a:pPr marL="182880" marR="0" lvl="0" indent="-18288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Manuscripts</a:t>
            </a:r>
          </a:p>
          <a:p>
            <a:pPr marL="182880" marR="0" lvl="0" indent="-18288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Maps </a:t>
            </a:r>
          </a:p>
          <a:p>
            <a:pPr marL="182880" marR="0" lvl="0" indent="-18288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Newspapers</a:t>
            </a:r>
          </a:p>
          <a:p>
            <a:pPr marL="182880" marR="0" lvl="0" indent="-18288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Photographs</a:t>
            </a:r>
          </a:p>
          <a:p>
            <a:pPr marL="182880" marR="0" lvl="0" indent="-182880" algn="l" rtl="0">
              <a:lnSpc>
                <a:spcPct val="90000"/>
              </a:lnSpc>
              <a:spcBef>
                <a:spcPts val="480"/>
              </a:spcBef>
              <a:buClr>
                <a:schemeClr val="accent1"/>
              </a:buClr>
              <a:buSzPct val="25000"/>
              <a:buFont typeface="Arial"/>
              <a:buNone/>
            </a:pPr>
            <a:endParaRPr sz="2400" b="0" i="0" u="none" strike="noStrike" cap="none">
              <a:solidFill>
                <a:schemeClr val="dk1"/>
              </a:solidFill>
              <a:latin typeface="Arial"/>
              <a:ea typeface="Arial"/>
              <a:cs typeface="Arial"/>
              <a:sym typeface="Arial"/>
            </a:endParaRPr>
          </a:p>
        </p:txBody>
      </p:sp>
      <p:sp>
        <p:nvSpPr>
          <p:cNvPr id="175" name="Shape 175"/>
          <p:cNvSpPr txBox="1">
            <a:spLocks noGrp="1"/>
          </p:cNvSpPr>
          <p:nvPr>
            <p:ph type="body" idx="4"/>
          </p:nvPr>
        </p:nvSpPr>
        <p:spPr>
          <a:xfrm>
            <a:off x="6165466" y="1339702"/>
            <a:ext cx="3931920" cy="3951288"/>
          </a:xfrm>
          <a:prstGeom prst="rect">
            <a:avLst/>
          </a:prstGeom>
          <a:noFill/>
          <a:ln>
            <a:noFill/>
          </a:ln>
        </p:spPr>
        <p:txBody>
          <a:bodyPr wrap="square" lIns="91425" tIns="45700" rIns="91425" bIns="45700" anchor="t" anchorCtr="0">
            <a:noAutofit/>
          </a:bodyPr>
          <a:lstStyle/>
          <a:p>
            <a:pPr marL="182880" marR="0" lvl="0" indent="-182880" algn="l" rtl="0">
              <a:lnSpc>
                <a:spcPct val="90000"/>
              </a:lnSpc>
              <a:spcBef>
                <a:spcPts val="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Music/Media</a:t>
            </a:r>
          </a:p>
          <a:p>
            <a:pPr marL="182880" marR="0" lvl="0" indent="-18288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Art and objects </a:t>
            </a:r>
          </a:p>
          <a:p>
            <a:pPr marL="182880" marR="0" lvl="0" indent="-18288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Books</a:t>
            </a:r>
          </a:p>
          <a:p>
            <a:pPr marL="182880" marR="0" lvl="0" indent="-18288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Scholarly literature</a:t>
            </a:r>
          </a:p>
          <a:p>
            <a:pPr marL="182880" marR="0" lvl="0" indent="-18288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Learning objects</a:t>
            </a:r>
          </a:p>
          <a:p>
            <a:pPr marL="0" marR="0" lvl="0" indent="0" algn="l" rtl="0">
              <a:lnSpc>
                <a:spcPct val="90000"/>
              </a:lnSpc>
              <a:spcBef>
                <a:spcPts val="480"/>
              </a:spcBef>
              <a:spcAft>
                <a:spcPts val="0"/>
              </a:spcAft>
              <a:buClr>
                <a:schemeClr val="dk1"/>
              </a:buClr>
              <a:buSzPct val="25000"/>
              <a:buFont typeface="Arial"/>
              <a:buNone/>
            </a:pPr>
            <a:endParaRPr sz="2400" b="0" i="0" u="none" strike="noStrike" cap="none">
              <a:solidFill>
                <a:schemeClr val="dk1"/>
              </a:solidFill>
              <a:latin typeface="Arial"/>
              <a:ea typeface="Arial"/>
              <a:cs typeface="Arial"/>
              <a:sym typeface="Arial"/>
            </a:endParaRPr>
          </a:p>
          <a:p>
            <a:pPr marL="182880" marR="0" lvl="0" indent="-182880" algn="l" rtl="0">
              <a:lnSpc>
                <a:spcPct val="90000"/>
              </a:lnSpc>
              <a:spcBef>
                <a:spcPts val="480"/>
              </a:spcBef>
              <a:buClr>
                <a:schemeClr val="accent1"/>
              </a:buClr>
              <a:buSzPct val="25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4000" b="0" i="0" u="none" strike="noStrike" cap="none">
                <a:solidFill>
                  <a:schemeClr val="dk1"/>
                </a:solidFill>
                <a:latin typeface="Arial"/>
                <a:ea typeface="Arial"/>
                <a:cs typeface="Arial"/>
                <a:sym typeface="Arial"/>
              </a:rPr>
              <a:t>Organizationally speaking…</a:t>
            </a:r>
          </a:p>
        </p:txBody>
      </p:sp>
      <p:sp>
        <p:nvSpPr>
          <p:cNvPr id="181" name="Shape 181"/>
          <p:cNvSpPr txBox="1">
            <a:spLocks noGrp="1"/>
          </p:cNvSpPr>
          <p:nvPr>
            <p:ph type="body" idx="1"/>
          </p:nvPr>
        </p:nvSpPr>
        <p:spPr>
          <a:xfrm>
            <a:off x="838200" y="1386146"/>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National initiatives </a:t>
            </a:r>
          </a:p>
          <a:p>
            <a:pPr marL="228600" marR="0" lvl="0" indent="-22860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Consortia </a:t>
            </a:r>
          </a:p>
          <a:p>
            <a:pPr marL="228600" marR="0" lvl="0" indent="-22860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State library organizations </a:t>
            </a:r>
          </a:p>
          <a:p>
            <a:pPr marL="228600" marR="0" lvl="0" indent="-22860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Individual libraries/museums/archives</a:t>
            </a:r>
          </a:p>
          <a:p>
            <a:pPr marL="228600" marR="0" lvl="0" indent="-228600" algn="l" rtl="0">
              <a:lnSpc>
                <a:spcPct val="90000"/>
              </a:lnSpc>
              <a:spcBef>
                <a:spcPts val="480"/>
              </a:spcBef>
              <a:buClr>
                <a:schemeClr val="dk1"/>
              </a:buClr>
              <a:buSzPct val="85000"/>
              <a:buFont typeface="Arial"/>
              <a:buChar char="•"/>
            </a:pPr>
            <a:r>
              <a:rPr lang="en-US" sz="2400" b="0" i="0" u="none" strike="noStrike" cap="none">
                <a:solidFill>
                  <a:schemeClr val="dk1"/>
                </a:solidFill>
                <a:latin typeface="Arial"/>
                <a:ea typeface="Arial"/>
                <a:cs typeface="Arial"/>
                <a:sym typeface="Arial"/>
              </a:rPr>
              <a:t>Individuals/corporations </a:t>
            </a:r>
          </a:p>
        </p:txBody>
      </p:sp>
      <p:pic>
        <p:nvPicPr>
          <p:cNvPr id="182" name="Shape 182"/>
          <p:cNvPicPr preferRelativeResize="0"/>
          <p:nvPr/>
        </p:nvPicPr>
        <p:blipFill rotWithShape="1">
          <a:blip r:embed="rId3">
            <a:alphaModFix/>
          </a:blip>
          <a:srcRect/>
          <a:stretch/>
        </p:blipFill>
        <p:spPr>
          <a:xfrm>
            <a:off x="10175065" y="3976577"/>
            <a:ext cx="1448537" cy="22255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38200" y="521069"/>
            <a:ext cx="9361967" cy="889517"/>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4000" b="0" i="0" u="none" strike="noStrike" cap="none">
                <a:solidFill>
                  <a:schemeClr val="dk1"/>
                </a:solidFill>
                <a:latin typeface="Arial"/>
                <a:ea typeface="Arial"/>
                <a:cs typeface="Arial"/>
                <a:sym typeface="Arial"/>
              </a:rPr>
              <a:t>National initiatives </a:t>
            </a:r>
          </a:p>
        </p:txBody>
      </p:sp>
      <p:sp>
        <p:nvSpPr>
          <p:cNvPr id="188" name="Shape 188"/>
          <p:cNvSpPr txBox="1">
            <a:spLocks noGrp="1"/>
          </p:cNvSpPr>
          <p:nvPr>
            <p:ph type="body" idx="1"/>
          </p:nvPr>
        </p:nvSpPr>
        <p:spPr>
          <a:xfrm>
            <a:off x="838200" y="1549178"/>
            <a:ext cx="10515600" cy="4351338"/>
          </a:xfrm>
          <a:prstGeom prst="rect">
            <a:avLst/>
          </a:prstGeom>
          <a:noFill/>
          <a:ln>
            <a:noFill/>
          </a:ln>
        </p:spPr>
        <p:txBody>
          <a:bodyPr wrap="square" lIns="91425" tIns="45700" rIns="91425" bIns="45700" anchor="t" anchorCtr="0">
            <a:noAutofit/>
          </a:bodyPr>
          <a:lstStyle/>
          <a:p>
            <a:pPr marL="182880" marR="0" lvl="0" indent="-182880" algn="l" rtl="0">
              <a:lnSpc>
                <a:spcPct val="90000"/>
              </a:lnSpc>
              <a:spcBef>
                <a:spcPts val="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Digital Public Library of America 	</a:t>
            </a:r>
          </a:p>
          <a:p>
            <a:pPr marL="457200" marR="0" lvl="1" indent="-190500" algn="l" rtl="0">
              <a:lnSpc>
                <a:spcPct val="90000"/>
              </a:lnSpc>
              <a:spcBef>
                <a:spcPts val="400"/>
              </a:spcBef>
              <a:spcAft>
                <a:spcPts val="0"/>
              </a:spcAft>
              <a:buClr>
                <a:schemeClr val="dk1"/>
              </a:buClr>
              <a:buSzPct val="85000"/>
              <a:buFont typeface="Arial"/>
              <a:buChar char="•"/>
            </a:pPr>
            <a:r>
              <a:rPr lang="en-US" sz="2000" u="sng">
                <a:solidFill>
                  <a:schemeClr val="hlink"/>
                </a:solidFill>
                <a:latin typeface="Arial"/>
                <a:ea typeface="Arial"/>
                <a:cs typeface="Arial"/>
                <a:sym typeface="Arial"/>
                <a:hlinkClick r:id="rId3"/>
              </a:rPr>
              <a:t>http://</a:t>
            </a:r>
            <a:r>
              <a:rPr lang="en-US" sz="2000" b="0" i="0" u="sng" strike="noStrike" cap="none">
                <a:solidFill>
                  <a:schemeClr val="hlink"/>
                </a:solidFill>
                <a:latin typeface="Arial"/>
                <a:ea typeface="Arial"/>
                <a:cs typeface="Arial"/>
                <a:sym typeface="Arial"/>
                <a:hlinkClick r:id="rId3"/>
              </a:rPr>
              <a:t>dp.la</a:t>
            </a:r>
          </a:p>
          <a:p>
            <a:pPr marL="182880" marR="0" lvl="0" indent="-18288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Library of Congress, American Memory 	</a:t>
            </a:r>
          </a:p>
          <a:p>
            <a:pPr marL="457200" marR="0" lvl="1" indent="-190500" algn="l" rtl="0">
              <a:lnSpc>
                <a:spcPct val="90000"/>
              </a:lnSpc>
              <a:spcBef>
                <a:spcPts val="400"/>
              </a:spcBef>
              <a:spcAft>
                <a:spcPts val="0"/>
              </a:spcAft>
              <a:buClr>
                <a:schemeClr val="dk1"/>
              </a:buClr>
              <a:buSzPct val="85000"/>
              <a:buFont typeface="Arial"/>
              <a:buChar char="•"/>
            </a:pPr>
            <a:r>
              <a:rPr lang="en-US" sz="2000" b="0" i="0" u="sng" strike="noStrike" cap="none">
                <a:solidFill>
                  <a:schemeClr val="hlink"/>
                </a:solidFill>
                <a:latin typeface="Arial"/>
                <a:ea typeface="Arial"/>
                <a:cs typeface="Arial"/>
                <a:sym typeface="Arial"/>
                <a:hlinkClick r:id="rId4"/>
              </a:rPr>
              <a:t>http://memory.loc.gov/ammem/index.html</a:t>
            </a:r>
          </a:p>
          <a:p>
            <a:pPr marL="182880" marR="0" lvl="0" indent="-182880" algn="l" rtl="0">
              <a:lnSpc>
                <a:spcPct val="90000"/>
              </a:lnSpc>
              <a:spcBef>
                <a:spcPts val="400"/>
              </a:spcBef>
              <a:spcAft>
                <a:spcPts val="0"/>
              </a:spcAft>
              <a:buClr>
                <a:schemeClr val="dk1"/>
              </a:buClr>
              <a:buSzPct val="72857"/>
              <a:buFont typeface="Arial"/>
              <a:buChar char="•"/>
            </a:pPr>
            <a:r>
              <a:rPr lang="en-US"/>
              <a:t>Chronicling America</a:t>
            </a:r>
          </a:p>
          <a:p>
            <a:pPr marL="457200" marR="0" lvl="1" indent="-190500" algn="l" rtl="0">
              <a:lnSpc>
                <a:spcPct val="90000"/>
              </a:lnSpc>
              <a:spcBef>
                <a:spcPts val="400"/>
              </a:spcBef>
              <a:spcAft>
                <a:spcPts val="0"/>
              </a:spcAft>
              <a:buClr>
                <a:schemeClr val="dk1"/>
              </a:buClr>
              <a:buSzPct val="70833"/>
              <a:buFont typeface="Arial"/>
              <a:buChar char="•"/>
            </a:pPr>
            <a:r>
              <a:rPr lang="en-US" u="sng">
                <a:solidFill>
                  <a:schemeClr val="hlink"/>
                </a:solidFill>
                <a:hlinkClick r:id="rId5"/>
              </a:rPr>
              <a:t>http://chroniclingamerica.loc.gov/</a:t>
            </a:r>
          </a:p>
          <a:p>
            <a:pPr marL="457200" marR="0" lvl="1" indent="-190500" algn="l" rtl="0">
              <a:lnSpc>
                <a:spcPct val="90000"/>
              </a:lnSpc>
              <a:spcBef>
                <a:spcPts val="400"/>
              </a:spcBef>
              <a:spcAft>
                <a:spcPts val="0"/>
              </a:spcAft>
              <a:buClr>
                <a:schemeClr val="accent1"/>
              </a:buClr>
              <a:buSzPct val="25000"/>
              <a:buFont typeface="Arial"/>
              <a:buNone/>
            </a:pPr>
            <a:endParaRPr sz="2000" b="0" i="0" u="none" strike="noStrike" cap="none">
              <a:solidFill>
                <a:schemeClr val="dk1"/>
              </a:solidFill>
              <a:latin typeface="Arial"/>
              <a:ea typeface="Arial"/>
              <a:cs typeface="Arial"/>
              <a:sym typeface="Arial"/>
            </a:endParaRPr>
          </a:p>
          <a:p>
            <a:pPr marL="457200" marR="0" lvl="1" indent="-190500" algn="l" rtl="0">
              <a:lnSpc>
                <a:spcPct val="90000"/>
              </a:lnSpc>
              <a:spcBef>
                <a:spcPts val="400"/>
              </a:spcBef>
              <a:spcAft>
                <a:spcPts val="0"/>
              </a:spcAft>
              <a:buClr>
                <a:schemeClr val="accent1"/>
              </a:buClr>
              <a:buSzPct val="25000"/>
              <a:buFont typeface="Arial"/>
              <a:buNone/>
            </a:pPr>
            <a:endParaRPr sz="2000" b="0" i="0" u="none" strike="noStrike" cap="none">
              <a:solidFill>
                <a:schemeClr val="dk1"/>
              </a:solidFill>
              <a:latin typeface="Arial"/>
              <a:ea typeface="Arial"/>
              <a:cs typeface="Arial"/>
              <a:sym typeface="Arial"/>
            </a:endParaRPr>
          </a:p>
          <a:p>
            <a:pPr marL="457200" marR="0" lvl="1" indent="-190500" algn="l" rtl="0">
              <a:lnSpc>
                <a:spcPct val="90000"/>
              </a:lnSpc>
              <a:spcBef>
                <a:spcPts val="400"/>
              </a:spcBef>
              <a:spcAft>
                <a:spcPts val="0"/>
              </a:spcAft>
              <a:buClr>
                <a:schemeClr val="accent1"/>
              </a:buClr>
              <a:buSzPct val="25000"/>
              <a:buFont typeface="Arial"/>
              <a:buNone/>
            </a:pPr>
            <a:endParaRPr sz="2000" b="0" i="0" u="none" strike="noStrike" cap="none">
              <a:solidFill>
                <a:schemeClr val="dk1"/>
              </a:solidFill>
              <a:latin typeface="Arial"/>
              <a:ea typeface="Arial"/>
              <a:cs typeface="Arial"/>
              <a:sym typeface="Arial"/>
            </a:endParaRPr>
          </a:p>
          <a:p>
            <a:pPr marL="182880" marR="0" lvl="0" indent="-182880" algn="l" rtl="0">
              <a:lnSpc>
                <a:spcPct val="90000"/>
              </a:lnSpc>
              <a:spcBef>
                <a:spcPts val="480"/>
              </a:spcBef>
              <a:buClr>
                <a:schemeClr val="accent1"/>
              </a:buClr>
              <a:buSzPct val="25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4000" b="0" i="0" u="none" strike="noStrike" cap="none">
                <a:solidFill>
                  <a:schemeClr val="dk1"/>
                </a:solidFill>
                <a:latin typeface="Arial"/>
                <a:ea typeface="Arial"/>
                <a:cs typeface="Arial"/>
                <a:sym typeface="Arial"/>
              </a:rPr>
              <a:t>The Digital Public Library of America </a:t>
            </a:r>
          </a:p>
        </p:txBody>
      </p:sp>
      <p:pic>
        <p:nvPicPr>
          <p:cNvPr id="194" name="Shape 194"/>
          <p:cNvPicPr preferRelativeResize="0">
            <a:picLocks noGrp="1"/>
          </p:cNvPicPr>
          <p:nvPr>
            <p:ph type="body" idx="1"/>
          </p:nvPr>
        </p:nvPicPr>
        <p:blipFill rotWithShape="1">
          <a:blip r:embed="rId3">
            <a:alphaModFix/>
          </a:blip>
          <a:srcRect/>
          <a:stretch/>
        </p:blipFill>
        <p:spPr>
          <a:xfrm>
            <a:off x="995569" y="1449941"/>
            <a:ext cx="9622811" cy="48060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4000" b="0" i="0" u="none" strike="noStrike" cap="none">
                <a:solidFill>
                  <a:schemeClr val="dk1"/>
                </a:solidFill>
                <a:latin typeface="Arial"/>
                <a:ea typeface="Arial"/>
                <a:cs typeface="Arial"/>
                <a:sym typeface="Arial"/>
              </a:rPr>
              <a:t>The Digital Public Library of America </a:t>
            </a:r>
          </a:p>
        </p:txBody>
      </p:sp>
      <p:pic>
        <p:nvPicPr>
          <p:cNvPr id="177" name="Shape 177"/>
          <p:cNvPicPr preferRelativeResize="0">
            <a:picLocks noGrp="1"/>
          </p:cNvPicPr>
          <p:nvPr>
            <p:ph type="body" idx="1"/>
          </p:nvPr>
        </p:nvPicPr>
        <p:blipFill rotWithShape="1">
          <a:blip r:embed="rId3">
            <a:alphaModFix/>
          </a:blip>
          <a:srcRect/>
          <a:stretch/>
        </p:blipFill>
        <p:spPr>
          <a:xfrm>
            <a:off x="995569" y="1449941"/>
            <a:ext cx="9622811" cy="4806090"/>
          </a:xfrm>
          <a:prstGeom prst="rect">
            <a:avLst/>
          </a:prstGeom>
          <a:noFill/>
          <a:ln>
            <a:noFill/>
          </a:ln>
        </p:spPr>
      </p:pic>
    </p:spTree>
    <p:extLst>
      <p:ext uri="{BB962C8B-B14F-4D97-AF65-F5344CB8AC3E}">
        <p14:creationId xmlns:p14="http://schemas.microsoft.com/office/powerpoint/2010/main" val="189382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38200" y="365126"/>
            <a:ext cx="10042451" cy="83281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4000" b="0" i="0" u="none" strike="noStrike" cap="none">
                <a:solidFill>
                  <a:schemeClr val="dk1"/>
                </a:solidFill>
                <a:latin typeface="Arial"/>
                <a:ea typeface="Arial"/>
                <a:cs typeface="Arial"/>
                <a:sym typeface="Arial"/>
              </a:rPr>
              <a:t>Europe</a:t>
            </a:r>
          </a:p>
        </p:txBody>
      </p:sp>
      <p:sp>
        <p:nvSpPr>
          <p:cNvPr id="183" name="Shape 183"/>
          <p:cNvSpPr txBox="1">
            <a:spLocks noGrp="1"/>
          </p:cNvSpPr>
          <p:nvPr>
            <p:ph type="body" idx="1"/>
          </p:nvPr>
        </p:nvSpPr>
        <p:spPr>
          <a:xfrm>
            <a:off x="838200" y="1527913"/>
            <a:ext cx="10515600" cy="4351338"/>
          </a:xfrm>
          <a:prstGeom prst="rect">
            <a:avLst/>
          </a:prstGeom>
          <a:noFill/>
          <a:ln>
            <a:noFill/>
          </a:ln>
        </p:spPr>
        <p:txBody>
          <a:bodyPr wrap="square" lIns="91425" tIns="45700" rIns="91425" bIns="45700" anchor="t" anchorCtr="0">
            <a:noAutofit/>
          </a:bodyPr>
          <a:lstStyle/>
          <a:p>
            <a:pPr marL="182880" marR="0" lvl="0" indent="-182880" algn="l" rtl="0">
              <a:lnSpc>
                <a:spcPct val="90000"/>
              </a:lnSpc>
              <a:spcBef>
                <a:spcPts val="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Europeana (EU sister to dp.la) </a:t>
            </a:r>
          </a:p>
          <a:p>
            <a:pPr marL="457200" marR="0" lvl="1" indent="-190500" algn="l" rtl="0">
              <a:lnSpc>
                <a:spcPct val="90000"/>
              </a:lnSpc>
              <a:spcBef>
                <a:spcPts val="400"/>
              </a:spcBef>
              <a:spcAft>
                <a:spcPts val="0"/>
              </a:spcAft>
              <a:buClr>
                <a:schemeClr val="dk1"/>
              </a:buClr>
              <a:buSzPct val="85000"/>
              <a:buFont typeface="Arial"/>
              <a:buChar char="•"/>
            </a:pPr>
            <a:r>
              <a:rPr lang="en-US" sz="2000" b="0" i="0" u="sng" strike="noStrike" cap="none">
                <a:solidFill>
                  <a:schemeClr val="hlink"/>
                </a:solidFill>
                <a:latin typeface="Arial"/>
                <a:ea typeface="Arial"/>
                <a:cs typeface="Arial"/>
                <a:sym typeface="Arial"/>
                <a:hlinkClick r:id="rId3"/>
              </a:rPr>
              <a:t>http://www.europeana.eu/</a:t>
            </a:r>
          </a:p>
          <a:p>
            <a:pPr marL="609600" marR="0" lvl="1" indent="-342900" algn="l" rtl="0">
              <a:lnSpc>
                <a:spcPct val="90000"/>
              </a:lnSpc>
              <a:spcBef>
                <a:spcPts val="40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182880" marR="0" lvl="0" indent="-18288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Eurodocs </a:t>
            </a:r>
          </a:p>
          <a:p>
            <a:pPr marL="457200" marR="0" lvl="1" indent="-190500" algn="l" rtl="0">
              <a:lnSpc>
                <a:spcPct val="90000"/>
              </a:lnSpc>
              <a:spcBef>
                <a:spcPts val="400"/>
              </a:spcBef>
              <a:spcAft>
                <a:spcPts val="0"/>
              </a:spcAft>
              <a:buClr>
                <a:schemeClr val="dk1"/>
              </a:buClr>
              <a:buSzPct val="85000"/>
              <a:buFont typeface="Arial"/>
              <a:buChar char="•"/>
            </a:pPr>
            <a:r>
              <a:rPr lang="en-US" sz="2000" b="0" i="0" u="sng" strike="noStrike" cap="none">
                <a:solidFill>
                  <a:schemeClr val="hlink"/>
                </a:solidFill>
                <a:latin typeface="Arial"/>
                <a:ea typeface="Arial"/>
                <a:cs typeface="Arial"/>
                <a:sym typeface="Arial"/>
                <a:hlinkClick r:id="rId4"/>
              </a:rPr>
              <a:t>http://eudocs.lib.byu.edu/index.php/Main_Page</a:t>
            </a:r>
          </a:p>
          <a:p>
            <a:pPr marL="457200" marR="0" lvl="1" indent="-190500" algn="l" rtl="0">
              <a:lnSpc>
                <a:spcPct val="90000"/>
              </a:lnSpc>
              <a:spcBef>
                <a:spcPts val="400"/>
              </a:spcBef>
              <a:buClr>
                <a:schemeClr val="accent1"/>
              </a:buClr>
              <a:buSzPct val="25000"/>
              <a:buFont typeface="Arial"/>
              <a:buNone/>
            </a:pPr>
            <a:endParaRPr sz="2000" b="0" i="0" u="none" strike="noStrike" cap="none">
              <a:solidFill>
                <a:schemeClr val="dk1"/>
              </a:solidFill>
              <a:latin typeface="Arial"/>
              <a:ea typeface="Arial"/>
              <a:cs typeface="Arial"/>
              <a:sym typeface="Aria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005" y="3512128"/>
            <a:ext cx="6561389" cy="3127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0445" y="3177390"/>
            <a:ext cx="4471555" cy="3572437"/>
          </a:xfrm>
          <a:prstGeom prst="rect">
            <a:avLst/>
          </a:prstGeom>
        </p:spPr>
      </p:pic>
    </p:spTree>
    <p:extLst>
      <p:ext uri="{BB962C8B-B14F-4D97-AF65-F5344CB8AC3E}">
        <p14:creationId xmlns:p14="http://schemas.microsoft.com/office/powerpoint/2010/main" val="1175741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4000" b="0" i="0" u="none" strike="noStrike" cap="none">
                <a:solidFill>
                  <a:schemeClr val="dk1"/>
                </a:solidFill>
                <a:latin typeface="Arial"/>
                <a:ea typeface="Arial"/>
                <a:cs typeface="Arial"/>
                <a:sym typeface="Arial"/>
              </a:rPr>
              <a:t>Regional</a:t>
            </a:r>
          </a:p>
        </p:txBody>
      </p:sp>
      <p:sp>
        <p:nvSpPr>
          <p:cNvPr id="189" name="Shape 189"/>
          <p:cNvSpPr txBox="1">
            <a:spLocks noGrp="1"/>
          </p:cNvSpPr>
          <p:nvPr>
            <p:ph type="body" idx="1"/>
          </p:nvPr>
        </p:nvSpPr>
        <p:spPr>
          <a:xfrm>
            <a:off x="838200" y="1364881"/>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85000"/>
              <a:buFont typeface="Arial"/>
              <a:buChar char="•"/>
            </a:pPr>
            <a:r>
              <a:rPr lang="en-US" sz="2400" b="0" i="0" u="none" strike="noStrike" cap="none" dirty="0">
                <a:solidFill>
                  <a:schemeClr val="dk1"/>
                </a:solidFill>
                <a:latin typeface="Arial"/>
                <a:ea typeface="Arial"/>
                <a:cs typeface="Arial"/>
                <a:sym typeface="Arial"/>
              </a:rPr>
              <a:t>Documenting the American South</a:t>
            </a:r>
          </a:p>
          <a:p>
            <a:pPr marL="609600" marR="0" lvl="1" indent="-342900" algn="l" rtl="0">
              <a:lnSpc>
                <a:spcPct val="90000"/>
              </a:lnSpc>
              <a:spcBef>
                <a:spcPts val="400"/>
              </a:spcBef>
              <a:spcAft>
                <a:spcPts val="0"/>
              </a:spcAft>
              <a:buClr>
                <a:schemeClr val="dk1"/>
              </a:buClr>
              <a:buSzPct val="85000"/>
              <a:buFont typeface="Arial"/>
              <a:buChar char="•"/>
            </a:pPr>
            <a:r>
              <a:rPr lang="en-US" sz="2000" b="0" i="0" u="sng" strike="noStrike" cap="none" dirty="0">
                <a:solidFill>
                  <a:schemeClr val="hlink"/>
                </a:solidFill>
                <a:latin typeface="Arial"/>
                <a:ea typeface="Arial"/>
                <a:cs typeface="Arial"/>
                <a:sym typeface="Arial"/>
                <a:hlinkClick r:id="rId3"/>
              </a:rPr>
              <a:t>http://docsouth.unc.edu/</a:t>
            </a:r>
          </a:p>
          <a:p>
            <a:pPr marL="609600" marR="0" lvl="1" indent="-342900" algn="l" rtl="0">
              <a:lnSpc>
                <a:spcPct val="90000"/>
              </a:lnSpc>
              <a:spcBef>
                <a:spcPts val="400"/>
              </a:spcBef>
              <a:spcAft>
                <a:spcPts val="0"/>
              </a:spcAft>
              <a:buClr>
                <a:schemeClr val="dk1"/>
              </a:buClr>
              <a:buSzPct val="25000"/>
              <a:buFont typeface="Arial"/>
              <a:buNone/>
            </a:pPr>
            <a:endParaRPr sz="20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480"/>
              </a:spcBef>
              <a:spcAft>
                <a:spcPts val="0"/>
              </a:spcAft>
              <a:buClr>
                <a:schemeClr val="dk1"/>
              </a:buClr>
              <a:buSzPct val="85000"/>
              <a:buFont typeface="Arial"/>
              <a:buChar char="•"/>
            </a:pPr>
            <a:r>
              <a:rPr lang="en-US" sz="2400" b="0" i="0" u="none" strike="noStrike" cap="none" dirty="0">
                <a:solidFill>
                  <a:schemeClr val="dk1"/>
                </a:solidFill>
                <a:latin typeface="Arial"/>
                <a:ea typeface="Arial"/>
                <a:cs typeface="Arial"/>
                <a:sym typeface="Arial"/>
              </a:rPr>
              <a:t>Mountain West Digital Library</a:t>
            </a:r>
          </a:p>
          <a:p>
            <a:pPr marL="609600" marR="0" lvl="1" indent="-342900" algn="l" rtl="0">
              <a:lnSpc>
                <a:spcPct val="90000"/>
              </a:lnSpc>
              <a:spcBef>
                <a:spcPts val="400"/>
              </a:spcBef>
              <a:spcAft>
                <a:spcPts val="0"/>
              </a:spcAft>
              <a:buClr>
                <a:schemeClr val="dk1"/>
              </a:buClr>
              <a:buSzPct val="85000"/>
              <a:buFont typeface="Arial"/>
              <a:buChar char="•"/>
            </a:pPr>
            <a:r>
              <a:rPr lang="en-US" sz="2000" b="0" i="0" u="sng" strike="noStrike" cap="none" dirty="0">
                <a:solidFill>
                  <a:schemeClr val="hlink"/>
                </a:solidFill>
                <a:latin typeface="Arial"/>
                <a:ea typeface="Arial"/>
                <a:cs typeface="Arial"/>
                <a:sym typeface="Arial"/>
                <a:hlinkClick r:id="rId4"/>
              </a:rPr>
              <a:t>http://</a:t>
            </a:r>
            <a:r>
              <a:rPr lang="en-US" sz="2000" b="0" i="0" u="sng" strike="noStrike" cap="none" dirty="0" smtClean="0">
                <a:solidFill>
                  <a:schemeClr val="hlink"/>
                </a:solidFill>
                <a:latin typeface="Arial"/>
                <a:ea typeface="Arial"/>
                <a:cs typeface="Arial"/>
                <a:sym typeface="Arial"/>
                <a:hlinkClick r:id="rId4"/>
              </a:rPr>
              <a:t>mwdl.org/</a:t>
            </a:r>
            <a:r>
              <a:rPr lang="en-US" sz="2000" u="sng" dirty="0">
                <a:solidFill>
                  <a:schemeClr val="hlink"/>
                </a:solidFill>
                <a:latin typeface="Arial"/>
                <a:ea typeface="Arial"/>
                <a:cs typeface="Arial"/>
                <a:sym typeface="Arial"/>
              </a:rPr>
              <a:t> </a:t>
            </a:r>
          </a:p>
          <a:p>
            <a:pPr marL="609600" marR="0" lvl="1" indent="-342900" algn="l" rtl="0">
              <a:lnSpc>
                <a:spcPct val="90000"/>
              </a:lnSpc>
              <a:spcBef>
                <a:spcPts val="400"/>
              </a:spcBef>
              <a:spcAft>
                <a:spcPts val="0"/>
              </a:spcAft>
              <a:buClr>
                <a:schemeClr val="dk1"/>
              </a:buClr>
              <a:buSzPct val="85000"/>
              <a:buFont typeface="Arial"/>
              <a:buChar char="•"/>
            </a:pPr>
            <a:endParaRPr lang="en-US" sz="2000" b="0" i="0" u="sng" strike="noStrike" cap="none" dirty="0" smtClean="0">
              <a:solidFill>
                <a:schemeClr val="hlink"/>
              </a:solidFill>
              <a:latin typeface="Arial"/>
              <a:ea typeface="Arial"/>
              <a:cs typeface="Arial"/>
              <a:sym typeface="Arial"/>
            </a:endParaRPr>
          </a:p>
          <a:p>
            <a:pPr marL="1066800" lvl="2" indent="-342900">
              <a:spcBef>
                <a:spcPts val="400"/>
              </a:spcBef>
              <a:buSzPct val="85000"/>
            </a:pPr>
            <a:r>
              <a:rPr lang="en-US" sz="900" b="0" i="0" u="none" strike="noStrike" cap="none" dirty="0" smtClean="0">
                <a:solidFill>
                  <a:schemeClr val="dk1"/>
                </a:solidFill>
                <a:latin typeface="Arial"/>
                <a:ea typeface="Arial"/>
                <a:cs typeface="Arial"/>
                <a:sym typeface="Arial"/>
              </a:rPr>
              <a:t>Sometimes </a:t>
            </a:r>
            <a:r>
              <a:rPr lang="en-US" sz="900" b="0" i="0" u="none" strike="noStrike" cap="none" dirty="0">
                <a:solidFill>
                  <a:schemeClr val="dk1"/>
                </a:solidFill>
                <a:latin typeface="Arial"/>
                <a:ea typeface="Arial"/>
                <a:cs typeface="Arial"/>
                <a:sym typeface="Arial"/>
              </a:rPr>
              <a:t>done by individual institutions, sometimes done </a:t>
            </a:r>
            <a:r>
              <a:rPr lang="en-US" sz="900" b="0" i="0" u="none" strike="noStrike" cap="none" dirty="0" smtClean="0">
                <a:solidFill>
                  <a:schemeClr val="dk1"/>
                </a:solidFill>
                <a:latin typeface="Arial"/>
                <a:ea typeface="Arial"/>
                <a:cs typeface="Arial"/>
                <a:sym typeface="Arial"/>
              </a:rPr>
              <a:t>collaboratively</a:t>
            </a:r>
            <a:endParaRPr lang="en-US" sz="900" b="0" i="0" u="none" strike="noStrike" cap="none" dirty="0">
              <a:solidFill>
                <a:schemeClr val="dk1"/>
              </a:solidFill>
              <a:latin typeface="Arial"/>
              <a:ea typeface="Arial"/>
              <a:cs typeface="Arial"/>
              <a:sym typeface="Arial"/>
            </a:endParaRPr>
          </a:p>
          <a:p>
            <a:pPr marL="457200" marR="0" lvl="1" indent="-190500" algn="l" rtl="0">
              <a:lnSpc>
                <a:spcPct val="90000"/>
              </a:lnSpc>
              <a:spcBef>
                <a:spcPts val="400"/>
              </a:spcBef>
              <a:spcAft>
                <a:spcPts val="0"/>
              </a:spcAft>
              <a:buClr>
                <a:schemeClr val="accent1"/>
              </a:buClr>
              <a:buSzPct val="25000"/>
              <a:buFont typeface="Arial"/>
              <a:buNone/>
            </a:pPr>
            <a:endParaRPr sz="2000" b="0" i="0" u="none" strike="noStrike" cap="none" dirty="0">
              <a:solidFill>
                <a:schemeClr val="dk1"/>
              </a:solidFill>
              <a:latin typeface="Arial"/>
              <a:ea typeface="Arial"/>
              <a:cs typeface="Arial"/>
              <a:sym typeface="Arial"/>
            </a:endParaRPr>
          </a:p>
          <a:p>
            <a:pPr marL="457200" marR="0" lvl="1" indent="-190500" algn="l" rtl="0">
              <a:lnSpc>
                <a:spcPct val="90000"/>
              </a:lnSpc>
              <a:spcBef>
                <a:spcPts val="400"/>
              </a:spcBef>
              <a:spcAft>
                <a:spcPts val="0"/>
              </a:spcAft>
              <a:buClr>
                <a:schemeClr val="accent1"/>
              </a:buClr>
              <a:buSzPct val="25000"/>
              <a:buFont typeface="Arial"/>
              <a:buNone/>
            </a:pPr>
            <a:endParaRPr sz="2000" b="0" i="0" u="none" strike="noStrike" cap="none" dirty="0">
              <a:solidFill>
                <a:schemeClr val="dk1"/>
              </a:solidFill>
              <a:latin typeface="Arial"/>
              <a:ea typeface="Arial"/>
              <a:cs typeface="Arial"/>
              <a:sym typeface="Arial"/>
            </a:endParaRPr>
          </a:p>
          <a:p>
            <a:pPr marL="457200" marR="0" lvl="1" indent="-190500" algn="l" rtl="0">
              <a:lnSpc>
                <a:spcPct val="90000"/>
              </a:lnSpc>
              <a:spcBef>
                <a:spcPts val="400"/>
              </a:spcBef>
              <a:spcAft>
                <a:spcPts val="0"/>
              </a:spcAft>
              <a:buClr>
                <a:schemeClr val="accent1"/>
              </a:buClr>
              <a:buSzPct val="25000"/>
              <a:buFont typeface="Arial"/>
              <a:buNone/>
            </a:pPr>
            <a:endParaRPr sz="2000" b="0" i="0" u="none" strike="noStrike" cap="none" dirty="0">
              <a:solidFill>
                <a:schemeClr val="dk1"/>
              </a:solidFill>
              <a:latin typeface="Arial"/>
              <a:ea typeface="Arial"/>
              <a:cs typeface="Arial"/>
              <a:sym typeface="Arial"/>
            </a:endParaRPr>
          </a:p>
          <a:p>
            <a:pPr marL="182880" marR="0" lvl="0" indent="-182880" algn="l" rtl="0">
              <a:lnSpc>
                <a:spcPct val="90000"/>
              </a:lnSpc>
              <a:spcBef>
                <a:spcPts val="480"/>
              </a:spcBef>
              <a:spcAft>
                <a:spcPts val="0"/>
              </a:spcAft>
              <a:buClr>
                <a:schemeClr val="accent1"/>
              </a:buClr>
              <a:buSzPct val="25000"/>
              <a:buFont typeface="Arial"/>
              <a:buNone/>
            </a:pPr>
            <a:endParaRPr sz="2400" b="0" i="0" u="none" strike="noStrike" cap="none" dirty="0">
              <a:solidFill>
                <a:schemeClr val="dk1"/>
              </a:solidFill>
              <a:latin typeface="Arial"/>
              <a:ea typeface="Arial"/>
              <a:cs typeface="Arial"/>
              <a:sym typeface="Arial"/>
            </a:endParaRPr>
          </a:p>
          <a:p>
            <a:pPr marL="457200" marR="0" lvl="1" indent="-190500" algn="l" rtl="0">
              <a:lnSpc>
                <a:spcPct val="90000"/>
              </a:lnSpc>
              <a:spcBef>
                <a:spcPts val="400"/>
              </a:spcBef>
              <a:spcAft>
                <a:spcPts val="0"/>
              </a:spcAft>
              <a:buClr>
                <a:schemeClr val="accent1"/>
              </a:buClr>
              <a:buSzPct val="25000"/>
              <a:buFont typeface="Arial"/>
              <a:buNone/>
            </a:pPr>
            <a:endParaRPr sz="2000" b="0" i="0" u="none" strike="noStrike" cap="none" dirty="0">
              <a:solidFill>
                <a:schemeClr val="dk1"/>
              </a:solidFill>
              <a:latin typeface="Arial"/>
              <a:ea typeface="Arial"/>
              <a:cs typeface="Arial"/>
              <a:sym typeface="Arial"/>
            </a:endParaRPr>
          </a:p>
          <a:p>
            <a:pPr marL="457200" marR="0" lvl="1" indent="-190500" algn="l" rtl="0">
              <a:lnSpc>
                <a:spcPct val="90000"/>
              </a:lnSpc>
              <a:spcBef>
                <a:spcPts val="400"/>
              </a:spcBef>
              <a:buClr>
                <a:schemeClr val="accent1"/>
              </a:buClr>
              <a:buSzPct val="25000"/>
              <a:buFont typeface="Arial"/>
              <a:buNone/>
            </a:pPr>
            <a:endParaRPr sz="2000" b="0"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3077" y="1027906"/>
            <a:ext cx="5438923" cy="3462137"/>
          </a:xfrm>
          <a:prstGeom prst="rect">
            <a:avLst/>
          </a:prstGeom>
        </p:spPr>
      </p:pic>
    </p:spTree>
    <p:extLst>
      <p:ext uri="{BB962C8B-B14F-4D97-AF65-F5344CB8AC3E}">
        <p14:creationId xmlns:p14="http://schemas.microsoft.com/office/powerpoint/2010/main" val="3448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874733" y="254091"/>
            <a:ext cx="10515600" cy="13257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4000" b="0" i="0" u="none" strike="noStrike" cap="none">
                <a:solidFill>
                  <a:schemeClr val="dk1"/>
                </a:solidFill>
                <a:latin typeface="Arial"/>
                <a:ea typeface="Arial"/>
                <a:cs typeface="Arial"/>
                <a:sym typeface="Arial"/>
              </a:rPr>
              <a:t>The Digital Library of Georgia </a:t>
            </a:r>
          </a:p>
        </p:txBody>
      </p:sp>
      <p:pic>
        <p:nvPicPr>
          <p:cNvPr id="100" name="Shape 100"/>
          <p:cNvPicPr preferRelativeResize="0"/>
          <p:nvPr/>
        </p:nvPicPr>
        <p:blipFill>
          <a:blip r:embed="rId3">
            <a:alphaModFix/>
          </a:blip>
          <a:stretch>
            <a:fillRect/>
          </a:stretch>
        </p:blipFill>
        <p:spPr>
          <a:xfrm>
            <a:off x="990600" y="1427254"/>
            <a:ext cx="10327651" cy="4973545"/>
          </a:xfrm>
          <a:prstGeom prst="rect">
            <a:avLst/>
          </a:prstGeom>
          <a:noFill/>
          <a:ln>
            <a:noFill/>
          </a:ln>
        </p:spPr>
      </p:pic>
      <p:sp>
        <p:nvSpPr>
          <p:cNvPr id="101" name="Shape 101"/>
          <p:cNvSpPr txBox="1"/>
          <p:nvPr/>
        </p:nvSpPr>
        <p:spPr>
          <a:xfrm>
            <a:off x="3598775" y="1427250"/>
            <a:ext cx="2378400" cy="389100"/>
          </a:xfrm>
          <a:prstGeom prst="rect">
            <a:avLst/>
          </a:prstGeom>
          <a:noFill/>
          <a:ln>
            <a:noFill/>
          </a:ln>
        </p:spPr>
        <p:txBody>
          <a:bodyPr wrap="square" lIns="91425" tIns="91425" rIns="91425" bIns="91425" anchor="t" anchorCtr="0">
            <a:noAutofit/>
          </a:bodyPr>
          <a:lstStyle/>
          <a:p>
            <a:pPr lvl="0">
              <a:spcBef>
                <a:spcPts val="0"/>
              </a:spcBef>
              <a:buNone/>
            </a:pPr>
            <a:r>
              <a:rPr lang="en-US" b="1" u="sng">
                <a:solidFill>
                  <a:schemeClr val="hlink"/>
                </a:solidFill>
                <a:hlinkClick r:id="rId4"/>
              </a:rPr>
              <a:t>http://american-south.org</a:t>
            </a:r>
          </a:p>
        </p:txBody>
      </p:sp>
      <p:sp>
        <p:nvSpPr>
          <p:cNvPr id="102" name="Shape 102"/>
          <p:cNvSpPr txBox="1"/>
          <p:nvPr/>
        </p:nvSpPr>
        <p:spPr>
          <a:xfrm>
            <a:off x="5359350" y="3263200"/>
            <a:ext cx="1734900" cy="276900"/>
          </a:xfrm>
          <a:prstGeom prst="rect">
            <a:avLst/>
          </a:prstGeom>
          <a:noFill/>
          <a:ln>
            <a:noFill/>
          </a:ln>
        </p:spPr>
        <p:txBody>
          <a:bodyPr wrap="square" lIns="91425" tIns="91425" rIns="91425" bIns="91425" anchor="t" anchorCtr="0">
            <a:noAutofit/>
          </a:bodyPr>
          <a:lstStyle/>
          <a:p>
            <a:pPr lvl="0" rtl="0">
              <a:spcBef>
                <a:spcPts val="0"/>
              </a:spcBef>
              <a:buNone/>
            </a:pPr>
            <a:r>
              <a:rPr lang="en-US" b="1" u="sng">
                <a:solidFill>
                  <a:schemeClr val="hlink"/>
                </a:solidFill>
                <a:hlinkClick r:id="rId5"/>
              </a:rPr>
              <a:t>http://crdl.usg.edu</a:t>
            </a:r>
          </a:p>
        </p:txBody>
      </p:sp>
      <p:sp>
        <p:nvSpPr>
          <p:cNvPr id="103" name="Shape 103"/>
          <p:cNvSpPr txBox="1"/>
          <p:nvPr/>
        </p:nvSpPr>
        <p:spPr>
          <a:xfrm>
            <a:off x="5173100" y="4530925"/>
            <a:ext cx="2418900" cy="276900"/>
          </a:xfrm>
          <a:prstGeom prst="rect">
            <a:avLst/>
          </a:prstGeom>
          <a:noFill/>
          <a:ln>
            <a:noFill/>
          </a:ln>
        </p:spPr>
        <p:txBody>
          <a:bodyPr wrap="square" lIns="91425" tIns="91425" rIns="91425" bIns="91425" anchor="t" anchorCtr="0">
            <a:noAutofit/>
          </a:bodyPr>
          <a:lstStyle/>
          <a:p>
            <a:pPr lvl="0">
              <a:spcBef>
                <a:spcPts val="0"/>
              </a:spcBef>
              <a:buNone/>
            </a:pPr>
            <a:r>
              <a:rPr lang="en-US" b="1" u="sng">
                <a:solidFill>
                  <a:schemeClr val="hlink"/>
                </a:solidFill>
                <a:hlinkClick r:id="rId6"/>
              </a:rPr>
              <a:t>http://dlg.galileo.usg.edu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4000" b="0" i="0" u="none" strike="noStrike" cap="none">
                <a:solidFill>
                  <a:schemeClr val="dk1"/>
                </a:solidFill>
                <a:latin typeface="Arial"/>
                <a:ea typeface="Arial"/>
                <a:cs typeface="Arial"/>
                <a:sym typeface="Arial"/>
              </a:rPr>
              <a:t>Consortia</a:t>
            </a:r>
          </a:p>
        </p:txBody>
      </p:sp>
      <p:sp>
        <p:nvSpPr>
          <p:cNvPr id="195" name="Shape 195"/>
          <p:cNvSpPr txBox="1">
            <a:spLocks noGrp="1"/>
          </p:cNvSpPr>
          <p:nvPr>
            <p:ph type="body" idx="1"/>
          </p:nvPr>
        </p:nvSpPr>
        <p:spPr>
          <a:xfrm>
            <a:off x="838200" y="1457030"/>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The Sheet Music Consortium</a:t>
            </a:r>
          </a:p>
          <a:p>
            <a:pPr marL="609600" marR="0" lvl="1" indent="-342900" algn="l" rtl="0">
              <a:lnSpc>
                <a:spcPct val="90000"/>
              </a:lnSpc>
              <a:spcBef>
                <a:spcPts val="400"/>
              </a:spcBef>
              <a:spcAft>
                <a:spcPts val="0"/>
              </a:spcAft>
              <a:buClr>
                <a:schemeClr val="dk1"/>
              </a:buClr>
              <a:buSzPct val="85000"/>
              <a:buFont typeface="Arial"/>
              <a:buChar char="•"/>
            </a:pPr>
            <a:r>
              <a:rPr lang="en-US" sz="2000" b="0" i="0" u="sng" strike="noStrike" cap="none">
                <a:solidFill>
                  <a:schemeClr val="hlink"/>
                </a:solidFill>
                <a:latin typeface="Arial"/>
                <a:ea typeface="Arial"/>
                <a:cs typeface="Arial"/>
                <a:sym typeface="Arial"/>
                <a:hlinkClick r:id="rId3"/>
              </a:rPr>
              <a:t>http://digital2.library.ucla.edu/sheetmusic/</a:t>
            </a:r>
          </a:p>
          <a:p>
            <a:pPr marL="609600" marR="0" lvl="1" indent="-342900" algn="l" rtl="0">
              <a:lnSpc>
                <a:spcPct val="90000"/>
              </a:lnSpc>
              <a:spcBef>
                <a:spcPts val="40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The HBCU Alliance Digital Collections</a:t>
            </a:r>
          </a:p>
          <a:p>
            <a:pPr marL="609600" marR="0" lvl="1" indent="-342900" algn="l" rtl="0">
              <a:lnSpc>
                <a:spcPct val="90000"/>
              </a:lnSpc>
              <a:spcBef>
                <a:spcPts val="400"/>
              </a:spcBef>
              <a:spcAft>
                <a:spcPts val="0"/>
              </a:spcAft>
              <a:buClr>
                <a:schemeClr val="dk1"/>
              </a:buClr>
              <a:buSzPct val="85000"/>
              <a:buFont typeface="Arial"/>
              <a:buChar char="•"/>
            </a:pPr>
            <a:r>
              <a:rPr lang="en-US" sz="2000" b="0" i="0" u="sng" strike="noStrike" cap="none">
                <a:solidFill>
                  <a:schemeClr val="hlink"/>
                </a:solidFill>
                <a:latin typeface="Arial"/>
                <a:ea typeface="Arial"/>
                <a:cs typeface="Arial"/>
                <a:sym typeface="Arial"/>
                <a:hlinkClick r:id="rId4"/>
              </a:rPr>
              <a:t>http://contentdm.auctr.edu/cdm/</a:t>
            </a:r>
          </a:p>
          <a:p>
            <a:pPr marL="457200" marR="0" lvl="1" indent="-190500" algn="l" rtl="0">
              <a:lnSpc>
                <a:spcPct val="90000"/>
              </a:lnSpc>
              <a:spcBef>
                <a:spcPts val="400"/>
              </a:spcBef>
              <a:buClr>
                <a:schemeClr val="accent1"/>
              </a:buClr>
              <a:buSzPct val="25000"/>
              <a:buFont typeface="Arial"/>
              <a:buNone/>
            </a:pPr>
            <a:endParaRPr sz="2000" b="0" i="0" u="none" strike="noStrike" cap="none">
              <a:solidFill>
                <a:schemeClr val="dk1"/>
              </a:solidFill>
              <a:latin typeface="Arial"/>
              <a:ea typeface="Arial"/>
              <a:cs typeface="Arial"/>
              <a:sym typeface="Aria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3105" y="585262"/>
            <a:ext cx="3298895" cy="4394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171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4000" b="0" i="0" u="none" strike="noStrike" cap="none">
                <a:solidFill>
                  <a:schemeClr val="dk1"/>
                </a:solidFill>
                <a:latin typeface="Arial"/>
                <a:ea typeface="Arial"/>
                <a:cs typeface="Arial"/>
                <a:sym typeface="Arial"/>
              </a:rPr>
              <a:t>State agencies</a:t>
            </a:r>
          </a:p>
        </p:txBody>
      </p:sp>
      <p:sp>
        <p:nvSpPr>
          <p:cNvPr id="201" name="Shape 201"/>
          <p:cNvSpPr txBox="1">
            <a:spLocks noGrp="1"/>
          </p:cNvSpPr>
          <p:nvPr>
            <p:ph type="body" idx="1"/>
          </p:nvPr>
        </p:nvSpPr>
        <p:spPr>
          <a:xfrm>
            <a:off x="909084" y="1223113"/>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85000"/>
              <a:buFont typeface="Arial"/>
              <a:buChar char="•"/>
            </a:pPr>
            <a:r>
              <a:rPr lang="en-US" sz="2400" dirty="0" smtClean="0">
                <a:latin typeface="Arial"/>
                <a:ea typeface="Arial"/>
                <a:cs typeface="Arial"/>
                <a:sym typeface="Arial"/>
              </a:rPr>
              <a:t>Georgia Archives, Virtual Vault </a:t>
            </a:r>
          </a:p>
          <a:p>
            <a:pPr lvl="1" indent="-228600">
              <a:spcBef>
                <a:spcPts val="0"/>
              </a:spcBef>
              <a:buSzPct val="85000"/>
            </a:pPr>
            <a:r>
              <a:rPr lang="en-US" sz="2000" dirty="0">
                <a:latin typeface="Arial"/>
                <a:ea typeface="Arial"/>
                <a:cs typeface="Arial"/>
                <a:sym typeface="Arial"/>
                <a:hlinkClick r:id="rId3"/>
              </a:rPr>
              <a:t>http://</a:t>
            </a:r>
            <a:r>
              <a:rPr lang="en-US" sz="2000" dirty="0" smtClean="0">
                <a:latin typeface="Arial"/>
                <a:ea typeface="Arial"/>
                <a:cs typeface="Arial"/>
                <a:sym typeface="Arial"/>
                <a:hlinkClick r:id="rId3"/>
              </a:rPr>
              <a:t>vault.georgiaarchives.org</a:t>
            </a:r>
            <a:endParaRPr lang="en-US" sz="2000" b="0" i="0" u="none" strike="noStrike" cap="none" dirty="0">
              <a:solidFill>
                <a:schemeClr val="dk1"/>
              </a:solidFill>
              <a:latin typeface="Arial"/>
              <a:ea typeface="Arial"/>
              <a:cs typeface="Arial"/>
              <a:sym typeface="Arial"/>
            </a:endParaRPr>
          </a:p>
          <a:p>
            <a:pPr marL="609600" marR="0" lvl="1" indent="-342900" algn="l" rtl="0">
              <a:lnSpc>
                <a:spcPct val="90000"/>
              </a:lnSpc>
              <a:spcBef>
                <a:spcPts val="400"/>
              </a:spcBef>
              <a:spcAft>
                <a:spcPts val="0"/>
              </a:spcAft>
              <a:buClr>
                <a:schemeClr val="dk1"/>
              </a:buClr>
              <a:buSzPct val="25000"/>
              <a:buFont typeface="Arial"/>
              <a:buNone/>
            </a:pPr>
            <a:endParaRPr sz="20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480"/>
              </a:spcBef>
              <a:spcAft>
                <a:spcPts val="0"/>
              </a:spcAft>
              <a:buClr>
                <a:schemeClr val="dk1"/>
              </a:buClr>
              <a:buSzPct val="85000"/>
              <a:buFont typeface="Arial"/>
              <a:buChar char="•"/>
            </a:pPr>
            <a:r>
              <a:rPr lang="en-US" sz="2400" b="0" i="0" u="none" strike="noStrike" cap="none" dirty="0">
                <a:solidFill>
                  <a:schemeClr val="dk1"/>
                </a:solidFill>
                <a:latin typeface="Arial"/>
                <a:ea typeface="Arial"/>
                <a:cs typeface="Arial"/>
                <a:sym typeface="Arial"/>
              </a:rPr>
              <a:t>Florida Memory</a:t>
            </a:r>
          </a:p>
          <a:p>
            <a:pPr marL="609600" marR="0" lvl="1" indent="-342900" algn="l" rtl="0">
              <a:lnSpc>
                <a:spcPct val="90000"/>
              </a:lnSpc>
              <a:spcBef>
                <a:spcPts val="400"/>
              </a:spcBef>
              <a:spcAft>
                <a:spcPts val="0"/>
              </a:spcAft>
              <a:buClr>
                <a:schemeClr val="dk1"/>
              </a:buClr>
              <a:buSzPct val="85000"/>
              <a:buFont typeface="Arial"/>
              <a:buChar char="•"/>
            </a:pPr>
            <a:r>
              <a:rPr lang="en-US" sz="2000" b="0" i="0" u="sng" strike="noStrike" cap="none" dirty="0">
                <a:solidFill>
                  <a:schemeClr val="hlink"/>
                </a:solidFill>
                <a:latin typeface="Arial"/>
                <a:ea typeface="Arial"/>
                <a:cs typeface="Arial"/>
                <a:sym typeface="Arial"/>
                <a:hlinkClick r:id="rId4"/>
              </a:rPr>
              <a:t>http://www.floridamemory.com/</a:t>
            </a:r>
          </a:p>
          <a:p>
            <a:pPr marL="228600" marR="0" lvl="0" indent="-228600" algn="l" rtl="0">
              <a:lnSpc>
                <a:spcPct val="90000"/>
              </a:lnSpc>
              <a:spcBef>
                <a:spcPts val="48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480"/>
              </a:spcBef>
              <a:spcAft>
                <a:spcPts val="0"/>
              </a:spcAft>
              <a:buClr>
                <a:schemeClr val="dk1"/>
              </a:buClr>
              <a:buSzPct val="85000"/>
              <a:buFont typeface="Arial"/>
              <a:buChar char="•"/>
            </a:pPr>
            <a:r>
              <a:rPr lang="en-US" sz="2400" b="0" i="0" u="none" strike="noStrike" cap="none" dirty="0">
                <a:solidFill>
                  <a:schemeClr val="dk1"/>
                </a:solidFill>
                <a:latin typeface="Arial"/>
                <a:ea typeface="Arial"/>
                <a:cs typeface="Arial"/>
                <a:sym typeface="Arial"/>
              </a:rPr>
              <a:t>Kentucky Digital Archive</a:t>
            </a:r>
          </a:p>
          <a:p>
            <a:pPr marL="609600" marR="0" lvl="1" indent="-342900" algn="l" rtl="0">
              <a:lnSpc>
                <a:spcPct val="90000"/>
              </a:lnSpc>
              <a:spcBef>
                <a:spcPts val="400"/>
              </a:spcBef>
              <a:spcAft>
                <a:spcPts val="0"/>
              </a:spcAft>
              <a:buClr>
                <a:schemeClr val="dk1"/>
              </a:buClr>
              <a:buSzPct val="85000"/>
              <a:buFont typeface="Arial"/>
              <a:buChar char="•"/>
            </a:pPr>
            <a:r>
              <a:rPr lang="en-US" sz="2000" b="0" i="0" u="sng" strike="noStrike" cap="none" dirty="0">
                <a:solidFill>
                  <a:schemeClr val="hlink"/>
                </a:solidFill>
                <a:latin typeface="Arial"/>
                <a:ea typeface="Arial"/>
                <a:cs typeface="Arial"/>
                <a:sym typeface="Arial"/>
                <a:hlinkClick r:id="rId5"/>
              </a:rPr>
              <a:t>http://kdl.kyvl.org/</a:t>
            </a:r>
          </a:p>
          <a:p>
            <a:pPr marL="457200" marR="0" lvl="1" indent="-190500" algn="l" rtl="0">
              <a:lnSpc>
                <a:spcPct val="90000"/>
              </a:lnSpc>
              <a:spcBef>
                <a:spcPts val="400"/>
              </a:spcBef>
              <a:spcAft>
                <a:spcPts val="0"/>
              </a:spcAft>
              <a:buClr>
                <a:schemeClr val="accent1"/>
              </a:buClr>
              <a:buSzPct val="25000"/>
              <a:buFont typeface="Arial"/>
              <a:buNone/>
            </a:pPr>
            <a:endParaRPr sz="2000" b="0" i="0" u="none" strike="noStrike" cap="none" dirty="0">
              <a:solidFill>
                <a:schemeClr val="dk1"/>
              </a:solidFill>
              <a:latin typeface="Arial"/>
              <a:ea typeface="Arial"/>
              <a:cs typeface="Arial"/>
              <a:sym typeface="Arial"/>
            </a:endParaRPr>
          </a:p>
          <a:p>
            <a:pPr marL="182880" marR="0" lvl="0" indent="-182880" algn="l" rtl="0">
              <a:lnSpc>
                <a:spcPct val="90000"/>
              </a:lnSpc>
              <a:spcBef>
                <a:spcPts val="480"/>
              </a:spcBef>
              <a:buClr>
                <a:schemeClr val="accent1"/>
              </a:buClr>
              <a:buSzPct val="25000"/>
              <a:buFont typeface="Arial"/>
              <a:buNone/>
            </a:pPr>
            <a:endParaRPr sz="2400" b="0"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137" y="931630"/>
            <a:ext cx="5943863" cy="4309040"/>
          </a:xfrm>
          <a:prstGeom prst="rect">
            <a:avLst/>
          </a:prstGeom>
        </p:spPr>
      </p:pic>
    </p:spTree>
    <p:extLst>
      <p:ext uri="{BB962C8B-B14F-4D97-AF65-F5344CB8AC3E}">
        <p14:creationId xmlns:p14="http://schemas.microsoft.com/office/powerpoint/2010/main" val="3664668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057940" y="414744"/>
            <a:ext cx="8617688" cy="85407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3240" b="0" i="0" u="none" strike="noStrike" cap="none">
                <a:solidFill>
                  <a:schemeClr val="dk1"/>
                </a:solidFill>
                <a:latin typeface="Arial"/>
                <a:ea typeface="Arial"/>
                <a:cs typeface="Arial"/>
                <a:sym typeface="Arial"/>
              </a:rPr>
              <a:t>Universities, archives, museums, libraries </a:t>
            </a:r>
          </a:p>
        </p:txBody>
      </p:sp>
      <p:sp>
        <p:nvSpPr>
          <p:cNvPr id="207" name="Shape 207"/>
          <p:cNvSpPr txBox="1">
            <a:spLocks noGrp="1"/>
          </p:cNvSpPr>
          <p:nvPr>
            <p:ph type="body" idx="1"/>
          </p:nvPr>
        </p:nvSpPr>
        <p:spPr>
          <a:xfrm>
            <a:off x="959095" y="1219200"/>
            <a:ext cx="8229600" cy="4525963"/>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Cornell University</a:t>
            </a:r>
          </a:p>
          <a:p>
            <a:pPr marL="685800" marR="0" lvl="1" indent="-228600" algn="l" rtl="0">
              <a:lnSpc>
                <a:spcPct val="90000"/>
              </a:lnSpc>
              <a:spcBef>
                <a:spcPts val="0"/>
              </a:spcBef>
              <a:spcAft>
                <a:spcPts val="0"/>
              </a:spcAft>
              <a:buClr>
                <a:schemeClr val="dk1"/>
              </a:buClr>
              <a:buSzPct val="85000"/>
              <a:buFont typeface="Arial"/>
              <a:buChar char="•"/>
            </a:pPr>
            <a:r>
              <a:rPr lang="en-US" sz="2000" b="0" i="0" u="sng" strike="noStrike" cap="none">
                <a:solidFill>
                  <a:schemeClr val="hlink"/>
                </a:solidFill>
                <a:latin typeface="Arial"/>
                <a:ea typeface="Arial"/>
                <a:cs typeface="Arial"/>
                <a:sym typeface="Arial"/>
                <a:hlinkClick r:id="rId3"/>
              </a:rPr>
              <a:t>https://newcatalog.library.cornell.edu/digitalcollections</a:t>
            </a:r>
          </a:p>
          <a:p>
            <a:pPr marL="457200" marR="0" lvl="1" indent="0" algn="l" rtl="0">
              <a:lnSpc>
                <a:spcPct val="90000"/>
              </a:lnSpc>
              <a:spcBef>
                <a:spcPts val="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The Getty Research Institute </a:t>
            </a:r>
          </a:p>
          <a:p>
            <a:pPr marL="685800" marR="0" lvl="1" indent="-228600" algn="l" rtl="0">
              <a:lnSpc>
                <a:spcPct val="90000"/>
              </a:lnSpc>
              <a:spcBef>
                <a:spcPts val="480"/>
              </a:spcBef>
              <a:spcAft>
                <a:spcPts val="0"/>
              </a:spcAft>
              <a:buClr>
                <a:schemeClr val="dk1"/>
              </a:buClr>
              <a:buSzPct val="85000"/>
              <a:buFont typeface="Arial"/>
              <a:buChar char="•"/>
            </a:pPr>
            <a:r>
              <a:rPr lang="en-US" sz="2000" b="0" i="0" u="sng" strike="noStrike" cap="none">
                <a:solidFill>
                  <a:schemeClr val="hlink"/>
                </a:solidFill>
                <a:latin typeface="Arial"/>
                <a:ea typeface="Arial"/>
                <a:cs typeface="Arial"/>
                <a:sym typeface="Arial"/>
                <a:hlinkClick r:id="rId4"/>
              </a:rPr>
              <a:t>http://www.getty.edu/research/tools/digital_collections/</a:t>
            </a:r>
          </a:p>
          <a:p>
            <a:pPr marL="228600" marR="0" lvl="0" indent="-228600" algn="l" rtl="0">
              <a:lnSpc>
                <a:spcPct val="90000"/>
              </a:lnSpc>
              <a:spcBef>
                <a:spcPts val="480"/>
              </a:spcBef>
              <a:spcAft>
                <a:spcPts val="0"/>
              </a:spcAft>
              <a:buClr>
                <a:schemeClr val="dk1"/>
              </a:buClr>
              <a:buSzPct val="85000"/>
              <a:buFont typeface="Arial"/>
              <a:buNone/>
            </a:pP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David Rumsey Map Collection</a:t>
            </a:r>
          </a:p>
          <a:p>
            <a:pPr marL="685800" marR="0" lvl="1" indent="-228600" algn="l" rtl="0">
              <a:lnSpc>
                <a:spcPct val="90000"/>
              </a:lnSpc>
              <a:spcBef>
                <a:spcPts val="480"/>
              </a:spcBef>
              <a:spcAft>
                <a:spcPts val="0"/>
              </a:spcAft>
              <a:buClr>
                <a:schemeClr val="dk1"/>
              </a:buClr>
              <a:buSzPct val="85000"/>
              <a:buFont typeface="Arial"/>
              <a:buChar char="•"/>
            </a:pPr>
            <a:r>
              <a:rPr lang="en-US" sz="2000" b="0" i="0" u="sng" strike="noStrike" cap="none">
                <a:solidFill>
                  <a:schemeClr val="hlink"/>
                </a:solidFill>
                <a:latin typeface="Arial"/>
                <a:ea typeface="Arial"/>
                <a:cs typeface="Arial"/>
                <a:sym typeface="Arial"/>
                <a:hlinkClick r:id="rId5"/>
              </a:rPr>
              <a:t>http://www.davidrumsey.com/</a:t>
            </a:r>
          </a:p>
          <a:p>
            <a:pPr marL="182880" marR="0" lvl="0" indent="-182880" algn="l" rtl="0">
              <a:lnSpc>
                <a:spcPct val="90000"/>
              </a:lnSpc>
              <a:spcBef>
                <a:spcPts val="480"/>
              </a:spcBef>
              <a:buClr>
                <a:schemeClr val="accent1"/>
              </a:buClr>
              <a:buSzPct val="25000"/>
              <a:buFont typeface="Arial"/>
              <a:buNone/>
            </a:pPr>
            <a:endParaRPr sz="2400" b="0" i="0" u="none" strike="noStrike" cap="none">
              <a:solidFill>
                <a:schemeClr val="dk1"/>
              </a:solidFill>
              <a:latin typeface="Arial"/>
              <a:ea typeface="Arial"/>
              <a:cs typeface="Arial"/>
              <a:sym typeface="Aria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7985" y="3584029"/>
            <a:ext cx="5369822" cy="2999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24157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Where else to look?	</a:t>
            </a:r>
          </a:p>
        </p:txBody>
      </p:sp>
      <p:sp>
        <p:nvSpPr>
          <p:cNvPr id="213" name="Shape 213"/>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Google! Considering the possible “homes” we’ve discussed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Internet Archive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ArchiveGrid</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WorldCat (GALILEO, or free version) </a:t>
            </a:r>
          </a:p>
        </p:txBody>
      </p:sp>
    </p:spTree>
    <p:extLst>
      <p:ext uri="{BB962C8B-B14F-4D97-AF65-F5344CB8AC3E}">
        <p14:creationId xmlns:p14="http://schemas.microsoft.com/office/powerpoint/2010/main" val="759641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845288" y="535246"/>
            <a:ext cx="8780721" cy="1010019"/>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4400" b="0" i="0" u="none" strike="noStrike" cap="none">
                <a:solidFill>
                  <a:schemeClr val="dk1"/>
                </a:solidFill>
                <a:latin typeface="Arial"/>
                <a:ea typeface="Arial"/>
                <a:cs typeface="Arial"/>
                <a:sym typeface="Arial"/>
              </a:rPr>
              <a:t>Internet Archive</a:t>
            </a:r>
          </a:p>
        </p:txBody>
      </p:sp>
      <p:pic>
        <p:nvPicPr>
          <p:cNvPr id="219" name="Shape 219"/>
          <p:cNvPicPr preferRelativeResize="0"/>
          <p:nvPr/>
        </p:nvPicPr>
        <p:blipFill rotWithShape="1">
          <a:blip r:embed="rId3">
            <a:alphaModFix/>
          </a:blip>
          <a:srcRect/>
          <a:stretch/>
        </p:blipFill>
        <p:spPr>
          <a:xfrm>
            <a:off x="753140" y="1545265"/>
            <a:ext cx="10873068" cy="4649972"/>
          </a:xfrm>
          <a:prstGeom prst="roundRect">
            <a:avLst>
              <a:gd name="adj" fmla="val 8594"/>
            </a:avLst>
          </a:prstGeom>
          <a:solidFill>
            <a:srgbClr val="ECECEC"/>
          </a:solidFill>
          <a:ln>
            <a:noFill/>
          </a:ln>
          <a:effectLst>
            <a:reflection stA="38000" endPos="28000" dist="5000" dir="5400000" sy="-100000" algn="bl" rotWithShape="0"/>
          </a:effectLst>
        </p:spPr>
      </p:pic>
    </p:spTree>
    <p:extLst>
      <p:ext uri="{BB962C8B-B14F-4D97-AF65-F5344CB8AC3E}">
        <p14:creationId xmlns:p14="http://schemas.microsoft.com/office/powerpoint/2010/main" val="4020563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WorldCat</a:t>
            </a:r>
          </a:p>
          <a:p>
            <a:pPr marL="609600" marR="0" lvl="1" indent="-342900" algn="l" rtl="0">
              <a:lnSpc>
                <a:spcPct val="90000"/>
              </a:lnSpc>
              <a:spcBef>
                <a:spcPts val="400"/>
              </a:spcBef>
              <a:spcAft>
                <a:spcPts val="0"/>
              </a:spcAft>
              <a:buClr>
                <a:schemeClr val="dk1"/>
              </a:buClr>
              <a:buSzPct val="85000"/>
              <a:buFont typeface="Arial"/>
              <a:buChar char="•"/>
            </a:pPr>
            <a:r>
              <a:rPr lang="en-US" sz="2000" b="0" i="0" u="sng" strike="noStrike" cap="none">
                <a:solidFill>
                  <a:schemeClr val="hlink"/>
                </a:solidFill>
                <a:latin typeface="Arial"/>
                <a:ea typeface="Arial"/>
                <a:cs typeface="Arial"/>
                <a:sym typeface="Arial"/>
                <a:hlinkClick r:id="rId3"/>
              </a:rPr>
              <a:t>www.worldcat.org</a:t>
            </a:r>
          </a:p>
          <a:p>
            <a:pPr marL="609600" marR="0" lvl="1" indent="-342900" algn="l" rtl="0">
              <a:lnSpc>
                <a:spcPct val="90000"/>
              </a:lnSpc>
              <a:spcBef>
                <a:spcPts val="400"/>
              </a:spcBef>
              <a:spcAft>
                <a:spcPts val="0"/>
              </a:spcAft>
              <a:buClr>
                <a:schemeClr val="dk1"/>
              </a:buClr>
              <a:buSzPct val="85000"/>
              <a:buFont typeface="Arial"/>
              <a:buNone/>
            </a:pPr>
            <a:endParaRPr sz="2000" b="0" i="0" u="none" strike="noStrike" cap="none">
              <a:solidFill>
                <a:schemeClr val="dk1"/>
              </a:solidFill>
              <a:latin typeface="Arial"/>
              <a:ea typeface="Arial"/>
              <a:cs typeface="Arial"/>
              <a:sym typeface="Arial"/>
            </a:endParaRPr>
          </a:p>
          <a:p>
            <a:pPr marL="228600" marR="0" lvl="0" indent="-228600" algn="l" rtl="0">
              <a:lnSpc>
                <a:spcPct val="90000"/>
              </a:lnSpc>
              <a:spcBef>
                <a:spcPts val="480"/>
              </a:spcBef>
              <a:spcAft>
                <a:spcPts val="0"/>
              </a:spcAft>
              <a:buClr>
                <a:schemeClr val="dk1"/>
              </a:buClr>
              <a:buSzPct val="85000"/>
              <a:buFont typeface="Arial"/>
              <a:buChar char="•"/>
            </a:pPr>
            <a:r>
              <a:rPr lang="en-US" sz="2400" b="0" i="0" u="none" strike="noStrike" cap="none">
                <a:solidFill>
                  <a:schemeClr val="dk1"/>
                </a:solidFill>
                <a:latin typeface="Arial"/>
                <a:ea typeface="Arial"/>
                <a:cs typeface="Arial"/>
                <a:sym typeface="Arial"/>
              </a:rPr>
              <a:t>ArchiveGrid</a:t>
            </a:r>
          </a:p>
          <a:p>
            <a:pPr marL="609600" marR="0" lvl="1" indent="-342900" algn="l" rtl="0">
              <a:lnSpc>
                <a:spcPct val="90000"/>
              </a:lnSpc>
              <a:spcBef>
                <a:spcPts val="400"/>
              </a:spcBef>
              <a:spcAft>
                <a:spcPts val="0"/>
              </a:spcAft>
              <a:buClr>
                <a:schemeClr val="dk1"/>
              </a:buClr>
              <a:buSzPct val="85000"/>
              <a:buFont typeface="Arial"/>
              <a:buChar char="•"/>
            </a:pPr>
            <a:r>
              <a:rPr lang="en-US" sz="2000" b="0" i="0" u="sng" strike="noStrike" cap="none">
                <a:solidFill>
                  <a:schemeClr val="hlink"/>
                </a:solidFill>
                <a:latin typeface="Arial"/>
                <a:ea typeface="Arial"/>
                <a:cs typeface="Arial"/>
                <a:sym typeface="Arial"/>
                <a:hlinkClick r:id="rId4"/>
              </a:rPr>
              <a:t>http://beta.worldcat.org/archivegrid/</a:t>
            </a:r>
          </a:p>
          <a:p>
            <a:pPr marL="609600" marR="0" lvl="1" indent="-342900" algn="l" rtl="0">
              <a:lnSpc>
                <a:spcPct val="90000"/>
              </a:lnSpc>
              <a:spcBef>
                <a:spcPts val="400"/>
              </a:spcBef>
              <a:spcAft>
                <a:spcPts val="0"/>
              </a:spcAft>
              <a:buClr>
                <a:schemeClr val="dk1"/>
              </a:buClr>
              <a:buSzPct val="85000"/>
              <a:buFont typeface="Arial"/>
              <a:buNone/>
            </a:pPr>
            <a:endParaRPr sz="2000" b="0" i="0" u="none" strike="noStrike" cap="none">
              <a:solidFill>
                <a:schemeClr val="dk1"/>
              </a:solidFill>
              <a:latin typeface="Arial"/>
              <a:ea typeface="Arial"/>
              <a:cs typeface="Arial"/>
              <a:sym typeface="Arial"/>
            </a:endParaRPr>
          </a:p>
          <a:p>
            <a:pPr marL="457200" marR="0" lvl="1" indent="-190500" algn="l" rtl="0">
              <a:lnSpc>
                <a:spcPct val="90000"/>
              </a:lnSpc>
              <a:spcBef>
                <a:spcPts val="400"/>
              </a:spcBef>
              <a:buClr>
                <a:schemeClr val="accent1"/>
              </a:buClr>
              <a:buSzPct val="25000"/>
              <a:buFont typeface="Arial"/>
              <a:buNone/>
            </a:pPr>
            <a:endParaRPr sz="2000" b="0" i="0" u="none" strike="noStrike" cap="none">
              <a:solidFill>
                <a:schemeClr val="dk1"/>
              </a:solidFill>
              <a:latin typeface="Arial"/>
              <a:ea typeface="Arial"/>
              <a:cs typeface="Arial"/>
              <a:sym typeface="Arial"/>
            </a:endParaRPr>
          </a:p>
        </p:txBody>
      </p:sp>
      <p:sp>
        <p:nvSpPr>
          <p:cNvPr id="225" name="Shape 225"/>
          <p:cNvSpPr txBox="1">
            <a:spLocks noGrp="1"/>
          </p:cNvSpPr>
          <p:nvPr>
            <p:ph type="title"/>
          </p:nvPr>
        </p:nvSpPr>
        <p:spPr>
          <a:xfrm>
            <a:off x="838200" y="265888"/>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4400" b="0" i="0" u="none" strike="noStrike" cap="none">
                <a:solidFill>
                  <a:schemeClr val="dk1"/>
                </a:solidFill>
                <a:latin typeface="Arial"/>
                <a:ea typeface="Arial"/>
                <a:cs typeface="Arial"/>
                <a:sym typeface="Arial"/>
              </a:rPr>
              <a:t>WorldCat and ArchiveGrid </a:t>
            </a:r>
          </a:p>
        </p:txBody>
      </p:sp>
      <p:pic>
        <p:nvPicPr>
          <p:cNvPr id="226" name="Shape 226"/>
          <p:cNvPicPr preferRelativeResize="0"/>
          <p:nvPr/>
        </p:nvPicPr>
        <p:blipFill rotWithShape="1">
          <a:blip r:embed="rId5">
            <a:alphaModFix/>
          </a:blip>
          <a:srcRect/>
          <a:stretch/>
        </p:blipFill>
        <p:spPr>
          <a:xfrm>
            <a:off x="5982341" y="1644001"/>
            <a:ext cx="6167619" cy="3537889"/>
          </a:xfrm>
          <a:prstGeom prst="rect">
            <a:avLst/>
          </a:prstGeom>
          <a:noFill/>
          <a:ln>
            <a:noFill/>
          </a:ln>
        </p:spPr>
      </p:pic>
    </p:spTree>
    <p:extLst>
      <p:ext uri="{BB962C8B-B14F-4D97-AF65-F5344CB8AC3E}">
        <p14:creationId xmlns:p14="http://schemas.microsoft.com/office/powerpoint/2010/main" val="2988848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Thank you! </a:t>
            </a:r>
          </a:p>
        </p:txBody>
      </p:sp>
      <p:sp>
        <p:nvSpPr>
          <p:cNvPr id="232" name="Shape 232"/>
          <p:cNvSpPr txBox="1">
            <a:spLocks noGrp="1"/>
          </p:cNvSpPr>
          <p:nvPr>
            <p:ph type="body" idx="1"/>
          </p:nvPr>
        </p:nvSpPr>
        <p:spPr>
          <a:xfrm>
            <a:off x="838200" y="1825625"/>
            <a:ext cx="5181600" cy="4351338"/>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Sheila McAlister, Director</a:t>
            </a: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Digital Library of Georgia </a:t>
            </a:r>
          </a:p>
          <a:p>
            <a:pPr marL="0" marR="0" lvl="0" indent="0" algn="l" rtl="0">
              <a:lnSpc>
                <a:spcPct val="90000"/>
              </a:lnSpc>
              <a:spcBef>
                <a:spcPts val="1000"/>
              </a:spcBef>
              <a:buClr>
                <a:schemeClr val="dk1"/>
              </a:buClr>
              <a:buSzPct val="25000"/>
              <a:buFont typeface="Arial"/>
              <a:buNone/>
            </a:pPr>
            <a:r>
              <a:rPr lang="en-US" sz="2800" b="0" i="0" u="sng" strike="noStrike" cap="none">
                <a:solidFill>
                  <a:schemeClr val="hlink"/>
                </a:solidFill>
                <a:latin typeface="Calibri"/>
                <a:ea typeface="Calibri"/>
                <a:cs typeface="Calibri"/>
                <a:sym typeface="Calibri"/>
                <a:hlinkClick r:id="rId3"/>
              </a:rPr>
              <a:t>mcalists@uga.edu</a:t>
            </a:r>
          </a:p>
        </p:txBody>
      </p:sp>
      <p:sp>
        <p:nvSpPr>
          <p:cNvPr id="233" name="Shape 233"/>
          <p:cNvSpPr txBox="1">
            <a:spLocks noGrp="1"/>
          </p:cNvSpPr>
          <p:nvPr>
            <p:ph type="body" idx="2"/>
          </p:nvPr>
        </p:nvSpPr>
        <p:spPr>
          <a:xfrm>
            <a:off x="6172200" y="1825625"/>
            <a:ext cx="5181600" cy="4351338"/>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Russell Palmer, Asst. Director</a:t>
            </a: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GALILEO Support Services </a:t>
            </a:r>
          </a:p>
          <a:p>
            <a:pPr marL="0" marR="0" lvl="0" indent="0" algn="l" rtl="0">
              <a:lnSpc>
                <a:spcPct val="90000"/>
              </a:lnSpc>
              <a:spcBef>
                <a:spcPts val="1000"/>
              </a:spcBef>
              <a:spcAft>
                <a:spcPts val="0"/>
              </a:spcAft>
              <a:buClr>
                <a:schemeClr val="dk1"/>
              </a:buClr>
              <a:buSzPct val="25000"/>
              <a:buFont typeface="Arial"/>
              <a:buNone/>
            </a:pPr>
            <a:r>
              <a:rPr lang="en-US" sz="2800" b="0" i="0" u="sng" strike="noStrike" cap="none">
                <a:solidFill>
                  <a:schemeClr val="hlink"/>
                </a:solidFill>
                <a:latin typeface="Calibri"/>
                <a:ea typeface="Calibri"/>
                <a:cs typeface="Calibri"/>
                <a:sym typeface="Calibri"/>
                <a:hlinkClick r:id="rId4"/>
              </a:rPr>
              <a:t>russell.palmer@usg.edu</a:t>
            </a:r>
          </a:p>
          <a:p>
            <a:pPr marL="0" marR="0" lvl="0" indent="0" algn="l" rtl="0">
              <a:lnSpc>
                <a:spcPct val="9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pic>
        <p:nvPicPr>
          <p:cNvPr id="234" name="Shape 234"/>
          <p:cNvPicPr preferRelativeResize="0"/>
          <p:nvPr/>
        </p:nvPicPr>
        <p:blipFill rotWithShape="1">
          <a:blip r:embed="rId5">
            <a:alphaModFix/>
          </a:blip>
          <a:srcRect/>
          <a:stretch/>
        </p:blipFill>
        <p:spPr>
          <a:xfrm>
            <a:off x="9298171" y="3949701"/>
            <a:ext cx="2358420" cy="2358420"/>
          </a:xfrm>
          <a:prstGeom prst="rect">
            <a:avLst/>
          </a:prstGeom>
          <a:noFill/>
          <a:ln>
            <a:noFill/>
          </a:ln>
        </p:spPr>
      </p:pic>
    </p:spTree>
    <p:extLst>
      <p:ext uri="{BB962C8B-B14F-4D97-AF65-F5344CB8AC3E}">
        <p14:creationId xmlns:p14="http://schemas.microsoft.com/office/powerpoint/2010/main" val="176191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4400" b="0" i="0" u="none" strike="noStrike" cap="none">
                <a:solidFill>
                  <a:schemeClr val="dk1"/>
                </a:solidFill>
                <a:latin typeface="Arial"/>
                <a:ea typeface="Arial"/>
                <a:cs typeface="Arial"/>
                <a:sym typeface="Arial"/>
              </a:rPr>
              <a:t>About the Digital Library of Georgia </a:t>
            </a:r>
          </a:p>
        </p:txBody>
      </p:sp>
      <p:sp>
        <p:nvSpPr>
          <p:cNvPr id="109" name="Shape 109"/>
          <p:cNvSpPr txBox="1">
            <a:spLocks noGrp="1"/>
          </p:cNvSpPr>
          <p:nvPr>
            <p:ph type="body" idx="1"/>
          </p:nvPr>
        </p:nvSpPr>
        <p:spPr>
          <a:xfrm>
            <a:off x="838200" y="1825625"/>
            <a:ext cx="6581700" cy="4351500"/>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What’s in there?</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Digitized books, manuscripts, photographs, government documents, newspapers, maps, audio, video, and other resources.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How much is in there? </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1m digital objects, in </a:t>
            </a:r>
            <a:r>
              <a:rPr lang="en-US" sz="2400" b="1" i="0" u="none" strike="noStrike" cap="none">
                <a:solidFill>
                  <a:schemeClr val="dk1"/>
                </a:solidFill>
                <a:latin typeface="Calibri"/>
                <a:ea typeface="Calibri"/>
                <a:cs typeface="Calibri"/>
                <a:sym typeface="Calibri"/>
              </a:rPr>
              <a:t>200 collections </a:t>
            </a:r>
            <a:r>
              <a:rPr lang="en-US" sz="2400" b="0" i="0" u="none" strike="noStrike" cap="none">
                <a:solidFill>
                  <a:schemeClr val="dk1"/>
                </a:solidFill>
                <a:latin typeface="Calibri"/>
                <a:ea typeface="Calibri"/>
                <a:cs typeface="Calibri"/>
                <a:sym typeface="Calibri"/>
              </a:rPr>
              <a:t>from </a:t>
            </a:r>
            <a:r>
              <a:rPr lang="en-US" sz="2400" b="1" i="0" u="none" strike="noStrike" cap="none">
                <a:solidFill>
                  <a:schemeClr val="dk1"/>
                </a:solidFill>
                <a:latin typeface="Calibri"/>
                <a:ea typeface="Calibri"/>
                <a:cs typeface="Calibri"/>
                <a:sym typeface="Calibri"/>
              </a:rPr>
              <a:t>60 institutions </a:t>
            </a:r>
            <a:r>
              <a:rPr lang="en-US" sz="2400" b="0" i="0" u="none" strike="noStrike" cap="none">
                <a:solidFill>
                  <a:schemeClr val="dk1"/>
                </a:solidFill>
                <a:latin typeface="Calibri"/>
                <a:ea typeface="Calibri"/>
                <a:cs typeface="Calibri"/>
                <a:sym typeface="Calibri"/>
              </a:rPr>
              <a:t>and </a:t>
            </a:r>
            <a:r>
              <a:rPr lang="en-US" sz="2400" b="1" i="0" u="none" strike="noStrike" cap="none">
                <a:solidFill>
                  <a:schemeClr val="dk1"/>
                </a:solidFill>
                <a:latin typeface="Calibri"/>
                <a:ea typeface="Calibri"/>
                <a:cs typeface="Calibri"/>
                <a:sym typeface="Calibri"/>
              </a:rPr>
              <a:t>100 government agencies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How did it get there?</a:t>
            </a:r>
          </a:p>
          <a:p>
            <a:pPr marL="685800" marR="0" lvl="1" indent="-228600" algn="l" rtl="0">
              <a:lnSpc>
                <a:spcPct val="90000"/>
              </a:lnSpc>
              <a:spcBef>
                <a:spcPts val="50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Hard work, partners, sponsors </a:t>
            </a:r>
          </a:p>
        </p:txBody>
      </p:sp>
      <p:pic>
        <p:nvPicPr>
          <p:cNvPr id="110" name="Shape 110"/>
          <p:cNvPicPr preferRelativeResize="0"/>
          <p:nvPr/>
        </p:nvPicPr>
        <p:blipFill>
          <a:blip r:embed="rId3">
            <a:alphaModFix/>
          </a:blip>
          <a:stretch>
            <a:fillRect/>
          </a:stretch>
        </p:blipFill>
        <p:spPr>
          <a:xfrm>
            <a:off x="8624975" y="1589000"/>
            <a:ext cx="2781214" cy="3302700"/>
          </a:xfrm>
          <a:prstGeom prst="rect">
            <a:avLst/>
          </a:prstGeom>
          <a:noFill/>
          <a:ln>
            <a:noFill/>
          </a:ln>
        </p:spPr>
      </p:pic>
      <p:sp>
        <p:nvSpPr>
          <p:cNvPr id="111" name="Shape 111"/>
          <p:cNvSpPr txBox="1"/>
          <p:nvPr/>
        </p:nvSpPr>
        <p:spPr>
          <a:xfrm>
            <a:off x="8552150" y="5180150"/>
            <a:ext cx="2854200" cy="944700"/>
          </a:xfrm>
          <a:prstGeom prst="rect">
            <a:avLst/>
          </a:prstGeom>
          <a:noFill/>
          <a:ln>
            <a:noFill/>
          </a:ln>
        </p:spPr>
        <p:txBody>
          <a:bodyPr wrap="square" lIns="91425" tIns="91425" rIns="91425" bIns="91425" anchor="ctr" anchorCtr="0">
            <a:noAutofit/>
          </a:bodyPr>
          <a:lstStyle/>
          <a:p>
            <a:pPr lvl="0" rtl="0">
              <a:spcBef>
                <a:spcPts val="0"/>
              </a:spcBef>
              <a:buNone/>
            </a:pPr>
            <a:r>
              <a:rPr lang="en-US" sz="1000">
                <a:solidFill>
                  <a:schemeClr val="dk1"/>
                </a:solidFill>
                <a:latin typeface="Calibri"/>
                <a:ea typeface="Calibri"/>
                <a:cs typeface="Calibri"/>
                <a:sym typeface="Calibri"/>
              </a:rPr>
              <a:t>Sandersville, early 1940s. Workers seen standing beside the diesel engine and generator used by the city to produce its own electricity, Vanishing Georgia, Georgia Archives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a:picLocks noGrp="1"/>
          </p:cNvPicPr>
          <p:nvPr>
            <p:ph type="body" idx="1"/>
          </p:nvPr>
        </p:nvPicPr>
        <p:blipFill rotWithShape="1">
          <a:blip r:embed="rId3">
            <a:alphaModFix/>
          </a:blip>
          <a:srcRect/>
          <a:stretch/>
        </p:blipFill>
        <p:spPr>
          <a:xfrm>
            <a:off x="658099" y="311456"/>
            <a:ext cx="1917954" cy="6057069"/>
          </a:xfrm>
          <a:prstGeom prst="rect">
            <a:avLst/>
          </a:prstGeom>
          <a:noFill/>
          <a:ln>
            <a:noFill/>
          </a:ln>
        </p:spPr>
      </p:pic>
      <p:pic>
        <p:nvPicPr>
          <p:cNvPr id="117" name="Shape 117"/>
          <p:cNvPicPr preferRelativeResize="0"/>
          <p:nvPr/>
        </p:nvPicPr>
        <p:blipFill rotWithShape="1">
          <a:blip r:embed="rId4">
            <a:alphaModFix/>
          </a:blip>
          <a:srcRect/>
          <a:stretch/>
        </p:blipFill>
        <p:spPr>
          <a:xfrm>
            <a:off x="3356427" y="481781"/>
            <a:ext cx="7838087" cy="4711355"/>
          </a:xfrm>
          <a:prstGeom prst="rect">
            <a:avLst/>
          </a:prstGeom>
          <a:noFill/>
          <a:ln>
            <a:noFill/>
          </a:ln>
        </p:spPr>
      </p:pic>
      <p:sp>
        <p:nvSpPr>
          <p:cNvPr id="118" name="Shape 118"/>
          <p:cNvSpPr txBox="1"/>
          <p:nvPr/>
        </p:nvSpPr>
        <p:spPr>
          <a:xfrm>
            <a:off x="4059811" y="5456254"/>
            <a:ext cx="7890691" cy="830997"/>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Arial"/>
                <a:ea typeface="Arial"/>
                <a:cs typeface="Arial"/>
                <a:sym typeface="Arial"/>
              </a:rPr>
              <a:t>Finding primary documents in DLG--browse or search; search within a specific collection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900" y="152400"/>
            <a:ext cx="12192002" cy="6595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a:blip r:embed="rId3">
            <a:alphaModFix/>
          </a:blip>
          <a:stretch>
            <a:fillRect/>
          </a:stretch>
        </p:blipFill>
        <p:spPr>
          <a:xfrm>
            <a:off x="152400" y="152400"/>
            <a:ext cx="11807700" cy="6553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lvl="0">
              <a:spcBef>
                <a:spcPts val="0"/>
              </a:spcBef>
              <a:buNone/>
            </a:pPr>
            <a:r>
              <a:rPr lang="en-US"/>
              <a:t>Educator Resources</a:t>
            </a:r>
          </a:p>
        </p:txBody>
      </p:sp>
      <p:pic>
        <p:nvPicPr>
          <p:cNvPr id="137" name="Shape 137"/>
          <p:cNvPicPr preferRelativeResize="0"/>
          <p:nvPr/>
        </p:nvPicPr>
        <p:blipFill>
          <a:blip r:embed="rId3">
            <a:alphaModFix/>
          </a:blip>
          <a:stretch>
            <a:fillRect/>
          </a:stretch>
        </p:blipFill>
        <p:spPr>
          <a:xfrm>
            <a:off x="850941" y="1825623"/>
            <a:ext cx="4721185" cy="4760925"/>
          </a:xfrm>
          <a:prstGeom prst="rect">
            <a:avLst/>
          </a:prstGeom>
          <a:noFill/>
          <a:ln>
            <a:noFill/>
          </a:ln>
        </p:spPr>
      </p:pic>
      <p:pic>
        <p:nvPicPr>
          <p:cNvPr id="138" name="Shape 138"/>
          <p:cNvPicPr preferRelativeResize="0"/>
          <p:nvPr/>
        </p:nvPicPr>
        <p:blipFill>
          <a:blip r:embed="rId4">
            <a:alphaModFix/>
          </a:blip>
          <a:stretch>
            <a:fillRect/>
          </a:stretch>
        </p:blipFill>
        <p:spPr>
          <a:xfrm>
            <a:off x="6334125" y="365125"/>
            <a:ext cx="4226973" cy="6340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31112" y="161656"/>
            <a:ext cx="7738730" cy="114463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4000" b="0" i="0" u="none" strike="noStrike" cap="none">
                <a:solidFill>
                  <a:schemeClr val="dk1"/>
                </a:solidFill>
                <a:latin typeface="Arial"/>
                <a:ea typeface="Arial"/>
                <a:cs typeface="Arial"/>
                <a:sym typeface="Arial"/>
              </a:rPr>
              <a:t>Georgia Historic Newspapers </a:t>
            </a:r>
          </a:p>
        </p:txBody>
      </p:sp>
      <p:pic>
        <p:nvPicPr>
          <p:cNvPr id="144" name="Shape 144"/>
          <p:cNvPicPr preferRelativeResize="0">
            <a:picLocks noGrp="1"/>
          </p:cNvPicPr>
          <p:nvPr>
            <p:ph type="body" idx="1"/>
          </p:nvPr>
        </p:nvPicPr>
        <p:blipFill rotWithShape="1">
          <a:blip r:embed="rId3">
            <a:alphaModFix/>
          </a:blip>
          <a:srcRect/>
          <a:stretch/>
        </p:blipFill>
        <p:spPr>
          <a:xfrm>
            <a:off x="883920" y="1306286"/>
            <a:ext cx="8763572" cy="55517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r="5157"/>
          <a:stretch/>
        </p:blipFill>
        <p:spPr>
          <a:xfrm>
            <a:off x="6685938" y="1755070"/>
            <a:ext cx="5326896" cy="5034623"/>
          </a:xfrm>
          <a:prstGeom prst="rect">
            <a:avLst/>
          </a:prstGeom>
          <a:noFill/>
          <a:ln>
            <a:noFill/>
          </a:ln>
        </p:spPr>
      </p:pic>
      <p:pic>
        <p:nvPicPr>
          <p:cNvPr id="150" name="Shape 150"/>
          <p:cNvPicPr preferRelativeResize="0"/>
          <p:nvPr/>
        </p:nvPicPr>
        <p:blipFill rotWithShape="1">
          <a:blip r:embed="rId4">
            <a:alphaModFix/>
          </a:blip>
          <a:srcRect/>
          <a:stretch/>
        </p:blipFill>
        <p:spPr>
          <a:xfrm>
            <a:off x="85890" y="19593"/>
            <a:ext cx="6634697" cy="412537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1615</Words>
  <Application>Microsoft Office PowerPoint</Application>
  <PresentationFormat>Widescreen</PresentationFormat>
  <Paragraphs>218</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Finding Primary Documents</vt:lpstr>
      <vt:lpstr>The Digital Library of Georgia </vt:lpstr>
      <vt:lpstr>About the Digital Library of Georgia </vt:lpstr>
      <vt:lpstr>PowerPoint Presentation</vt:lpstr>
      <vt:lpstr>PowerPoint Presentation</vt:lpstr>
      <vt:lpstr>PowerPoint Presentation</vt:lpstr>
      <vt:lpstr>Educator Resources</vt:lpstr>
      <vt:lpstr>Georgia Historic Newspapers </vt:lpstr>
      <vt:lpstr>PowerPoint Presentation</vt:lpstr>
      <vt:lpstr>The New Georgia Encyclopedia </vt:lpstr>
      <vt:lpstr>New Georgia Encyclopedia-For Educators </vt:lpstr>
      <vt:lpstr>Beyond Georgia</vt:lpstr>
      <vt:lpstr>How Digital Collections of Primary Documents Help Us</vt:lpstr>
      <vt:lpstr>Organizationally speaking…</vt:lpstr>
      <vt:lpstr>National initiatives </vt:lpstr>
      <vt:lpstr>The Digital Public Library of America </vt:lpstr>
      <vt:lpstr>The Digital Public Library of America </vt:lpstr>
      <vt:lpstr>Europe</vt:lpstr>
      <vt:lpstr>Regional</vt:lpstr>
      <vt:lpstr>Consortia</vt:lpstr>
      <vt:lpstr>State agencies</vt:lpstr>
      <vt:lpstr>Universities, archives, museums, libraries </vt:lpstr>
      <vt:lpstr>Where else to look? </vt:lpstr>
      <vt:lpstr>Internet Archive</vt:lpstr>
      <vt:lpstr>WorldCat and ArchiveGrid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Primary Documents</dc:title>
  <dc:creator>Russell Palmer</dc:creator>
  <cp:lastModifiedBy>Russell Palmer</cp:lastModifiedBy>
  <cp:revision>4</cp:revision>
  <dcterms:modified xsi:type="dcterms:W3CDTF">2017-10-13T17:13:31Z</dcterms:modified>
</cp:coreProperties>
</file>