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8"/>
  </p:notesMasterIdLst>
  <p:sldIdLst>
    <p:sldId id="256" r:id="rId5"/>
    <p:sldId id="265" r:id="rId6"/>
    <p:sldId id="276" r:id="rId7"/>
    <p:sldId id="273" r:id="rId8"/>
    <p:sldId id="274" r:id="rId9"/>
    <p:sldId id="275" r:id="rId10"/>
    <p:sldId id="278" r:id="rId11"/>
    <p:sldId id="260" r:id="rId12"/>
    <p:sldId id="279" r:id="rId13"/>
    <p:sldId id="280" r:id="rId14"/>
    <p:sldId id="281" r:id="rId15"/>
    <p:sldId id="282" r:id="rId16"/>
    <p:sldId id="283" r:id="rId17"/>
  </p:sldIdLst>
  <p:sldSz cx="9144000" cy="5143500" type="screen16x9"/>
  <p:notesSz cx="9296400" cy="7010400"/>
  <p:embeddedFontLst>
    <p:embeddedFont>
      <p:font typeface="Helvetica Neue" panose="020B0604020202020204" charset="0"/>
      <p:regular r:id="rId19"/>
      <p:bold r:id="rId20"/>
      <p:italic r:id="rId21"/>
      <p:boldItalic r:id="rId22"/>
    </p:embeddedFont>
    <p:embeddedFont>
      <p:font typeface="Helvetica Neue Light" panose="020B0604020202020204" charset="0"/>
      <p:regular r:id="rId23"/>
      <p:bold r:id="rId24"/>
      <p:italic r:id="rId25"/>
      <p:boldItalic r:id="rId26"/>
    </p:embeddedFont>
    <p:embeddedFont>
      <p:font typeface="Roboto Light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3" autoAdjust="0"/>
    <p:restoredTop sz="86441" autoAdjust="0"/>
  </p:normalViewPr>
  <p:slideViewPr>
    <p:cSldViewPr snapToGrid="0">
      <p:cViewPr varScale="1">
        <p:scale>
          <a:sx n="181" d="100"/>
          <a:sy n="181" d="100"/>
        </p:scale>
        <p:origin x="522" y="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F9050-B7B2-4D3E-B45F-F5C4A6B046DA}" type="doc">
      <dgm:prSet loTypeId="urn:microsoft.com/office/officeart/2005/8/layout/matrix1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CF97BF-7046-4F2A-868D-BD26023D0E21}">
      <dgm:prSet phldrT="[Text]" phldr="0"/>
      <dgm:spPr/>
      <dgm:t>
        <a:bodyPr/>
        <a:lstStyle/>
        <a:p>
          <a:r>
            <a:rPr lang="en-US" dirty="0"/>
            <a:t>Reality</a:t>
          </a:r>
        </a:p>
      </dgm:t>
    </dgm:pt>
    <dgm:pt modelId="{B952D7F8-1601-4F06-9399-C74A598F11E3}" type="parTrans" cxnId="{5698D636-4B8A-4E85-9288-BFA3E4393B75}">
      <dgm:prSet/>
      <dgm:spPr/>
      <dgm:t>
        <a:bodyPr/>
        <a:lstStyle/>
        <a:p>
          <a:endParaRPr lang="en-US"/>
        </a:p>
      </dgm:t>
    </dgm:pt>
    <dgm:pt modelId="{FD84B5D5-C70B-4204-8695-53E6F3F9AB9B}" type="sibTrans" cxnId="{5698D636-4B8A-4E85-9288-BFA3E4393B75}">
      <dgm:prSet/>
      <dgm:spPr/>
      <dgm:t>
        <a:bodyPr/>
        <a:lstStyle/>
        <a:p>
          <a:endParaRPr lang="en-US"/>
        </a:p>
      </dgm:t>
    </dgm:pt>
    <dgm:pt modelId="{9D924379-C3FC-4AC3-8311-A19AE5B18337}">
      <dgm:prSet phldrT="[Text]" phldr="0"/>
      <dgm:spPr/>
      <dgm:t>
        <a:bodyPr/>
        <a:lstStyle/>
        <a:p>
          <a:r>
            <a:rPr lang="en-US" dirty="0"/>
            <a:t>End of Civilization</a:t>
          </a:r>
        </a:p>
      </dgm:t>
    </dgm:pt>
    <dgm:pt modelId="{34B73788-BE0C-4DEF-B1B7-72DC1A9CC9CC}" type="parTrans" cxnId="{96C526AC-D5C6-4155-94A8-6FFA478C6649}">
      <dgm:prSet/>
      <dgm:spPr/>
      <dgm:t>
        <a:bodyPr/>
        <a:lstStyle/>
        <a:p>
          <a:endParaRPr lang="en-US"/>
        </a:p>
      </dgm:t>
    </dgm:pt>
    <dgm:pt modelId="{B6D5768A-55F2-458B-9F0F-8B853CFB5FC9}" type="sibTrans" cxnId="{96C526AC-D5C6-4155-94A8-6FFA478C6649}">
      <dgm:prSet/>
      <dgm:spPr/>
      <dgm:t>
        <a:bodyPr/>
        <a:lstStyle/>
        <a:p>
          <a:endParaRPr lang="en-US"/>
        </a:p>
      </dgm:t>
    </dgm:pt>
    <dgm:pt modelId="{5CC64A6B-BB53-475E-BD08-A5AFD0B884C0}">
      <dgm:prSet phldrT="[Text]" phldr="0"/>
      <dgm:spPr/>
      <dgm:t>
        <a:bodyPr/>
        <a:lstStyle/>
        <a:p>
          <a:r>
            <a:rPr lang="en-US" dirty="0"/>
            <a:t>Miracle</a:t>
          </a:r>
        </a:p>
      </dgm:t>
    </dgm:pt>
    <dgm:pt modelId="{6D2C5A45-BE67-4DA0-9508-8892DE26577D}" type="parTrans" cxnId="{4293E33F-EA3B-4054-83D4-CFD183F9D9C9}">
      <dgm:prSet/>
      <dgm:spPr/>
      <dgm:t>
        <a:bodyPr/>
        <a:lstStyle/>
        <a:p>
          <a:endParaRPr lang="en-US"/>
        </a:p>
      </dgm:t>
    </dgm:pt>
    <dgm:pt modelId="{B5866449-BBA8-4E13-8806-ECAAE6714B6B}" type="sibTrans" cxnId="{4293E33F-EA3B-4054-83D4-CFD183F9D9C9}">
      <dgm:prSet/>
      <dgm:spPr/>
      <dgm:t>
        <a:bodyPr/>
        <a:lstStyle/>
        <a:p>
          <a:endParaRPr lang="en-US"/>
        </a:p>
      </dgm:t>
    </dgm:pt>
    <dgm:pt modelId="{838F01A9-5A9A-4722-B0BE-A88D14902BE6}">
      <dgm:prSet phldrT="[Text]" phldr="0"/>
      <dgm:spPr/>
      <dgm:t>
        <a:bodyPr/>
        <a:lstStyle/>
        <a:p>
          <a:r>
            <a:rPr lang="en-US" dirty="0"/>
            <a:t>Trash</a:t>
          </a:r>
        </a:p>
      </dgm:t>
    </dgm:pt>
    <dgm:pt modelId="{DB8E0730-607B-45E3-A77A-96225C173A41}" type="parTrans" cxnId="{7F8127F0-CBE3-4BE6-A344-EEDF061ED3E8}">
      <dgm:prSet/>
      <dgm:spPr/>
      <dgm:t>
        <a:bodyPr/>
        <a:lstStyle/>
        <a:p>
          <a:endParaRPr lang="en-US"/>
        </a:p>
      </dgm:t>
    </dgm:pt>
    <dgm:pt modelId="{435E3BE8-406F-4478-8339-9326CF8E667B}" type="sibTrans" cxnId="{7F8127F0-CBE3-4BE6-A344-EEDF061ED3E8}">
      <dgm:prSet/>
      <dgm:spPr/>
      <dgm:t>
        <a:bodyPr/>
        <a:lstStyle/>
        <a:p>
          <a:endParaRPr lang="en-US"/>
        </a:p>
      </dgm:t>
    </dgm:pt>
    <dgm:pt modelId="{E58019DD-812F-4CC3-9B3D-46803F238FFD}">
      <dgm:prSet phldrT="[Text]" phldr="0"/>
      <dgm:spPr/>
      <dgm:t>
        <a:bodyPr/>
        <a:lstStyle/>
        <a:p>
          <a:r>
            <a:rPr lang="en-US" dirty="0"/>
            <a:t>Shortcut</a:t>
          </a:r>
        </a:p>
      </dgm:t>
    </dgm:pt>
    <dgm:pt modelId="{C8B3D6C1-13B0-45AD-B174-7CC6A656CBBF}" type="parTrans" cxnId="{C7694893-E1EE-4274-BBF2-AE01F6FBA8A1}">
      <dgm:prSet/>
      <dgm:spPr/>
      <dgm:t>
        <a:bodyPr/>
        <a:lstStyle/>
        <a:p>
          <a:endParaRPr lang="en-US"/>
        </a:p>
      </dgm:t>
    </dgm:pt>
    <dgm:pt modelId="{7C560C9A-12AA-44E5-A756-06C74D1E0E87}" type="sibTrans" cxnId="{C7694893-E1EE-4274-BBF2-AE01F6FBA8A1}">
      <dgm:prSet/>
      <dgm:spPr/>
      <dgm:t>
        <a:bodyPr/>
        <a:lstStyle/>
        <a:p>
          <a:endParaRPr lang="en-US"/>
        </a:p>
      </dgm:t>
    </dgm:pt>
    <dgm:pt modelId="{77A3626B-137E-407A-9A54-3D0185A799B1}" type="pres">
      <dgm:prSet presAssocID="{96EF9050-B7B2-4D3E-B45F-F5C4A6B046D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A762844-0710-41F7-968B-F81B21E32637}" type="pres">
      <dgm:prSet presAssocID="{96EF9050-B7B2-4D3E-B45F-F5C4A6B046DA}" presName="matrix" presStyleCnt="0"/>
      <dgm:spPr/>
    </dgm:pt>
    <dgm:pt modelId="{158F6A69-34BA-4DE7-A5DA-330468E3FA11}" type="pres">
      <dgm:prSet presAssocID="{96EF9050-B7B2-4D3E-B45F-F5C4A6B046DA}" presName="tile1" presStyleLbl="node1" presStyleIdx="0" presStyleCnt="4"/>
      <dgm:spPr/>
    </dgm:pt>
    <dgm:pt modelId="{8147C802-DE74-4C8F-A1FC-BF6A1993EF42}" type="pres">
      <dgm:prSet presAssocID="{96EF9050-B7B2-4D3E-B45F-F5C4A6B046D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420A009-C450-4926-BB17-981A1D7D3F81}" type="pres">
      <dgm:prSet presAssocID="{96EF9050-B7B2-4D3E-B45F-F5C4A6B046DA}" presName="tile2" presStyleLbl="node1" presStyleIdx="1" presStyleCnt="4"/>
      <dgm:spPr/>
    </dgm:pt>
    <dgm:pt modelId="{E2399E46-B4F2-44A0-9800-0E825F2F40DA}" type="pres">
      <dgm:prSet presAssocID="{96EF9050-B7B2-4D3E-B45F-F5C4A6B046D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050EA7E-FBB6-4FF1-A9EC-50180E7CF5B3}" type="pres">
      <dgm:prSet presAssocID="{96EF9050-B7B2-4D3E-B45F-F5C4A6B046DA}" presName="tile3" presStyleLbl="node1" presStyleIdx="2" presStyleCnt="4"/>
      <dgm:spPr/>
    </dgm:pt>
    <dgm:pt modelId="{6EFE15F9-D68A-4FE4-85AC-BBE4227DA527}" type="pres">
      <dgm:prSet presAssocID="{96EF9050-B7B2-4D3E-B45F-F5C4A6B046D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83243E3-9F92-4C98-A7D3-CE9ED5CB5059}" type="pres">
      <dgm:prSet presAssocID="{96EF9050-B7B2-4D3E-B45F-F5C4A6B046DA}" presName="tile4" presStyleLbl="node1" presStyleIdx="3" presStyleCnt="4"/>
      <dgm:spPr/>
    </dgm:pt>
    <dgm:pt modelId="{13C3B92D-74C0-4C2C-8023-33457B964AEB}" type="pres">
      <dgm:prSet presAssocID="{96EF9050-B7B2-4D3E-B45F-F5C4A6B046D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911D1DC-98D5-43F3-B490-3FBD886885BA}" type="pres">
      <dgm:prSet presAssocID="{96EF9050-B7B2-4D3E-B45F-F5C4A6B046DA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63815419-41AB-4738-911E-A0E764AC249A}" type="presOf" srcId="{838F01A9-5A9A-4722-B0BE-A88D14902BE6}" destId="{4050EA7E-FBB6-4FF1-A9EC-50180E7CF5B3}" srcOrd="0" destOrd="0" presId="urn:microsoft.com/office/officeart/2005/8/layout/matrix1"/>
    <dgm:cxn modelId="{8371F829-3C36-4E2C-AF2A-26595E040F6A}" type="presOf" srcId="{E58019DD-812F-4CC3-9B3D-46803F238FFD}" destId="{783243E3-9F92-4C98-A7D3-CE9ED5CB5059}" srcOrd="0" destOrd="0" presId="urn:microsoft.com/office/officeart/2005/8/layout/matrix1"/>
    <dgm:cxn modelId="{5698D636-4B8A-4E85-9288-BFA3E4393B75}" srcId="{96EF9050-B7B2-4D3E-B45F-F5C4A6B046DA}" destId="{A3CF97BF-7046-4F2A-868D-BD26023D0E21}" srcOrd="0" destOrd="0" parTransId="{B952D7F8-1601-4F06-9399-C74A598F11E3}" sibTransId="{FD84B5D5-C70B-4204-8695-53E6F3F9AB9B}"/>
    <dgm:cxn modelId="{4293E33F-EA3B-4054-83D4-CFD183F9D9C9}" srcId="{A3CF97BF-7046-4F2A-868D-BD26023D0E21}" destId="{5CC64A6B-BB53-475E-BD08-A5AFD0B884C0}" srcOrd="1" destOrd="0" parTransId="{6D2C5A45-BE67-4DA0-9508-8892DE26577D}" sibTransId="{B5866449-BBA8-4E13-8806-ECAAE6714B6B}"/>
    <dgm:cxn modelId="{2495924D-0532-4D08-9F8F-4EB555181842}" type="presOf" srcId="{96EF9050-B7B2-4D3E-B45F-F5C4A6B046DA}" destId="{77A3626B-137E-407A-9A54-3D0185A799B1}" srcOrd="0" destOrd="0" presId="urn:microsoft.com/office/officeart/2005/8/layout/matrix1"/>
    <dgm:cxn modelId="{50041371-4F87-4C7F-A383-CD33DF441917}" type="presOf" srcId="{9D924379-C3FC-4AC3-8311-A19AE5B18337}" destId="{158F6A69-34BA-4DE7-A5DA-330468E3FA11}" srcOrd="0" destOrd="0" presId="urn:microsoft.com/office/officeart/2005/8/layout/matrix1"/>
    <dgm:cxn modelId="{A7B5EB7C-FAE8-410D-B17F-BC4D4423404F}" type="presOf" srcId="{E58019DD-812F-4CC3-9B3D-46803F238FFD}" destId="{13C3B92D-74C0-4C2C-8023-33457B964AEB}" srcOrd="1" destOrd="0" presId="urn:microsoft.com/office/officeart/2005/8/layout/matrix1"/>
    <dgm:cxn modelId="{18E85B7F-16F4-4DF9-A017-FCD009A94146}" type="presOf" srcId="{5CC64A6B-BB53-475E-BD08-A5AFD0B884C0}" destId="{A420A009-C450-4926-BB17-981A1D7D3F81}" srcOrd="0" destOrd="0" presId="urn:microsoft.com/office/officeart/2005/8/layout/matrix1"/>
    <dgm:cxn modelId="{C7694893-E1EE-4274-BBF2-AE01F6FBA8A1}" srcId="{A3CF97BF-7046-4F2A-868D-BD26023D0E21}" destId="{E58019DD-812F-4CC3-9B3D-46803F238FFD}" srcOrd="3" destOrd="0" parTransId="{C8B3D6C1-13B0-45AD-B174-7CC6A656CBBF}" sibTransId="{7C560C9A-12AA-44E5-A756-06C74D1E0E87}"/>
    <dgm:cxn modelId="{C000CBAA-58F4-45D3-BB37-AA90E85D48D7}" type="presOf" srcId="{9D924379-C3FC-4AC3-8311-A19AE5B18337}" destId="{8147C802-DE74-4C8F-A1FC-BF6A1993EF42}" srcOrd="1" destOrd="0" presId="urn:microsoft.com/office/officeart/2005/8/layout/matrix1"/>
    <dgm:cxn modelId="{96C526AC-D5C6-4155-94A8-6FFA478C6649}" srcId="{A3CF97BF-7046-4F2A-868D-BD26023D0E21}" destId="{9D924379-C3FC-4AC3-8311-A19AE5B18337}" srcOrd="0" destOrd="0" parTransId="{34B73788-BE0C-4DEF-B1B7-72DC1A9CC9CC}" sibTransId="{B6D5768A-55F2-458B-9F0F-8B853CFB5FC9}"/>
    <dgm:cxn modelId="{503265BC-8EA4-47C8-8074-5BDA4771CA51}" type="presOf" srcId="{A3CF97BF-7046-4F2A-868D-BD26023D0E21}" destId="{D911D1DC-98D5-43F3-B490-3FBD886885BA}" srcOrd="0" destOrd="0" presId="urn:microsoft.com/office/officeart/2005/8/layout/matrix1"/>
    <dgm:cxn modelId="{7F8127F0-CBE3-4BE6-A344-EEDF061ED3E8}" srcId="{A3CF97BF-7046-4F2A-868D-BD26023D0E21}" destId="{838F01A9-5A9A-4722-B0BE-A88D14902BE6}" srcOrd="2" destOrd="0" parTransId="{DB8E0730-607B-45E3-A77A-96225C173A41}" sibTransId="{435E3BE8-406F-4478-8339-9326CF8E667B}"/>
    <dgm:cxn modelId="{089AB6F7-2059-4595-B41E-ECE1F66BA216}" type="presOf" srcId="{838F01A9-5A9A-4722-B0BE-A88D14902BE6}" destId="{6EFE15F9-D68A-4FE4-85AC-BBE4227DA527}" srcOrd="1" destOrd="0" presId="urn:microsoft.com/office/officeart/2005/8/layout/matrix1"/>
    <dgm:cxn modelId="{DCD1A0FA-CAF8-468D-AC25-9E15EE94DF5C}" type="presOf" srcId="{5CC64A6B-BB53-475E-BD08-A5AFD0B884C0}" destId="{E2399E46-B4F2-44A0-9800-0E825F2F40DA}" srcOrd="1" destOrd="0" presId="urn:microsoft.com/office/officeart/2005/8/layout/matrix1"/>
    <dgm:cxn modelId="{116E9BD2-7FC3-4FCD-9699-674654D36278}" type="presParOf" srcId="{77A3626B-137E-407A-9A54-3D0185A799B1}" destId="{BA762844-0710-41F7-968B-F81B21E32637}" srcOrd="0" destOrd="0" presId="urn:microsoft.com/office/officeart/2005/8/layout/matrix1"/>
    <dgm:cxn modelId="{FC665A51-EEA6-4B0C-868B-311803122F85}" type="presParOf" srcId="{BA762844-0710-41F7-968B-F81B21E32637}" destId="{158F6A69-34BA-4DE7-A5DA-330468E3FA11}" srcOrd="0" destOrd="0" presId="urn:microsoft.com/office/officeart/2005/8/layout/matrix1"/>
    <dgm:cxn modelId="{06568DF2-638B-459B-8B0F-5B21D0D65945}" type="presParOf" srcId="{BA762844-0710-41F7-968B-F81B21E32637}" destId="{8147C802-DE74-4C8F-A1FC-BF6A1993EF42}" srcOrd="1" destOrd="0" presId="urn:microsoft.com/office/officeart/2005/8/layout/matrix1"/>
    <dgm:cxn modelId="{7FAC9DC5-838E-4603-841F-5453F8731F5B}" type="presParOf" srcId="{BA762844-0710-41F7-968B-F81B21E32637}" destId="{A420A009-C450-4926-BB17-981A1D7D3F81}" srcOrd="2" destOrd="0" presId="urn:microsoft.com/office/officeart/2005/8/layout/matrix1"/>
    <dgm:cxn modelId="{9EB4CDE4-C8A8-4B7E-BC83-E41DF93177A2}" type="presParOf" srcId="{BA762844-0710-41F7-968B-F81B21E32637}" destId="{E2399E46-B4F2-44A0-9800-0E825F2F40DA}" srcOrd="3" destOrd="0" presId="urn:microsoft.com/office/officeart/2005/8/layout/matrix1"/>
    <dgm:cxn modelId="{77BDA034-0DA1-4C65-A57D-C385D62985CB}" type="presParOf" srcId="{BA762844-0710-41F7-968B-F81B21E32637}" destId="{4050EA7E-FBB6-4FF1-A9EC-50180E7CF5B3}" srcOrd="4" destOrd="0" presId="urn:microsoft.com/office/officeart/2005/8/layout/matrix1"/>
    <dgm:cxn modelId="{9ED144CE-5CB4-4323-968C-EE5DBDA43817}" type="presParOf" srcId="{BA762844-0710-41F7-968B-F81B21E32637}" destId="{6EFE15F9-D68A-4FE4-85AC-BBE4227DA527}" srcOrd="5" destOrd="0" presId="urn:microsoft.com/office/officeart/2005/8/layout/matrix1"/>
    <dgm:cxn modelId="{3060C1DC-228B-439F-B8A0-50202E17BFFE}" type="presParOf" srcId="{BA762844-0710-41F7-968B-F81B21E32637}" destId="{783243E3-9F92-4C98-A7D3-CE9ED5CB5059}" srcOrd="6" destOrd="0" presId="urn:microsoft.com/office/officeart/2005/8/layout/matrix1"/>
    <dgm:cxn modelId="{C971C277-CC16-4967-BF79-4255FD0C82DB}" type="presParOf" srcId="{BA762844-0710-41F7-968B-F81B21E32637}" destId="{13C3B92D-74C0-4C2C-8023-33457B964AEB}" srcOrd="7" destOrd="0" presId="urn:microsoft.com/office/officeart/2005/8/layout/matrix1"/>
    <dgm:cxn modelId="{4FA72DDC-BB3F-42BA-AC41-0170B0A25F1A}" type="presParOf" srcId="{77A3626B-137E-407A-9A54-3D0185A799B1}" destId="{D911D1DC-98D5-43F3-B490-3FBD886885B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F6A69-34BA-4DE7-A5DA-330468E3FA11}">
      <dsp:nvSpPr>
        <dsp:cNvPr id="0" name=""/>
        <dsp:cNvSpPr/>
      </dsp:nvSpPr>
      <dsp:spPr>
        <a:xfrm rot="16200000">
          <a:off x="652316" y="-652316"/>
          <a:ext cx="1257978" cy="256261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End of Civilization</a:t>
          </a:r>
        </a:p>
      </dsp:txBody>
      <dsp:txXfrm rot="5400000">
        <a:off x="0" y="0"/>
        <a:ext cx="2562610" cy="943483"/>
      </dsp:txXfrm>
    </dsp:sp>
    <dsp:sp modelId="{A420A009-C450-4926-BB17-981A1D7D3F81}">
      <dsp:nvSpPr>
        <dsp:cNvPr id="0" name=""/>
        <dsp:cNvSpPr/>
      </dsp:nvSpPr>
      <dsp:spPr>
        <a:xfrm>
          <a:off x="2562610" y="0"/>
          <a:ext cx="2562610" cy="125797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Miracle</a:t>
          </a:r>
        </a:p>
      </dsp:txBody>
      <dsp:txXfrm>
        <a:off x="2562610" y="0"/>
        <a:ext cx="2562610" cy="943483"/>
      </dsp:txXfrm>
    </dsp:sp>
    <dsp:sp modelId="{4050EA7E-FBB6-4FF1-A9EC-50180E7CF5B3}">
      <dsp:nvSpPr>
        <dsp:cNvPr id="0" name=""/>
        <dsp:cNvSpPr/>
      </dsp:nvSpPr>
      <dsp:spPr>
        <a:xfrm rot="10800000">
          <a:off x="0" y="1257978"/>
          <a:ext cx="2562610" cy="125797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Trash</a:t>
          </a:r>
        </a:p>
      </dsp:txBody>
      <dsp:txXfrm rot="10800000">
        <a:off x="0" y="1572473"/>
        <a:ext cx="2562610" cy="943483"/>
      </dsp:txXfrm>
    </dsp:sp>
    <dsp:sp modelId="{783243E3-9F92-4C98-A7D3-CE9ED5CB5059}">
      <dsp:nvSpPr>
        <dsp:cNvPr id="0" name=""/>
        <dsp:cNvSpPr/>
      </dsp:nvSpPr>
      <dsp:spPr>
        <a:xfrm rot="5400000">
          <a:off x="3214926" y="605662"/>
          <a:ext cx="1257978" cy="256261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Shortcut</a:t>
          </a:r>
        </a:p>
      </dsp:txBody>
      <dsp:txXfrm rot="-5400000">
        <a:off x="2562610" y="1572472"/>
        <a:ext cx="2562610" cy="943483"/>
      </dsp:txXfrm>
    </dsp:sp>
    <dsp:sp modelId="{D911D1DC-98D5-43F3-B490-3FBD886885BA}">
      <dsp:nvSpPr>
        <dsp:cNvPr id="0" name=""/>
        <dsp:cNvSpPr/>
      </dsp:nvSpPr>
      <dsp:spPr>
        <a:xfrm>
          <a:off x="1793827" y="943483"/>
          <a:ext cx="1537566" cy="628989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Reality</a:t>
          </a:r>
        </a:p>
      </dsp:txBody>
      <dsp:txXfrm>
        <a:off x="1824532" y="974188"/>
        <a:ext cx="1476156" cy="567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22907192-725D-7044-D197-92D69B4A8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8553f18b1_0_172:notes">
            <a:extLst>
              <a:ext uri="{FF2B5EF4-FFF2-40B4-BE49-F238E27FC236}">
                <a16:creationId xmlns:a16="http://schemas.microsoft.com/office/drawing/2014/main" id="{094D23AF-A1A1-D214-CA93-732E825642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08553f18b1_0_172:notes">
            <a:extLst>
              <a:ext uri="{FF2B5EF4-FFF2-40B4-BE49-F238E27FC236}">
                <a16:creationId xmlns:a16="http://schemas.microsoft.com/office/drawing/2014/main" id="{496587EF-65AE-0595-3EA5-CB4DA96463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7960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C2B8D456-B9ED-6446-0522-EBB0E4B90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8553f18b1_0_172:notes">
            <a:extLst>
              <a:ext uri="{FF2B5EF4-FFF2-40B4-BE49-F238E27FC236}">
                <a16:creationId xmlns:a16="http://schemas.microsoft.com/office/drawing/2014/main" id="{2DB896A8-3D6E-C920-532A-FC79B95E24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08553f18b1_0_172:notes">
            <a:extLst>
              <a:ext uri="{FF2B5EF4-FFF2-40B4-BE49-F238E27FC236}">
                <a16:creationId xmlns:a16="http://schemas.microsoft.com/office/drawing/2014/main" id="{E6D45CBE-79AB-AF93-D498-D41FB3EB4E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63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935E605D-8120-38F2-B9F3-33309FB54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8553f18b1_0_172:notes">
            <a:extLst>
              <a:ext uri="{FF2B5EF4-FFF2-40B4-BE49-F238E27FC236}">
                <a16:creationId xmlns:a16="http://schemas.microsoft.com/office/drawing/2014/main" id="{CF0FB881-D32D-09E7-1C89-9533C65482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08553f18b1_0_172:notes">
            <a:extLst>
              <a:ext uri="{FF2B5EF4-FFF2-40B4-BE49-F238E27FC236}">
                <a16:creationId xmlns:a16="http://schemas.microsoft.com/office/drawing/2014/main" id="{09634C74-1461-C46F-37A7-CF1F5576A7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962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9961D6C2-C8E3-70C8-CD07-CC16BBC27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8553f18b1_0_172:notes">
            <a:extLst>
              <a:ext uri="{FF2B5EF4-FFF2-40B4-BE49-F238E27FC236}">
                <a16:creationId xmlns:a16="http://schemas.microsoft.com/office/drawing/2014/main" id="{31C60EC7-7F4C-E6A7-8993-46D61E460D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08553f18b1_0_172:notes">
            <a:extLst>
              <a:ext uri="{FF2B5EF4-FFF2-40B4-BE49-F238E27FC236}">
                <a16:creationId xmlns:a16="http://schemas.microsoft.com/office/drawing/2014/main" id="{3495EDFE-5D8C-094A-66B5-B9997C2A44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5012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AAE41B3A-2B89-7FF3-C385-28466FFD3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8553f18b1_0_172:notes">
            <a:extLst>
              <a:ext uri="{FF2B5EF4-FFF2-40B4-BE49-F238E27FC236}">
                <a16:creationId xmlns:a16="http://schemas.microsoft.com/office/drawing/2014/main" id="{9534E160-87CC-0FD1-8CDD-257039EB8E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08553f18b1_0_172:notes">
            <a:extLst>
              <a:ext uri="{FF2B5EF4-FFF2-40B4-BE49-F238E27FC236}">
                <a16:creationId xmlns:a16="http://schemas.microsoft.com/office/drawing/2014/main" id="{2B0FDEE8-6225-F528-01F4-D334F4EE04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863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0FCF5016-F0CC-7FB1-7367-F14C2FCE1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8553f18b1_0_172:notes">
            <a:extLst>
              <a:ext uri="{FF2B5EF4-FFF2-40B4-BE49-F238E27FC236}">
                <a16:creationId xmlns:a16="http://schemas.microsoft.com/office/drawing/2014/main" id="{987D6F49-FE2A-54E6-AC31-67CC5FCE66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08553f18b1_0_172:notes">
            <a:extLst>
              <a:ext uri="{FF2B5EF4-FFF2-40B4-BE49-F238E27FC236}">
                <a16:creationId xmlns:a16="http://schemas.microsoft.com/office/drawing/2014/main" id="{357F6FD8-0ADD-9DD8-D39A-2652485781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9944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1F79ABAF-4A0A-417C-6A34-02EE73370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8553f18b1_0_172:notes">
            <a:extLst>
              <a:ext uri="{FF2B5EF4-FFF2-40B4-BE49-F238E27FC236}">
                <a16:creationId xmlns:a16="http://schemas.microsoft.com/office/drawing/2014/main" id="{B9317543-2897-556A-30C2-9F4E3E5CB1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08553f18b1_0_172:notes">
            <a:extLst>
              <a:ext uri="{FF2B5EF4-FFF2-40B4-BE49-F238E27FC236}">
                <a16:creationId xmlns:a16="http://schemas.microsoft.com/office/drawing/2014/main" id="{66A25677-5D6C-35D8-2081-0A3E22FED3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89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645DF4E0-A3D6-6DE6-3BC7-B573E93C3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8553f18b1_0_172:notes">
            <a:extLst>
              <a:ext uri="{FF2B5EF4-FFF2-40B4-BE49-F238E27FC236}">
                <a16:creationId xmlns:a16="http://schemas.microsoft.com/office/drawing/2014/main" id="{51BA2FA6-47E4-33BA-1BD5-C5CE79EAD6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08553f18b1_0_172:notes">
            <a:extLst>
              <a:ext uri="{FF2B5EF4-FFF2-40B4-BE49-F238E27FC236}">
                <a16:creationId xmlns:a16="http://schemas.microsoft.com/office/drawing/2014/main" id="{B808D080-87A7-9D55-4425-01A5D65463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489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A67C27DF-435E-0941-E633-10FB34D07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8553f18b1_0_172:notes">
            <a:extLst>
              <a:ext uri="{FF2B5EF4-FFF2-40B4-BE49-F238E27FC236}">
                <a16:creationId xmlns:a16="http://schemas.microsoft.com/office/drawing/2014/main" id="{0D607E97-96FB-D2BF-1152-0E4304A6D6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08553f18b1_0_172:notes">
            <a:extLst>
              <a:ext uri="{FF2B5EF4-FFF2-40B4-BE49-F238E27FC236}">
                <a16:creationId xmlns:a16="http://schemas.microsoft.com/office/drawing/2014/main" id="{41A177C4-926D-4243-6192-A258C054B4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088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33C28FC8-34F5-99AC-F70F-00E512F89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8553f18b1_0_172:notes">
            <a:extLst>
              <a:ext uri="{FF2B5EF4-FFF2-40B4-BE49-F238E27FC236}">
                <a16:creationId xmlns:a16="http://schemas.microsoft.com/office/drawing/2014/main" id="{4A592AFA-FE7C-D794-185B-748FCF32F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08553f18b1_0_172:notes">
            <a:extLst>
              <a:ext uri="{FF2B5EF4-FFF2-40B4-BE49-F238E27FC236}">
                <a16:creationId xmlns:a16="http://schemas.microsoft.com/office/drawing/2014/main" id="{DD0B6DD8-6620-4218-464D-8C7D004496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3485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08553f18b1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08553f18b1_0_226:notes"/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6BA06D5B-B519-037D-9741-6DEACC64E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8553f18b1_0_172:notes">
            <a:extLst>
              <a:ext uri="{FF2B5EF4-FFF2-40B4-BE49-F238E27FC236}">
                <a16:creationId xmlns:a16="http://schemas.microsoft.com/office/drawing/2014/main" id="{704EAA4B-C072-220F-470E-DB38314BE4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08553f18b1_0_172:notes">
            <a:extLst>
              <a:ext uri="{FF2B5EF4-FFF2-40B4-BE49-F238E27FC236}">
                <a16:creationId xmlns:a16="http://schemas.microsoft.com/office/drawing/2014/main" id="{9D3123AD-48CF-300E-58B0-193CF1CA3B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91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5"/>
            <a:ext cx="9144000" cy="51435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294967295"/>
          </p:nvPr>
        </p:nvSpPr>
        <p:spPr>
          <a:xfrm>
            <a:off x="1723090" y="2062637"/>
            <a:ext cx="5808026" cy="606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Tough Questions, Tougher Answers</a:t>
            </a:r>
          </a:p>
        </p:txBody>
      </p:sp>
      <p:sp>
        <p:nvSpPr>
          <p:cNvPr id="56" name="Google Shape;56;p13"/>
          <p:cNvSpPr txBox="1"/>
          <p:nvPr/>
        </p:nvSpPr>
        <p:spPr>
          <a:xfrm>
            <a:off x="3007200" y="2766795"/>
            <a:ext cx="31296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Preparing library employees to support ethical and effective AI use</a:t>
            </a:r>
            <a:endParaRPr sz="1500"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57" name="Google Shape;57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11700" y="2669237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58;p13"/>
          <p:cNvSpPr txBox="1"/>
          <p:nvPr/>
        </p:nvSpPr>
        <p:spPr>
          <a:xfrm>
            <a:off x="2802750" y="4209729"/>
            <a:ext cx="3538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Presented by: Jean Cook</a:t>
            </a:r>
            <a:endParaRPr sz="1000"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Date: April 14, 2026</a:t>
            </a:r>
            <a:endParaRPr sz="1000" dirty="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9" name="Google Shape;59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0949" y="459146"/>
            <a:ext cx="3082102" cy="47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469C80DF-B1C5-CBE7-9824-E0112A249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>
            <a:extLst>
              <a:ext uri="{FF2B5EF4-FFF2-40B4-BE49-F238E27FC236}">
                <a16:creationId xmlns:a16="http://schemas.microsoft.com/office/drawing/2014/main" id="{6E874B03-DEF8-6E12-35A7-7F69FA1F3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5"/>
            <a:ext cx="9144000" cy="51435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>
            <a:extLst>
              <a:ext uri="{FF2B5EF4-FFF2-40B4-BE49-F238E27FC236}">
                <a16:creationId xmlns:a16="http://schemas.microsoft.com/office/drawing/2014/main" id="{109A35D9-441B-9D59-13EE-076F87A4F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9584" y="1773770"/>
            <a:ext cx="2547000" cy="26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9" name="Google Shape;109;p16">
            <a:extLst>
              <a:ext uri="{FF2B5EF4-FFF2-40B4-BE49-F238E27FC236}">
                <a16:creationId xmlns:a16="http://schemas.microsoft.com/office/drawing/2014/main" id="{0C0AC4EF-48CD-5F37-0D56-F5D081F22C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00" y="415950"/>
            <a:ext cx="8520600" cy="606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The All-Library Discussion</a:t>
            </a:r>
          </a:p>
        </p:txBody>
      </p:sp>
      <p:cxnSp>
        <p:nvCxnSpPr>
          <p:cNvPr id="110" name="Google Shape;110;p16">
            <a:extLst>
              <a:ext uri="{FF2B5EF4-FFF2-40B4-BE49-F238E27FC236}">
                <a16:creationId xmlns:a16="http://schemas.microsoft.com/office/drawing/2014/main" id="{6DCCED7A-66A0-5C51-3F3D-DA46CEF83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1" name="Google Shape;111;p16">
            <a:extLst>
              <a:ext uri="{FF2B5EF4-FFF2-40B4-BE49-F238E27FC236}">
                <a16:creationId xmlns:a16="http://schemas.microsoft.com/office/drawing/2014/main" id="{A3E26B23-2D3F-58C2-466F-8EEFC12FD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2300" y="4070353"/>
            <a:ext cx="750001" cy="7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874AB8-B9CA-0F98-F38A-2D65EB4CD8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969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What sort of questions or experiences are you encountering with outside students, faculty, and staff?</a:t>
            </a:r>
          </a:p>
          <a:p>
            <a:pPr marL="596900" lvl="1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5969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How do you define the ethical use of AI in an academic setting?  What is okay and what goes too far?</a:t>
            </a:r>
          </a:p>
          <a:p>
            <a:pPr marL="596900" lvl="1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5969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How are you/might you use AI in the completion of your work tasks?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CA130F65-613F-1A1C-6F6E-C4B06A058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>
            <a:extLst>
              <a:ext uri="{FF2B5EF4-FFF2-40B4-BE49-F238E27FC236}">
                <a16:creationId xmlns:a16="http://schemas.microsoft.com/office/drawing/2014/main" id="{35202532-9269-CA0B-B3D5-AC541865B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5"/>
            <a:ext cx="9144000" cy="51435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>
            <a:extLst>
              <a:ext uri="{FF2B5EF4-FFF2-40B4-BE49-F238E27FC236}">
                <a16:creationId xmlns:a16="http://schemas.microsoft.com/office/drawing/2014/main" id="{8EDA96CA-9677-C744-8EEB-610548EDF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9584" y="1773770"/>
            <a:ext cx="2547000" cy="26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9" name="Google Shape;109;p16">
            <a:extLst>
              <a:ext uri="{FF2B5EF4-FFF2-40B4-BE49-F238E27FC236}">
                <a16:creationId xmlns:a16="http://schemas.microsoft.com/office/drawing/2014/main" id="{7CD620A0-EB89-A66C-1876-DED6778A31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00" y="415950"/>
            <a:ext cx="8520600" cy="606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The Follow-up</a:t>
            </a:r>
          </a:p>
        </p:txBody>
      </p:sp>
      <p:cxnSp>
        <p:nvCxnSpPr>
          <p:cNvPr id="110" name="Google Shape;110;p16">
            <a:extLst>
              <a:ext uri="{FF2B5EF4-FFF2-40B4-BE49-F238E27FC236}">
                <a16:creationId xmlns:a16="http://schemas.microsoft.com/office/drawing/2014/main" id="{45B617F0-EF95-9F4E-6953-1CD79EF56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1" name="Google Shape;111;p16">
            <a:extLst>
              <a:ext uri="{FF2B5EF4-FFF2-40B4-BE49-F238E27FC236}">
                <a16:creationId xmlns:a16="http://schemas.microsoft.com/office/drawing/2014/main" id="{50CF8057-E0DF-3C72-C9E2-2A0138E81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2300" y="4070353"/>
            <a:ext cx="750001" cy="7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520E96C-BD15-F154-F9B6-59AE611629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>
              <a:buClr>
                <a:schemeClr val="bg1"/>
              </a:buClr>
            </a:pPr>
            <a:r>
              <a:rPr lang="en-US" sz="24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Student Guide to GenAI literacy shared with new employees</a:t>
            </a:r>
          </a:p>
          <a:p>
            <a:pPr marL="342900">
              <a:buClr>
                <a:schemeClr val="bg1"/>
              </a:buClr>
            </a:pPr>
            <a:r>
              <a:rPr lang="en-US" sz="24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Campus visitors to all-library meetings</a:t>
            </a:r>
          </a:p>
          <a:p>
            <a:pPr marL="342900">
              <a:buClr>
                <a:schemeClr val="bg1"/>
              </a:buClr>
            </a:pPr>
            <a:r>
              <a:rPr lang="en-US" sz="24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Collaborations with outside speakers &amp; trainers</a:t>
            </a:r>
          </a:p>
        </p:txBody>
      </p:sp>
    </p:spTree>
    <p:extLst>
      <p:ext uri="{BB962C8B-B14F-4D97-AF65-F5344CB8AC3E}">
        <p14:creationId xmlns:p14="http://schemas.microsoft.com/office/powerpoint/2010/main" val="856889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1B6C02A5-80B2-60F3-B28D-805C025DA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>
            <a:extLst>
              <a:ext uri="{FF2B5EF4-FFF2-40B4-BE49-F238E27FC236}">
                <a16:creationId xmlns:a16="http://schemas.microsoft.com/office/drawing/2014/main" id="{58E244B8-0661-D3D0-275E-0D1C82F97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5"/>
            <a:ext cx="9144000" cy="51435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>
            <a:extLst>
              <a:ext uri="{FF2B5EF4-FFF2-40B4-BE49-F238E27FC236}">
                <a16:creationId xmlns:a16="http://schemas.microsoft.com/office/drawing/2014/main" id="{4AAA5EC8-E8CB-37A3-34C2-D93927696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9584" y="1773770"/>
            <a:ext cx="2547000" cy="26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9" name="Google Shape;109;p16">
            <a:extLst>
              <a:ext uri="{FF2B5EF4-FFF2-40B4-BE49-F238E27FC236}">
                <a16:creationId xmlns:a16="http://schemas.microsoft.com/office/drawing/2014/main" id="{EABC3534-C8EB-7788-4CB8-479C3AE393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00" y="415950"/>
            <a:ext cx="8520600" cy="606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If I had to do it again</a:t>
            </a:r>
          </a:p>
        </p:txBody>
      </p:sp>
      <p:cxnSp>
        <p:nvCxnSpPr>
          <p:cNvPr id="110" name="Google Shape;110;p16">
            <a:extLst>
              <a:ext uri="{FF2B5EF4-FFF2-40B4-BE49-F238E27FC236}">
                <a16:creationId xmlns:a16="http://schemas.microsoft.com/office/drawing/2014/main" id="{86844D1A-136A-DE4D-642F-16F1FD746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1" name="Google Shape;111;p16">
            <a:extLst>
              <a:ext uri="{FF2B5EF4-FFF2-40B4-BE49-F238E27FC236}">
                <a16:creationId xmlns:a16="http://schemas.microsoft.com/office/drawing/2014/main" id="{85449A96-A8FE-624A-7734-41B5F2B4F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2300" y="4070353"/>
            <a:ext cx="750001" cy="7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B118C33-5C97-2ABB-6A38-07D8B07CD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>
              <a:buClr>
                <a:schemeClr val="bg1"/>
              </a:buClr>
            </a:pPr>
            <a:r>
              <a:rPr lang="en-US" sz="24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Clear goals for all levels</a:t>
            </a:r>
          </a:p>
          <a:p>
            <a:pPr marL="342900">
              <a:buClr>
                <a:schemeClr val="bg1"/>
              </a:buClr>
            </a:pPr>
            <a:r>
              <a:rPr lang="en-US" sz="24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Discover the baseline knowledge of your staff</a:t>
            </a:r>
          </a:p>
          <a:p>
            <a:pPr marL="342900">
              <a:buClr>
                <a:schemeClr val="bg1"/>
              </a:buClr>
            </a:pPr>
            <a:r>
              <a:rPr lang="en-US" sz="24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Formal CMS section</a:t>
            </a:r>
          </a:p>
          <a:p>
            <a:pPr marL="800100" lvl="1">
              <a:buClr>
                <a:schemeClr val="bg1"/>
              </a:buClr>
            </a:pPr>
            <a:r>
              <a:rPr lang="en-US" sz="20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Track completion</a:t>
            </a:r>
          </a:p>
          <a:p>
            <a:pPr marL="800100" lvl="1">
              <a:buClr>
                <a:schemeClr val="bg1"/>
              </a:buClr>
            </a:pPr>
            <a:r>
              <a:rPr lang="en-US" sz="20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Pre-test and post-test</a:t>
            </a:r>
          </a:p>
          <a:p>
            <a:pPr marL="800100" lvl="1">
              <a:buClr>
                <a:schemeClr val="bg1"/>
              </a:buClr>
            </a:pPr>
            <a:r>
              <a:rPr lang="en-US" sz="20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Share materials, readings, and updates</a:t>
            </a:r>
          </a:p>
        </p:txBody>
      </p:sp>
    </p:spTree>
    <p:extLst>
      <p:ext uri="{BB962C8B-B14F-4D97-AF65-F5344CB8AC3E}">
        <p14:creationId xmlns:p14="http://schemas.microsoft.com/office/powerpoint/2010/main" val="1580531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3B11C06C-6C13-B458-E15A-B4CED90C3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>
            <a:extLst>
              <a:ext uri="{FF2B5EF4-FFF2-40B4-BE49-F238E27FC236}">
                <a16:creationId xmlns:a16="http://schemas.microsoft.com/office/drawing/2014/main" id="{17C77796-3D1D-F9D0-7D3E-85E3E34F9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>
            <a:extLst>
              <a:ext uri="{FF2B5EF4-FFF2-40B4-BE49-F238E27FC236}">
                <a16:creationId xmlns:a16="http://schemas.microsoft.com/office/drawing/2014/main" id="{2C286492-2380-6BFF-0485-E7980CF30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9584" y="1773770"/>
            <a:ext cx="2547000" cy="26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9" name="Google Shape;109;p16">
            <a:extLst>
              <a:ext uri="{FF2B5EF4-FFF2-40B4-BE49-F238E27FC236}">
                <a16:creationId xmlns:a16="http://schemas.microsoft.com/office/drawing/2014/main" id="{7A32A52E-45E2-CD1C-AFEE-57C60D02E9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00" y="415950"/>
            <a:ext cx="8520600" cy="606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</a:p>
        </p:txBody>
      </p:sp>
      <p:cxnSp>
        <p:nvCxnSpPr>
          <p:cNvPr id="110" name="Google Shape;110;p16">
            <a:extLst>
              <a:ext uri="{FF2B5EF4-FFF2-40B4-BE49-F238E27FC236}">
                <a16:creationId xmlns:a16="http://schemas.microsoft.com/office/drawing/2014/main" id="{B2C331A1-5911-8A9F-E7D6-658284E85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1" name="Google Shape;111;p16">
            <a:extLst>
              <a:ext uri="{FF2B5EF4-FFF2-40B4-BE49-F238E27FC236}">
                <a16:creationId xmlns:a16="http://schemas.microsoft.com/office/drawing/2014/main" id="{B80DBEED-AD50-14CC-F92E-529D841A4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2300" y="4070353"/>
            <a:ext cx="750001" cy="7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097761-F1E3-D094-E9E0-C1E626327F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24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USG Student Guide to Generative AI Literacy</a:t>
            </a:r>
          </a:p>
          <a:p>
            <a:pPr marL="342900" indent="-342900"/>
            <a:endParaRPr lang="en-US" sz="2400" dirty="0">
              <a:solidFill>
                <a:schemeClr val="bg1"/>
              </a:solidFill>
              <a:latin typeface="Helvetica Neue"/>
              <a:ea typeface="Roboto Light"/>
              <a:cs typeface="Roboto Light"/>
              <a:sym typeface="Helvetica Neue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8EE597D-3882-7316-F67C-192B5BD7E65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indent="-457200"/>
            <a:r>
              <a:rPr lang="en-US" sz="2600" dirty="0" err="1">
                <a:solidFill>
                  <a:srgbClr val="FFFFFF"/>
                </a:solidFill>
                <a:latin typeface="Helvetica Neue"/>
                <a:ea typeface="Roboto Light"/>
                <a:sym typeface="Helvetica Neue"/>
              </a:rPr>
              <a:t>MomentumU</a:t>
            </a:r>
            <a:r>
              <a:rPr lang="en-US" sz="2600" dirty="0">
                <a:solidFill>
                  <a:srgbClr val="FFFFFF"/>
                </a:solidFill>
                <a:latin typeface="Helvetica Neue"/>
                <a:ea typeface="Roboto Light"/>
                <a:sym typeface="Helvetica Neue"/>
              </a:rPr>
              <a:t> @USG</a:t>
            </a:r>
          </a:p>
          <a:p>
            <a:pPr indent="-457200"/>
            <a:r>
              <a:rPr lang="en-US" sz="2600" dirty="0">
                <a:solidFill>
                  <a:srgbClr val="FFFFFF"/>
                </a:solidFill>
                <a:latin typeface="Helvetica Neue"/>
                <a:ea typeface="Roboto Light"/>
                <a:sym typeface="Helvetica Neue"/>
              </a:rPr>
              <a:t>USG Guide to Generative AI Literacy 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B2190B-50F1-A574-63AA-CF521E834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956" y="2747212"/>
            <a:ext cx="1516953" cy="15169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B18773-F772-9723-B4F8-429407AFF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084" y="2748268"/>
            <a:ext cx="1521544" cy="1521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B7289-E5FC-03DC-54C5-63F29F65C6CF}"/>
              </a:ext>
            </a:extLst>
          </p:cNvPr>
          <p:cNvSpPr txBox="1"/>
          <p:nvPr/>
        </p:nvSpPr>
        <p:spPr>
          <a:xfrm>
            <a:off x="6356651" y="164183"/>
            <a:ext cx="254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</a:rPr>
              <a:t>Jean Cook</a:t>
            </a:r>
          </a:p>
          <a:p>
            <a:pPr algn="r"/>
            <a:r>
              <a:rPr lang="en-US" sz="1800" dirty="0">
                <a:solidFill>
                  <a:schemeClr val="bg1"/>
                </a:solidFill>
              </a:rPr>
              <a:t>jcook@westga.edu</a:t>
            </a:r>
          </a:p>
          <a:p>
            <a:pPr algn="r"/>
            <a:r>
              <a:rPr lang="en-US" sz="1800" dirty="0">
                <a:solidFill>
                  <a:schemeClr val="bg1"/>
                </a:solidFill>
              </a:rPr>
              <a:t>678-839-6356</a:t>
            </a:r>
          </a:p>
        </p:txBody>
      </p:sp>
    </p:spTree>
    <p:extLst>
      <p:ext uri="{BB962C8B-B14F-4D97-AF65-F5344CB8AC3E}">
        <p14:creationId xmlns:p14="http://schemas.microsoft.com/office/powerpoint/2010/main" val="73986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C7A1DFBC-D1A6-5A00-1D7A-05F7D7224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>
            <a:extLst>
              <a:ext uri="{FF2B5EF4-FFF2-40B4-BE49-F238E27FC236}">
                <a16:creationId xmlns:a16="http://schemas.microsoft.com/office/drawing/2014/main" id="{11139780-860D-8C1C-576D-EE7E12F2D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5"/>
            <a:ext cx="9144000" cy="51435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>
            <a:extLst>
              <a:ext uri="{FF2B5EF4-FFF2-40B4-BE49-F238E27FC236}">
                <a16:creationId xmlns:a16="http://schemas.microsoft.com/office/drawing/2014/main" id="{A4A9A1EC-34ED-4BFF-B50A-7900BE682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9584" y="1773770"/>
            <a:ext cx="2547000" cy="26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9" name="Google Shape;109;p16">
            <a:extLst>
              <a:ext uri="{FF2B5EF4-FFF2-40B4-BE49-F238E27FC236}">
                <a16:creationId xmlns:a16="http://schemas.microsoft.com/office/drawing/2014/main" id="{30138244-CA1E-505D-0074-5EBB341DBD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00" y="415950"/>
            <a:ext cx="8520600" cy="606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Jean Cook</a:t>
            </a:r>
          </a:p>
        </p:txBody>
      </p:sp>
      <p:cxnSp>
        <p:nvCxnSpPr>
          <p:cNvPr id="110" name="Google Shape;110;p16">
            <a:extLst>
              <a:ext uri="{FF2B5EF4-FFF2-40B4-BE49-F238E27FC236}">
                <a16:creationId xmlns:a16="http://schemas.microsoft.com/office/drawing/2014/main" id="{5478C852-7DBF-5861-6EE3-9B8948222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1" name="Google Shape;111;p16">
            <a:extLst>
              <a:ext uri="{FF2B5EF4-FFF2-40B4-BE49-F238E27FC236}">
                <a16:creationId xmlns:a16="http://schemas.microsoft.com/office/drawing/2014/main" id="{13909D37-11F1-4021-D8B5-3BD65B66C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2300" y="4070353"/>
            <a:ext cx="750001" cy="7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70F30E-304E-8FD6-E6E4-61084AA52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University of West Georgia’s Ingram Library</a:t>
            </a:r>
          </a:p>
          <a:p>
            <a:pPr marL="0" lvl="0" indent="0">
              <a:buNone/>
            </a:pPr>
            <a:endParaRPr lang="en-US" sz="2400" dirty="0">
              <a:solidFill>
                <a:srgbClr val="FFFFFF"/>
              </a:solidFill>
              <a:latin typeface="Helvetica Neue"/>
              <a:ea typeface="Roboto Light"/>
              <a:cs typeface="Roboto Light"/>
              <a:sym typeface="Helvetica Neue"/>
            </a:endParaRPr>
          </a:p>
          <a:p>
            <a:pPr marL="0" lvl="0" indent="0">
              <a:buNone/>
            </a:pPr>
            <a:r>
              <a:rPr lang="en-US" sz="24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Head of Learning and Research Services</a:t>
            </a:r>
          </a:p>
          <a:p>
            <a:pPr marL="0" lvl="0" indent="0">
              <a:buNone/>
            </a:pPr>
            <a:endParaRPr lang="en-US" dirty="0">
              <a:solidFill>
                <a:srgbClr val="FFFFFF"/>
              </a:solidFill>
              <a:latin typeface="Helvetica Neue"/>
              <a:ea typeface="Roboto Light"/>
              <a:cs typeface="Roboto Light"/>
              <a:sym typeface="Helvetica Neue"/>
            </a:endParaRP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26366A-76A6-C005-BFF8-067C8ABEBB0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 indent="-457200"/>
            <a:r>
              <a:rPr lang="en-US" sz="26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Subject Librarian For School of Nursing, College of Education, and College of Science</a:t>
            </a:r>
          </a:p>
          <a:p>
            <a:pPr indent="-457200"/>
            <a:endParaRPr lang="en-US" sz="2600" dirty="0">
              <a:solidFill>
                <a:srgbClr val="FFFFFF"/>
              </a:solidFill>
              <a:latin typeface="Helvetica Neue"/>
              <a:ea typeface="Roboto Light"/>
              <a:cs typeface="Roboto Light"/>
              <a:sym typeface="Helvetica Neue"/>
            </a:endParaRPr>
          </a:p>
          <a:p>
            <a:pPr indent="-457200"/>
            <a:r>
              <a:rPr lang="en-US" sz="26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LIBR2100 Coordinator</a:t>
            </a:r>
          </a:p>
          <a:p>
            <a:pPr indent="-457200"/>
            <a:r>
              <a:rPr lang="en-US" sz="26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Reference Coordinator</a:t>
            </a:r>
          </a:p>
          <a:p>
            <a:pPr indent="-457200"/>
            <a:r>
              <a:rPr lang="en-US" sz="2600" dirty="0" err="1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Springshare</a:t>
            </a:r>
            <a:r>
              <a:rPr lang="en-US" sz="26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 Admin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6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ED312508-1B2A-A3E7-063E-764931BF8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>
            <a:extLst>
              <a:ext uri="{FF2B5EF4-FFF2-40B4-BE49-F238E27FC236}">
                <a16:creationId xmlns:a16="http://schemas.microsoft.com/office/drawing/2014/main" id="{46802DC7-24C5-50E3-C313-12B146518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>
            <a:extLst>
              <a:ext uri="{FF2B5EF4-FFF2-40B4-BE49-F238E27FC236}">
                <a16:creationId xmlns:a16="http://schemas.microsoft.com/office/drawing/2014/main" id="{85E6DA54-E64B-B9A4-FCF7-46636E4C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06706" y="2832180"/>
            <a:ext cx="1645413" cy="186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1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I don’t know                                                      how to use it</a:t>
            </a:r>
          </a:p>
          <a:p>
            <a:pPr lvl="0"/>
            <a:endParaRPr lang="en-US" sz="1100" dirty="0">
              <a:solidFill>
                <a:srgbClr val="FFFFFF"/>
              </a:solidFill>
              <a:latin typeface="Helvetica Neue"/>
              <a:ea typeface="Roboto Light"/>
              <a:cs typeface="Roboto Light"/>
              <a:sym typeface="Helvetica Neue"/>
            </a:endParaRPr>
          </a:p>
          <a:p>
            <a:pPr lvl="0"/>
            <a:endParaRPr lang="en-US" sz="1100" dirty="0">
              <a:solidFill>
                <a:srgbClr val="FFFFFF"/>
              </a:solidFill>
              <a:latin typeface="Helvetica Neue"/>
              <a:ea typeface="Roboto Light"/>
              <a:cs typeface="Roboto Light"/>
              <a:sym typeface="Helvetica Neue"/>
            </a:endParaRPr>
          </a:p>
          <a:p>
            <a:pPr lvl="0"/>
            <a:endParaRPr lang="en-US" sz="1100" dirty="0">
              <a:solidFill>
                <a:srgbClr val="FFFFFF"/>
              </a:solidFill>
              <a:latin typeface="Helvetica Neue"/>
              <a:ea typeface="Roboto Light"/>
              <a:cs typeface="Roboto Light"/>
              <a:sym typeface="Helvetica Neue"/>
            </a:endParaRPr>
          </a:p>
          <a:p>
            <a:pPr lvl="0"/>
            <a:endParaRPr lang="en-US" sz="1100" dirty="0">
              <a:solidFill>
                <a:srgbClr val="FFFFFF"/>
              </a:solidFill>
              <a:latin typeface="Helvetica Neue"/>
              <a:ea typeface="Roboto Light"/>
              <a:cs typeface="Roboto Light"/>
              <a:sym typeface="Helvetica Neue"/>
            </a:endParaRPr>
          </a:p>
          <a:p>
            <a:pPr lvl="0"/>
            <a:endParaRPr lang="en-US" sz="1100" dirty="0">
              <a:solidFill>
                <a:srgbClr val="FFFFFF"/>
              </a:solidFill>
              <a:latin typeface="Helvetica Neue"/>
              <a:ea typeface="Roboto Light"/>
              <a:cs typeface="Roboto Light"/>
              <a:sym typeface="Helvetica Neue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I do know</a:t>
            </a:r>
          </a:p>
          <a:p>
            <a:pPr lvl="0"/>
            <a:r>
              <a:rPr lang="en-US" sz="11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how to use it</a:t>
            </a:r>
            <a:endParaRPr sz="11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9" name="Google Shape;109;p16">
            <a:extLst>
              <a:ext uri="{FF2B5EF4-FFF2-40B4-BE49-F238E27FC236}">
                <a16:creationId xmlns:a16="http://schemas.microsoft.com/office/drawing/2014/main" id="{65FA6560-A8DD-DF3C-4BDE-4DA6E8F301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00" y="415950"/>
            <a:ext cx="8520600" cy="606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The People</a:t>
            </a:r>
          </a:p>
        </p:txBody>
      </p:sp>
      <p:cxnSp>
        <p:nvCxnSpPr>
          <p:cNvPr id="110" name="Google Shape;110;p16">
            <a:extLst>
              <a:ext uri="{FF2B5EF4-FFF2-40B4-BE49-F238E27FC236}">
                <a16:creationId xmlns:a16="http://schemas.microsoft.com/office/drawing/2014/main" id="{18F2A2FC-A825-BE56-0A37-832AD404D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1" name="Google Shape;111;p16">
            <a:extLst>
              <a:ext uri="{FF2B5EF4-FFF2-40B4-BE49-F238E27FC236}">
                <a16:creationId xmlns:a16="http://schemas.microsoft.com/office/drawing/2014/main" id="{21E87AED-FEFF-FE22-157B-13DD5E14F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2300" y="4070353"/>
            <a:ext cx="750001" cy="7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236570-6577-EA6A-646A-00B4DEF6E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en-US" sz="24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20 faculty and staff, 14 student assistants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D6A2AD-9E2B-4F9F-48DC-71F35CABB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0999711"/>
              </p:ext>
            </p:extLst>
          </p:nvPr>
        </p:nvGraphicFramePr>
        <p:xfrm>
          <a:off x="2235787" y="2407050"/>
          <a:ext cx="5125221" cy="2515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Google Shape;108;p16">
            <a:extLst>
              <a:ext uri="{FF2B5EF4-FFF2-40B4-BE49-F238E27FC236}">
                <a16:creationId xmlns:a16="http://schemas.microsoft.com/office/drawing/2014/main" id="{E386AAC0-CD51-6768-17FF-6E508F709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801340" y="1904275"/>
            <a:ext cx="4177663" cy="70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1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 I don’t know                                                      I do know</a:t>
            </a:r>
          </a:p>
          <a:p>
            <a:pPr lvl="0"/>
            <a:r>
              <a:rPr lang="en-US" sz="11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what it can do                                                what it can do</a:t>
            </a:r>
            <a:endParaRPr sz="11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8736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6F630AD1-AB25-3063-C049-9B39DB656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>
            <a:extLst>
              <a:ext uri="{FF2B5EF4-FFF2-40B4-BE49-F238E27FC236}">
                <a16:creationId xmlns:a16="http://schemas.microsoft.com/office/drawing/2014/main" id="{04F281D2-C39E-10EE-BB4F-2DB1A56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5"/>
            <a:ext cx="9144000" cy="51435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>
            <a:extLst>
              <a:ext uri="{FF2B5EF4-FFF2-40B4-BE49-F238E27FC236}">
                <a16:creationId xmlns:a16="http://schemas.microsoft.com/office/drawing/2014/main" id="{54E2F37A-87BC-09F8-E87E-CEDD1C6F5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9584" y="1773770"/>
            <a:ext cx="2547000" cy="26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9" name="Google Shape;109;p16">
            <a:extLst>
              <a:ext uri="{FF2B5EF4-FFF2-40B4-BE49-F238E27FC236}">
                <a16:creationId xmlns:a16="http://schemas.microsoft.com/office/drawing/2014/main" id="{97DF9D59-5652-13BB-5D22-35185C9F61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00" y="415950"/>
            <a:ext cx="8520600" cy="606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The Action </a:t>
            </a:r>
            <a:r>
              <a:rPr lang="en-US" sz="3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Item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10" name="Google Shape;110;p16">
            <a:extLst>
              <a:ext uri="{FF2B5EF4-FFF2-40B4-BE49-F238E27FC236}">
                <a16:creationId xmlns:a16="http://schemas.microsoft.com/office/drawing/2014/main" id="{A487337C-37F0-C490-3D8B-84A7B3F4E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1" name="Google Shape;111;p16">
            <a:extLst>
              <a:ext uri="{FF2B5EF4-FFF2-40B4-BE49-F238E27FC236}">
                <a16:creationId xmlns:a16="http://schemas.microsoft.com/office/drawing/2014/main" id="{92F09CBB-A9DC-082E-812A-2659791AC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2300" y="4070353"/>
            <a:ext cx="750001" cy="7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39DF077-816F-6AE0-9BFD-7A04780C5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/>
            <a:r>
              <a:rPr lang="en-US" sz="24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Create and implement a training plan for library employees on teaching effective and ethical use of AI to students both in instruction and in research support settings.</a:t>
            </a:r>
            <a:endParaRPr lang="en-US" sz="2400" dirty="0">
              <a:solidFill>
                <a:schemeClr val="bg1"/>
              </a:solidFill>
              <a:latin typeface="Helvetica Neue"/>
              <a:ea typeface="Roboto Light"/>
              <a:cs typeface="Roboto Light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1162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4281E502-52C8-0A86-9C46-D14F0AFDC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>
            <a:extLst>
              <a:ext uri="{FF2B5EF4-FFF2-40B4-BE49-F238E27FC236}">
                <a16:creationId xmlns:a16="http://schemas.microsoft.com/office/drawing/2014/main" id="{A3FE9C4A-5F23-EA7C-2702-6214A03D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5"/>
            <a:ext cx="9144000" cy="51435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>
            <a:extLst>
              <a:ext uri="{FF2B5EF4-FFF2-40B4-BE49-F238E27FC236}">
                <a16:creationId xmlns:a16="http://schemas.microsoft.com/office/drawing/2014/main" id="{02F16A11-93A0-D054-606B-B9EC86D8F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9584" y="1773770"/>
            <a:ext cx="2547000" cy="26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9" name="Google Shape;109;p16">
            <a:extLst>
              <a:ext uri="{FF2B5EF4-FFF2-40B4-BE49-F238E27FC236}">
                <a16:creationId xmlns:a16="http://schemas.microsoft.com/office/drawing/2014/main" id="{38637E6A-8FF8-BB6E-914A-88AEAD97D5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00" y="415950"/>
            <a:ext cx="8520600" cy="606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The Action Plan</a:t>
            </a:r>
          </a:p>
        </p:txBody>
      </p:sp>
      <p:cxnSp>
        <p:nvCxnSpPr>
          <p:cNvPr id="110" name="Google Shape;110;p16">
            <a:extLst>
              <a:ext uri="{FF2B5EF4-FFF2-40B4-BE49-F238E27FC236}">
                <a16:creationId xmlns:a16="http://schemas.microsoft.com/office/drawing/2014/main" id="{57180037-DF26-F02D-3306-71F20D485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1" name="Google Shape;111;p16">
            <a:extLst>
              <a:ext uri="{FF2B5EF4-FFF2-40B4-BE49-F238E27FC236}">
                <a16:creationId xmlns:a16="http://schemas.microsoft.com/office/drawing/2014/main" id="{A924F929-BC3A-62E3-789B-4392C2930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2300" y="4070353"/>
            <a:ext cx="750001" cy="7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B9A671-3780-D8B3-7347-DD7B847C9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>
              <a:buClr>
                <a:schemeClr val="bg1"/>
              </a:buClr>
            </a:pPr>
            <a:r>
              <a:rPr lang="en-US" sz="24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Update AI literacy research guide</a:t>
            </a:r>
          </a:p>
          <a:p>
            <a:pPr marL="342900">
              <a:buClr>
                <a:schemeClr val="bg1"/>
              </a:buClr>
            </a:pPr>
            <a:r>
              <a:rPr lang="en-US" sz="24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Add AI literacy to instructional tools like Library DIY, Library Den, and LIBR2100 curriculum</a:t>
            </a:r>
          </a:p>
          <a:p>
            <a:pPr marL="342900">
              <a:buClr>
                <a:schemeClr val="bg1"/>
              </a:buClr>
            </a:pPr>
            <a:endParaRPr lang="en-US" sz="2400" dirty="0">
              <a:solidFill>
                <a:srgbClr val="FFFFFF"/>
              </a:solidFill>
              <a:latin typeface="Helvetica Neue"/>
              <a:ea typeface="Roboto Light"/>
              <a:cs typeface="Roboto Light"/>
              <a:sym typeface="Helvetica Neue"/>
            </a:endParaRPr>
          </a:p>
          <a:p>
            <a:pPr marL="342900">
              <a:buClr>
                <a:schemeClr val="bg1"/>
              </a:buClr>
            </a:pPr>
            <a:r>
              <a:rPr lang="en-US" sz="24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Staff-led reading group</a:t>
            </a:r>
          </a:p>
          <a:p>
            <a:pPr marL="342900">
              <a:buClr>
                <a:schemeClr val="bg1"/>
              </a:buClr>
            </a:pPr>
            <a:r>
              <a:rPr lang="en-US" sz="24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Faculty-led AI training program for the library</a:t>
            </a:r>
          </a:p>
        </p:txBody>
      </p:sp>
    </p:spTree>
    <p:extLst>
      <p:ext uri="{BB962C8B-B14F-4D97-AF65-F5344CB8AC3E}">
        <p14:creationId xmlns:p14="http://schemas.microsoft.com/office/powerpoint/2010/main" val="18378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16009824-F2EB-C546-22AB-EAB4B0E8B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>
            <a:extLst>
              <a:ext uri="{FF2B5EF4-FFF2-40B4-BE49-F238E27FC236}">
                <a16:creationId xmlns:a16="http://schemas.microsoft.com/office/drawing/2014/main" id="{BC6CC0E4-CD5B-142A-880D-71F212312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5"/>
            <a:ext cx="9144000" cy="51435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>
            <a:extLst>
              <a:ext uri="{FF2B5EF4-FFF2-40B4-BE49-F238E27FC236}">
                <a16:creationId xmlns:a16="http://schemas.microsoft.com/office/drawing/2014/main" id="{5E98EB64-AF0D-ADC3-2CE0-85E8EA988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9584" y="1773770"/>
            <a:ext cx="2547000" cy="26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9" name="Google Shape;109;p16">
            <a:extLst>
              <a:ext uri="{FF2B5EF4-FFF2-40B4-BE49-F238E27FC236}">
                <a16:creationId xmlns:a16="http://schemas.microsoft.com/office/drawing/2014/main" id="{3EB46F58-4D4F-0F1A-36BC-A7CD7BB586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00" y="415950"/>
            <a:ext cx="8520600" cy="606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Faculty-led AI Training Program</a:t>
            </a:r>
          </a:p>
        </p:txBody>
      </p:sp>
      <p:cxnSp>
        <p:nvCxnSpPr>
          <p:cNvPr id="110" name="Google Shape;110;p16">
            <a:extLst>
              <a:ext uri="{FF2B5EF4-FFF2-40B4-BE49-F238E27FC236}">
                <a16:creationId xmlns:a16="http://schemas.microsoft.com/office/drawing/2014/main" id="{8447C0F9-B5F5-5156-B480-CD9DB9BDC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1" name="Google Shape;111;p16">
            <a:extLst>
              <a:ext uri="{FF2B5EF4-FFF2-40B4-BE49-F238E27FC236}">
                <a16:creationId xmlns:a16="http://schemas.microsoft.com/office/drawing/2014/main" id="{E2C72E68-36FD-957F-3352-52651EDFA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2300" y="4070353"/>
            <a:ext cx="750001" cy="7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C412E9-EEDD-E40F-6AB7-95E96AD1E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>
              <a:buClr>
                <a:schemeClr val="bg1"/>
              </a:buClr>
            </a:pPr>
            <a:r>
              <a:rPr lang="en-US" sz="24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Develop and/or adapt an existing curriculum</a:t>
            </a:r>
          </a:p>
          <a:p>
            <a:pPr marL="342900">
              <a:buClr>
                <a:schemeClr val="bg1"/>
              </a:buClr>
            </a:pPr>
            <a:r>
              <a:rPr lang="en-US" sz="24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Discover what policies and units on campus exist</a:t>
            </a:r>
          </a:p>
          <a:p>
            <a:pPr marL="342900">
              <a:buClr>
                <a:schemeClr val="bg1"/>
              </a:buClr>
            </a:pPr>
            <a:r>
              <a:rPr lang="en-US" sz="24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Create a program a curriculum to address AI at our campus</a:t>
            </a:r>
          </a:p>
          <a:p>
            <a:pPr marL="342900">
              <a:buClr>
                <a:schemeClr val="bg1"/>
              </a:buClr>
            </a:pPr>
            <a:r>
              <a:rPr lang="en-US" sz="24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All library employees complete the program</a:t>
            </a:r>
          </a:p>
          <a:p>
            <a:pPr marL="342900">
              <a:buClr>
                <a:schemeClr val="bg1"/>
              </a:buClr>
            </a:pPr>
            <a:r>
              <a:rPr lang="en-US" sz="24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Follow up with all-library discussion(s)</a:t>
            </a:r>
          </a:p>
          <a:p>
            <a:pPr marL="342900">
              <a:buClr>
                <a:schemeClr val="bg1"/>
              </a:buClr>
            </a:pPr>
            <a:r>
              <a:rPr lang="en-US" sz="24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Foster a shared understanding of AI ethics in an academic setting</a:t>
            </a:r>
          </a:p>
        </p:txBody>
      </p:sp>
    </p:spTree>
    <p:extLst>
      <p:ext uri="{BB962C8B-B14F-4D97-AF65-F5344CB8AC3E}">
        <p14:creationId xmlns:p14="http://schemas.microsoft.com/office/powerpoint/2010/main" val="1002072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978F46AF-1CD4-32AA-37C1-1774AFEE8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>
            <a:extLst>
              <a:ext uri="{FF2B5EF4-FFF2-40B4-BE49-F238E27FC236}">
                <a16:creationId xmlns:a16="http://schemas.microsoft.com/office/drawing/2014/main" id="{26B3279F-7C6C-A793-7403-5558D420C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>
            <a:extLst>
              <a:ext uri="{FF2B5EF4-FFF2-40B4-BE49-F238E27FC236}">
                <a16:creationId xmlns:a16="http://schemas.microsoft.com/office/drawing/2014/main" id="{32DF3E4B-6312-B697-9171-7CBFFE511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9584" y="1773770"/>
            <a:ext cx="2547000" cy="26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9" name="Google Shape;109;p16">
            <a:extLst>
              <a:ext uri="{FF2B5EF4-FFF2-40B4-BE49-F238E27FC236}">
                <a16:creationId xmlns:a16="http://schemas.microsoft.com/office/drawing/2014/main" id="{E5BD99F2-6DEB-9720-0B54-871032F587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00" y="415950"/>
            <a:ext cx="8520600" cy="606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buClr>
                <a:srgbClr val="000000"/>
              </a:buClr>
              <a:buSzTx/>
              <a:defRPr/>
            </a:pPr>
            <a:r>
              <a:rPr lang="en-US" sz="3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Curriculum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10" name="Google Shape;110;p16">
            <a:extLst>
              <a:ext uri="{FF2B5EF4-FFF2-40B4-BE49-F238E27FC236}">
                <a16:creationId xmlns:a16="http://schemas.microsoft.com/office/drawing/2014/main" id="{6AE0366E-F7D9-2725-BE03-6C0D4D335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1" name="Google Shape;111;p16">
            <a:extLst>
              <a:ext uri="{FF2B5EF4-FFF2-40B4-BE49-F238E27FC236}">
                <a16:creationId xmlns:a16="http://schemas.microsoft.com/office/drawing/2014/main" id="{395EDED9-6426-C62F-24A5-CE454771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2300" y="4070353"/>
            <a:ext cx="750001" cy="7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FE1F34-FD0A-FD1E-80FE-4E9B80AB8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endParaRPr lang="en-US" sz="2400" dirty="0">
              <a:solidFill>
                <a:schemeClr val="bg1"/>
              </a:solidFill>
              <a:latin typeface="Helvetica Neue"/>
              <a:ea typeface="Roboto Light"/>
              <a:cs typeface="Roboto Light"/>
              <a:sym typeface="Helvetica Neue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CDD7F96-617E-8524-35C2-4E84199F03E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indent="-457200">
              <a:buClr>
                <a:schemeClr val="bg1"/>
              </a:buClr>
            </a:pPr>
            <a:r>
              <a:rPr lang="en-US" sz="2600" dirty="0">
                <a:solidFill>
                  <a:srgbClr val="FFFFFF"/>
                </a:solidFill>
                <a:latin typeface="Helvetica Neue"/>
                <a:ea typeface="Roboto Light"/>
                <a:sym typeface="Helvetica Neue"/>
              </a:rPr>
              <a:t>24 pages</a:t>
            </a:r>
          </a:p>
          <a:p>
            <a:pPr indent="-457200">
              <a:buClr>
                <a:schemeClr val="bg1"/>
              </a:buClr>
            </a:pPr>
            <a:r>
              <a:rPr lang="en-US" sz="2600" dirty="0">
                <a:solidFill>
                  <a:srgbClr val="FFFFFF"/>
                </a:solidFill>
                <a:latin typeface="Helvetica Neue"/>
                <a:ea typeface="Roboto Light"/>
                <a:sym typeface="Helvetica Neue"/>
              </a:rPr>
              <a:t>No presumption of knowledge or experience</a:t>
            </a:r>
          </a:p>
          <a:p>
            <a:pPr indent="-457200">
              <a:buClr>
                <a:schemeClr val="bg1"/>
              </a:buClr>
            </a:pPr>
            <a:r>
              <a:rPr lang="en-US" sz="2600" dirty="0">
                <a:solidFill>
                  <a:srgbClr val="FFFFFF"/>
                </a:solidFill>
                <a:latin typeface="Helvetica Neue"/>
                <a:ea typeface="Roboto Light"/>
                <a:sym typeface="Helvetica Neue"/>
              </a:rPr>
              <a:t>No recommended AI</a:t>
            </a:r>
          </a:p>
          <a:p>
            <a:pPr indent="-457200">
              <a:buClr>
                <a:schemeClr val="bg1"/>
              </a:buClr>
            </a:pPr>
            <a:r>
              <a:rPr lang="en-US" sz="2600" dirty="0">
                <a:solidFill>
                  <a:srgbClr val="FFFFFF"/>
                </a:solidFill>
                <a:latin typeface="Helvetica Neue"/>
                <a:ea typeface="Roboto Light"/>
                <a:sym typeface="Helvetica Neue"/>
              </a:rPr>
              <a:t>Mix of theory and guided activities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DD9D3-5A53-35D5-123E-19264D63E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36" y="1191700"/>
            <a:ext cx="4123476" cy="347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2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/>
          <p:nvPr/>
        </p:nvSpPr>
        <p:spPr>
          <a:xfrm>
            <a:off x="0" y="25"/>
            <a:ext cx="9144000" cy="51435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311700" y="415950"/>
            <a:ext cx="85206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Curriculum</a:t>
            </a:r>
            <a:endParaRPr sz="30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20" name="Google Shape;120;p17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2300" y="4070353"/>
            <a:ext cx="750001" cy="7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625095" y="2693764"/>
            <a:ext cx="2315715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GenAI?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GenAI Tools for Academic Tasks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Prompt Engineering</a:t>
            </a:r>
            <a:endParaRPr sz="2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3340153" y="2787152"/>
            <a:ext cx="2336267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Prompts to Conversations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Accuracy and Best Practices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Average to Excellent</a:t>
            </a:r>
            <a:endParaRPr sz="2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6034085" y="2666399"/>
            <a:ext cx="248482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Advanced Prompt Engineering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Self-Study Techniques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Accountability</a:t>
            </a:r>
            <a:endParaRPr sz="2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31" name="Google Shape;131;p17"/>
          <p:cNvCxnSpPr/>
          <p:nvPr/>
        </p:nvCxnSpPr>
        <p:spPr>
          <a:xfrm>
            <a:off x="3197715" y="1788100"/>
            <a:ext cx="0" cy="2491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17"/>
          <p:cNvCxnSpPr/>
          <p:nvPr/>
        </p:nvCxnSpPr>
        <p:spPr>
          <a:xfrm>
            <a:off x="5803848" y="1788100"/>
            <a:ext cx="0" cy="24912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66553D1-3446-C996-A873-7EBA9FE38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11" y="162463"/>
            <a:ext cx="1625637" cy="16256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DF4F3395-ED10-BB8E-41E8-6E5253257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>
            <a:extLst>
              <a:ext uri="{FF2B5EF4-FFF2-40B4-BE49-F238E27FC236}">
                <a16:creationId xmlns:a16="http://schemas.microsoft.com/office/drawing/2014/main" id="{69B84240-F9E6-1FA6-3D62-F1C988259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7A7A7A"/>
              </a:gs>
              <a:gs pos="100000">
                <a:srgbClr val="39393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>
            <a:extLst>
              <a:ext uri="{FF2B5EF4-FFF2-40B4-BE49-F238E27FC236}">
                <a16:creationId xmlns:a16="http://schemas.microsoft.com/office/drawing/2014/main" id="{8CE73BA5-A4E9-2CBC-EC02-974140F5B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9584" y="1773770"/>
            <a:ext cx="2547000" cy="26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9" name="Google Shape;109;p16">
            <a:extLst>
              <a:ext uri="{FF2B5EF4-FFF2-40B4-BE49-F238E27FC236}">
                <a16:creationId xmlns:a16="http://schemas.microsoft.com/office/drawing/2014/main" id="{B9FAD3B7-731E-944C-3616-7C19BF7B3C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700" y="415950"/>
            <a:ext cx="8520600" cy="606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The UWG Supplement</a:t>
            </a:r>
          </a:p>
        </p:txBody>
      </p:sp>
      <p:cxnSp>
        <p:nvCxnSpPr>
          <p:cNvPr id="110" name="Google Shape;110;p16">
            <a:extLst>
              <a:ext uri="{FF2B5EF4-FFF2-40B4-BE49-F238E27FC236}">
                <a16:creationId xmlns:a16="http://schemas.microsoft.com/office/drawing/2014/main" id="{415038B3-A6A1-6D8D-4C65-DBED81CF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1" name="Google Shape;111;p16">
            <a:extLst>
              <a:ext uri="{FF2B5EF4-FFF2-40B4-BE49-F238E27FC236}">
                <a16:creationId xmlns:a16="http://schemas.microsoft.com/office/drawing/2014/main" id="{3A548AD0-1BB2-AB99-1A96-E59543E8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2300" y="4070353"/>
            <a:ext cx="750001" cy="7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1B02B4-2C07-3F94-CFCC-59CE38E9E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en-US" sz="24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UWG Policies on GenAI</a:t>
            </a:r>
          </a:p>
          <a:p>
            <a:pPr marL="342900" indent="-342900"/>
            <a:endParaRPr lang="en-US" sz="2400" dirty="0">
              <a:solidFill>
                <a:srgbClr val="FFFFFF"/>
              </a:solidFill>
              <a:latin typeface="Helvetica Neue"/>
              <a:ea typeface="Roboto Light"/>
              <a:cs typeface="Roboto Light"/>
              <a:sym typeface="Helvetica Neue"/>
            </a:endParaRPr>
          </a:p>
          <a:p>
            <a:pPr marL="342900" indent="-342900"/>
            <a:r>
              <a:rPr lang="en-US" sz="2400" dirty="0">
                <a:solidFill>
                  <a:srgbClr val="FFFFFF"/>
                </a:solidFill>
                <a:latin typeface="Helvetica Neue"/>
                <a:ea typeface="Roboto Light"/>
                <a:cs typeface="Roboto Light"/>
                <a:sym typeface="Helvetica Neue"/>
              </a:rPr>
              <a:t>Faculty Policy</a:t>
            </a:r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1. Generative Artificial Intelligence is not allowed in any coursework. </a:t>
            </a:r>
          </a:p>
          <a:p>
            <a:r>
              <a:rPr lang="en-US" dirty="0">
                <a:solidFill>
                  <a:schemeClr val="bg1"/>
                </a:solidFill>
              </a:rPr>
              <a:t>2. Generative Artificial Intelligence is permitted in specific coursework. </a:t>
            </a:r>
          </a:p>
          <a:p>
            <a:r>
              <a:rPr lang="en-US" dirty="0">
                <a:solidFill>
                  <a:schemeClr val="bg1"/>
                </a:solidFill>
              </a:rPr>
              <a:t>3. Generative Artificial Intelligence is permitted [in all coursework]. </a:t>
            </a:r>
          </a:p>
          <a:p>
            <a:r>
              <a:rPr lang="en-US" dirty="0">
                <a:solidFill>
                  <a:schemeClr val="bg1"/>
                </a:solidFill>
              </a:rPr>
              <a:t>4. Generative Artificial Intelligence is expected (or required). </a:t>
            </a:r>
          </a:p>
          <a:p>
            <a:pPr marL="342900" indent="-342900"/>
            <a:endParaRPr lang="en-US" sz="2400" dirty="0">
              <a:solidFill>
                <a:schemeClr val="bg1"/>
              </a:solidFill>
              <a:latin typeface="Helvetica Neue"/>
              <a:ea typeface="Roboto Light"/>
              <a:cs typeface="Roboto Light"/>
              <a:sym typeface="Helvetica Neue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D273A7-59BB-BBFE-5A0D-CD45D3FDF3D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indent="-457200"/>
            <a:r>
              <a:rPr lang="en-US" sz="2600" dirty="0">
                <a:solidFill>
                  <a:srgbClr val="FFFFFF"/>
                </a:solidFill>
                <a:latin typeface="Helvetica Neue"/>
                <a:ea typeface="Roboto Light"/>
                <a:sym typeface="Helvetica Neue"/>
              </a:rPr>
              <a:t>Citation Styles</a:t>
            </a:r>
          </a:p>
          <a:p>
            <a:pPr indent="-457200"/>
            <a:endParaRPr lang="en-US" sz="2600" dirty="0">
              <a:solidFill>
                <a:srgbClr val="FFFFFF"/>
              </a:solidFill>
              <a:latin typeface="Helvetica Neue"/>
              <a:ea typeface="Roboto Light"/>
              <a:sym typeface="Helvetica Neue"/>
            </a:endParaRPr>
          </a:p>
          <a:p>
            <a:pPr indent="-457200"/>
            <a:r>
              <a:rPr lang="en-US" sz="2600" dirty="0">
                <a:solidFill>
                  <a:srgbClr val="FFFFFF"/>
                </a:solidFill>
                <a:latin typeface="Helvetica Neue"/>
                <a:ea typeface="Roboto Light"/>
                <a:sym typeface="Helvetica Neue"/>
              </a:rPr>
              <a:t>Stock Answers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3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a1b738-727e-44c9-aff6-c2bacf1195ec">
      <Terms xmlns="http://schemas.microsoft.com/office/infopath/2007/PartnerControls"/>
    </lcf76f155ced4ddcb4097134ff3c332f>
    <TaxCatchAll xmlns="98580747-05f7-4891-b122-837b3b831c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ADD60504799D4FB95C3F4A95CC5053" ma:contentTypeVersion="13" ma:contentTypeDescription="Create a new document." ma:contentTypeScope="" ma:versionID="eead9f15b8903ec585fb0f1b93ddce85">
  <xsd:schema xmlns:xsd="http://www.w3.org/2001/XMLSchema" xmlns:xs="http://www.w3.org/2001/XMLSchema" xmlns:p="http://schemas.microsoft.com/office/2006/metadata/properties" xmlns:ns2="08a1b738-727e-44c9-aff6-c2bacf1195ec" xmlns:ns3="98580747-05f7-4891-b122-837b3b831c4c" targetNamespace="http://schemas.microsoft.com/office/2006/metadata/properties" ma:root="true" ma:fieldsID="16f1b2768abf1d11e4c0048b6e4c3e6b" ns2:_="" ns3:_="">
    <xsd:import namespace="08a1b738-727e-44c9-aff6-c2bacf1195ec"/>
    <xsd:import namespace="98580747-05f7-4891-b122-837b3b831c4c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1b738-727e-44c9-aff6-c2bacf1195ec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071e0f4-6912-4888-a019-7235e18809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80747-05f7-4891-b122-837b3b831c4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5e36625-af38-490c-a979-bc242dc10c23}" ma:internalName="TaxCatchAll" ma:showField="CatchAllData" ma:web="98580747-05f7-4891-b122-837b3b831c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B672D4-53EF-4E78-A300-11BE877CF482}">
  <ds:schemaRefs>
    <ds:schemaRef ds:uri="08a1b738-727e-44c9-aff6-c2bacf1195ec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8580747-05f7-4891-b122-837b3b831c4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6012347-BC06-40D1-AF86-EF7FBA9704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96AB4A-DFD1-4F36-A79D-11D0E3EE4D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a1b738-727e-44c9-aff6-c2bacf1195ec"/>
    <ds:schemaRef ds:uri="98580747-05f7-4891-b122-837b3b831c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479</Words>
  <Application>Microsoft Office PowerPoint</Application>
  <PresentationFormat>On-screen Show (16:9)</PresentationFormat>
  <Paragraphs>102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Helvetica Neue</vt:lpstr>
      <vt:lpstr>Roboto Light</vt:lpstr>
      <vt:lpstr>Helvetica Neue Light</vt:lpstr>
      <vt:lpstr>Arial</vt:lpstr>
      <vt:lpstr>Simple Light</vt:lpstr>
      <vt:lpstr>Tough Questions, Tougher Answers</vt:lpstr>
      <vt:lpstr>Jean Cook</vt:lpstr>
      <vt:lpstr>The People</vt:lpstr>
      <vt:lpstr>The Action Item</vt:lpstr>
      <vt:lpstr>The Action Plan</vt:lpstr>
      <vt:lpstr>Faculty-led AI Training Program</vt:lpstr>
      <vt:lpstr>The Curriculum</vt:lpstr>
      <vt:lpstr>PowerPoint Presentation</vt:lpstr>
      <vt:lpstr>The UWG Supplement</vt:lpstr>
      <vt:lpstr>The All-Library Discussion</vt:lpstr>
      <vt:lpstr>The Follow-up</vt:lpstr>
      <vt:lpstr>If I had to do it again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Jean Cook</cp:lastModifiedBy>
  <cp:revision>14</cp:revision>
  <cp:lastPrinted>2026-04-13T21:41:05Z</cp:lastPrinted>
  <dcterms:modified xsi:type="dcterms:W3CDTF">2026-04-13T21:44:55Z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0x0101000DADD60504799D4FB95C3F4A95CC5053</vt:lpwstr>
  </property>
</Properties>
</file>