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  <p:embeddedFont>
      <p:font typeface="Open Sans Light"/>
      <p:regular r:id="rId38"/>
      <p:bold r:id="rId39"/>
      <p:italic r:id="rId40"/>
      <p:boldItalic r:id="rId41"/>
    </p:embeddedFont>
    <p:embeddedFont>
      <p:font typeface="Open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italic.fntdata"/><Relationship Id="rId20" Type="http://schemas.openxmlformats.org/officeDocument/2006/relationships/slide" Target="slides/slide15.xml"/><Relationship Id="rId42" Type="http://schemas.openxmlformats.org/officeDocument/2006/relationships/font" Target="fonts/OpenSans-regular.fntdata"/><Relationship Id="rId41" Type="http://schemas.openxmlformats.org/officeDocument/2006/relationships/font" Target="fonts/OpenSansLight-bold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italic.fntdata"/><Relationship Id="rId21" Type="http://schemas.openxmlformats.org/officeDocument/2006/relationships/slide" Target="slides/slide16.xml"/><Relationship Id="rId43" Type="http://schemas.openxmlformats.org/officeDocument/2006/relationships/font" Target="fonts/OpenSans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6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-italic.fntdata"/><Relationship Id="rId13" Type="http://schemas.openxmlformats.org/officeDocument/2006/relationships/slide" Target="slides/slide8.xml"/><Relationship Id="rId35" Type="http://schemas.openxmlformats.org/officeDocument/2006/relationships/font" Target="fonts/Lato-bold.fntdata"/><Relationship Id="rId12" Type="http://schemas.openxmlformats.org/officeDocument/2006/relationships/slide" Target="slides/slide7.xml"/><Relationship Id="rId34" Type="http://schemas.openxmlformats.org/officeDocument/2006/relationships/font" Target="fonts/Lato-regular.fntdata"/><Relationship Id="rId15" Type="http://schemas.openxmlformats.org/officeDocument/2006/relationships/slide" Target="slides/slide10.xml"/><Relationship Id="rId37" Type="http://schemas.openxmlformats.org/officeDocument/2006/relationships/font" Target="fonts/Lato-boldItalic.fntdata"/><Relationship Id="rId14" Type="http://schemas.openxmlformats.org/officeDocument/2006/relationships/slide" Target="slides/slide9.xml"/><Relationship Id="rId36" Type="http://schemas.openxmlformats.org/officeDocument/2006/relationships/font" Target="fonts/Lato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Light-bold.fntdata"/><Relationship Id="rId16" Type="http://schemas.openxmlformats.org/officeDocument/2006/relationships/slide" Target="slides/slide11.xml"/><Relationship Id="rId38" Type="http://schemas.openxmlformats.org/officeDocument/2006/relationships/font" Target="fonts/OpenSans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ec9da28b_0_11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bec9da28b_0_1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bec9da28b_0_11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1d5eb1b22_0_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1d5eb1b2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41d5eb1b22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de5c1763d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de5c1763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de5c1763d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e5c1763d0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de5c1763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de5c1763d0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de5c1763d0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de5c1763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de5c1763d0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de75a7679d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de75a7679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de75a7679d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e5c1763d0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de5c1763d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de5c1763d0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de75a7679d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de75a7679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de75a7679d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e75a7679d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de75a7679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de75a7679d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2a849750e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e2a84975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e2a849750e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2a849750e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e2a849750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e2a849750e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d5eb1b22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1d5eb1b2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41d5eb1b22_0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e2b9bf81aa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e2b9bf81a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e2b9bf81aa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e2a849750e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e2a849750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e2a849750e_0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e2a849750e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e2a849750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e2a849750e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e2a849750e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e2a849750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e2a849750e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41d5eb1b22_0_1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41d5eb1b22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41d5eb1b22_0_1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1d5eb1b22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1d5eb1b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41d5eb1b22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1d5eb1b22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1d5eb1b2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41d5eb1b22_0_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1d5eb1b22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1d5eb1b2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41d5eb1b22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1d5eb1b22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1d5eb1b2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41d5eb1b22_0_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e2a849750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e2a84975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e2a849750e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e39409666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e3940966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de39409666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1d5eb1b22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41d5eb1b2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41d5eb1b22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9144000" cy="54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832104" y="1759456"/>
            <a:ext cx="745763" cy="61102"/>
            <a:chOff x="4580561" y="2589004"/>
            <a:chExt cx="1064464" cy="25200"/>
          </a:xfrm>
        </p:grpSpPr>
        <p:sp>
          <p:nvSpPr>
            <p:cNvPr id="16" name="Google Shape;16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5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02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697325" y="2017731"/>
            <a:ext cx="7688100" cy="16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8891"/>
              </a:buClr>
              <a:buSzPts val="4200"/>
              <a:buNone/>
              <a:defRPr sz="4200">
                <a:solidFill>
                  <a:srgbClr val="27889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697325" y="3697175"/>
            <a:ext cx="7688100" cy="7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/>
          <p:nvPr>
            <p:ph idx="1" type="body"/>
          </p:nvPr>
        </p:nvSpPr>
        <p:spPr>
          <a:xfrm>
            <a:off x="723300" y="5221318"/>
            <a:ext cx="7697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2" name="Google Shape;102;p1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3" name="Google Shape;10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27889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2"/>
          <p:cNvGrpSpPr/>
          <p:nvPr/>
        </p:nvGrpSpPr>
        <p:grpSpPr>
          <a:xfrm>
            <a:off x="830392" y="5558926"/>
            <a:ext cx="745763" cy="61102"/>
            <a:chOff x="4580561" y="2589004"/>
            <a:chExt cx="1064464" cy="25200"/>
          </a:xfrm>
        </p:grpSpPr>
        <p:sp>
          <p:nvSpPr>
            <p:cNvPr id="107" name="Google Shape;107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12"/>
          <p:cNvSpPr txBox="1"/>
          <p:nvPr>
            <p:ph hasCustomPrompt="1" type="title"/>
          </p:nvPr>
        </p:nvSpPr>
        <p:spPr>
          <a:xfrm>
            <a:off x="729450" y="978600"/>
            <a:ext cx="7688400" cy="16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2"/>
          <p:cNvSpPr txBox="1"/>
          <p:nvPr>
            <p:ph idx="1" type="body"/>
          </p:nvPr>
        </p:nvSpPr>
        <p:spPr>
          <a:xfrm>
            <a:off x="729450" y="3030517"/>
            <a:ext cx="7688400" cy="21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2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6053328"/>
            <a:ext cx="2033751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4400"/>
              <a:buFont typeface="Calibri"/>
              <a:buNone/>
              <a:defRPr b="0" i="0" sz="44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7889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27889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rgbClr val="27889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27889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rgbClr val="27889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7889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rgbClr val="27889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27889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rgbClr val="27889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27889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rgbClr val="27889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7889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rgbClr val="27889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7889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rgbClr val="27889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7889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rgbClr val="27889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7889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1" name="Google Shape;12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27889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830392" y="777240"/>
            <a:ext cx="745763" cy="61102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" name="Google Shape;27;p3"/>
          <p:cNvSpPr txBox="1"/>
          <p:nvPr>
            <p:ph type="title"/>
          </p:nvPr>
        </p:nvSpPr>
        <p:spPr>
          <a:xfrm>
            <a:off x="694944" y="1069848"/>
            <a:ext cx="7688400" cy="20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6053328"/>
            <a:ext cx="203375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0"/>
            <a:ext cx="91440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830392" y="777240"/>
            <a:ext cx="745763" cy="61102"/>
            <a:chOff x="4580561" y="2589004"/>
            <a:chExt cx="1064464" cy="25200"/>
          </a:xfrm>
        </p:grpSpPr>
        <p:sp>
          <p:nvSpPr>
            <p:cNvPr id="34" name="Google Shape;34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5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02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 txBox="1"/>
          <p:nvPr>
            <p:ph type="title"/>
          </p:nvPr>
        </p:nvSpPr>
        <p:spPr>
          <a:xfrm>
            <a:off x="694944" y="1069848"/>
            <a:ext cx="76887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729450" y="1783547"/>
            <a:ext cx="7688700" cy="40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0"/>
            <a:ext cx="91440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729450" y="1069848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729325" y="1783080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643604" y="1783080"/>
            <a:ext cx="3774300" cy="30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830392" y="777240"/>
            <a:ext cx="745763" cy="61102"/>
            <a:chOff x="4580561" y="2589004"/>
            <a:chExt cx="1064464" cy="25200"/>
          </a:xfrm>
        </p:grpSpPr>
        <p:sp>
          <p:nvSpPr>
            <p:cNvPr id="48" name="Google Shape;4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5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02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0" y="0"/>
            <a:ext cx="91440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729450" y="1069848"/>
            <a:ext cx="7688400" cy="7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6" name="Google Shape;56;p6"/>
          <p:cNvGrpSpPr/>
          <p:nvPr/>
        </p:nvGrpSpPr>
        <p:grpSpPr>
          <a:xfrm>
            <a:off x="830392" y="777240"/>
            <a:ext cx="745763" cy="61102"/>
            <a:chOff x="4580561" y="2589004"/>
            <a:chExt cx="1064464" cy="25200"/>
          </a:xfrm>
        </p:grpSpPr>
        <p:sp>
          <p:nvSpPr>
            <p:cNvPr id="57" name="Google Shape;5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5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02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9" name="Google Shape;5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left">
  <p:cSld name="ONE_COLUM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>
            <a:off x="0" y="0"/>
            <a:ext cx="91440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721225" y="2112501"/>
            <a:ext cx="33009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830392" y="777240"/>
            <a:ext cx="745763" cy="61102"/>
            <a:chOff x="4580561" y="2589004"/>
            <a:chExt cx="1064464" cy="25200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5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02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9" name="Google Shape;6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right">
  <p:cSld name="ONE_COLUMN_TEXT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/>
          <p:nvPr/>
        </p:nvSpPr>
        <p:spPr>
          <a:xfrm>
            <a:off x="0" y="0"/>
            <a:ext cx="91440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4885025" y="2104851"/>
            <a:ext cx="33009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777240"/>
            <a:ext cx="745763" cy="61102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5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02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8" name="Google Shape;7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802755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9"/>
          <p:cNvGrpSpPr/>
          <p:nvPr/>
        </p:nvGrpSpPr>
        <p:grpSpPr>
          <a:xfrm>
            <a:off x="832104" y="5477256"/>
            <a:ext cx="745763" cy="61102"/>
            <a:chOff x="4580561" y="2589004"/>
            <a:chExt cx="1064464" cy="25200"/>
          </a:xfrm>
        </p:grpSpPr>
        <p:sp>
          <p:nvSpPr>
            <p:cNvPr id="83" name="Google Shape;83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" name="Google Shape;85;p9"/>
          <p:cNvSpPr txBox="1"/>
          <p:nvPr>
            <p:ph type="title"/>
          </p:nvPr>
        </p:nvSpPr>
        <p:spPr>
          <a:xfrm>
            <a:off x="729450" y="1152400"/>
            <a:ext cx="7021200" cy="39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600" y="6053328"/>
            <a:ext cx="203375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 txBox="1"/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1" type="subTitle"/>
          </p:nvPr>
        </p:nvSpPr>
        <p:spPr>
          <a:xfrm>
            <a:off x="730000" y="2995992"/>
            <a:ext cx="3300900" cy="10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10"/>
          <p:cNvSpPr txBox="1"/>
          <p:nvPr>
            <p:ph idx="2" type="body"/>
          </p:nvPr>
        </p:nvSpPr>
        <p:spPr>
          <a:xfrm>
            <a:off x="5174225" y="1649525"/>
            <a:ext cx="3374400" cy="41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5" name="Google Shape;95;p10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96" name="Google Shape;96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265B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027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8" name="Google Shape;9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625" y="6057400"/>
            <a:ext cx="2014911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00" y="6169250"/>
            <a:ext cx="1457550" cy="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78891"/>
              </a:buClr>
              <a:buSzPts val="2800"/>
              <a:buFont typeface="Open Sans"/>
              <a:buNone/>
              <a:defRPr b="1" sz="2800">
                <a:solidFill>
                  <a:srgbClr val="27889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 Light"/>
              <a:buChar char="●"/>
              <a:defRPr sz="13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 Light"/>
              <a:buChar char="○"/>
              <a:defRPr sz="11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 Light"/>
              <a:buChar char="■"/>
              <a:defRPr sz="11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 Light"/>
              <a:buChar char="●"/>
              <a:defRPr sz="11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 Light"/>
              <a:buChar char="○"/>
              <a:defRPr sz="11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 Light"/>
              <a:buChar char="■"/>
              <a:defRPr sz="11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 Light"/>
              <a:buChar char="●"/>
              <a:defRPr sz="11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 Light"/>
              <a:buChar char="○"/>
              <a:defRPr sz="11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Open Sans Light"/>
              <a:buChar char="■"/>
              <a:defRPr sz="11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image" Target="../media/image25.jpg"/><Relationship Id="rId5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donsum@uga.edu" TargetMode="External"/><Relationship Id="rId4" Type="http://schemas.openxmlformats.org/officeDocument/2006/relationships/hyperlink" Target="mailto:dbritt93@uga.edu" TargetMode="External"/><Relationship Id="rId5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26.jpg"/><Relationship Id="rId5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>
            <p:ph type="ctrTitle"/>
          </p:nvPr>
        </p:nvSpPr>
        <p:spPr>
          <a:xfrm>
            <a:off x="697325" y="2017731"/>
            <a:ext cx="7688100" cy="16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DLG Newspaper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Digitization 101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Donnie Summerlin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Daniel Britt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Digital Library of Georgia</a:t>
            </a:r>
            <a:endParaRPr sz="2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type="title"/>
          </p:nvPr>
        </p:nvSpPr>
        <p:spPr>
          <a:xfrm>
            <a:off x="668850" y="1700275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Benefits to Digitizing With</a:t>
            </a:r>
            <a:endParaRPr sz="4200"/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63" y="2999376"/>
            <a:ext cx="8096674" cy="10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/>
          <p:nvPr>
            <p:ph type="title"/>
          </p:nvPr>
        </p:nvSpPr>
        <p:spPr>
          <a:xfrm>
            <a:off x="730000" y="977575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Most Comprehensive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Newspaper Archive</a:t>
            </a:r>
            <a:endParaRPr/>
          </a:p>
        </p:txBody>
      </p:sp>
      <p:sp>
        <p:nvSpPr>
          <p:cNvPr id="209" name="Google Shape;209;p25"/>
          <p:cNvSpPr txBox="1"/>
          <p:nvPr>
            <p:ph idx="1" type="body"/>
          </p:nvPr>
        </p:nvSpPr>
        <p:spPr>
          <a:xfrm>
            <a:off x="976050" y="2681450"/>
            <a:ext cx="3850800" cy="28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More Georgia Counties and Cities Represented Than Any Other Newspaper Archive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1900" y="2128125"/>
            <a:ext cx="2812075" cy="37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668850" y="11006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Always Free and Open to the Public</a:t>
            </a:r>
            <a:endParaRPr/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4754475" y="1889913"/>
            <a:ext cx="39780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The GHN website is completely free and openly accessible online from anywhere in the world.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No subscriptions, passwords, or plug-ins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75" y="2558036"/>
            <a:ext cx="4057426" cy="216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668850" y="10391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Best Search Results</a:t>
            </a:r>
            <a:endParaRPr/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976050" y="2579488"/>
            <a:ext cx="3850800" cy="28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We use pristine negative microfilm for digitization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Produces the best search results for users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850" y="2187203"/>
            <a:ext cx="3850800" cy="3629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668850" y="11006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Non-Exclusive</a:t>
            </a:r>
            <a:endParaRPr/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4572000" y="2491000"/>
            <a:ext cx="3850800" cy="28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If you digitize with us we don’t require any exclusive contract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You can work with others later if you like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251" y="2086012"/>
            <a:ext cx="3195550" cy="38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668850" y="11006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Faster Online Availability</a:t>
            </a:r>
            <a:endParaRPr/>
          </a:p>
        </p:txBody>
      </p:sp>
      <p:sp>
        <p:nvSpPr>
          <p:cNvPr id="241" name="Google Shape;241;p29"/>
          <p:cNvSpPr txBox="1"/>
          <p:nvPr>
            <p:ph idx="1" type="body"/>
          </p:nvPr>
        </p:nvSpPr>
        <p:spPr>
          <a:xfrm>
            <a:off x="4855000" y="2491000"/>
            <a:ext cx="3850800" cy="28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No long embargos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We are usually able to complete a digitization project within a fiscal year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00" y="2212000"/>
            <a:ext cx="4025399" cy="312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type="title"/>
          </p:nvPr>
        </p:nvSpPr>
        <p:spPr>
          <a:xfrm>
            <a:off x="668850" y="11006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We’re Local</a:t>
            </a:r>
            <a:endParaRPr/>
          </a:p>
        </p:txBody>
      </p:sp>
      <p:sp>
        <p:nvSpPr>
          <p:cNvPr id="249" name="Google Shape;249;p30"/>
          <p:cNvSpPr txBox="1"/>
          <p:nvPr>
            <p:ph idx="1" type="body"/>
          </p:nvPr>
        </p:nvSpPr>
        <p:spPr>
          <a:xfrm>
            <a:off x="4572000" y="2414125"/>
            <a:ext cx="3850800" cy="28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We are Georgia-based and only work on Georgia newspapers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You will have easy access to us for assistance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50" y="2201950"/>
            <a:ext cx="3571825" cy="34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668850" y="11006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Talk With Us</a:t>
            </a:r>
            <a:endParaRPr/>
          </a:p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4572000" y="2196125"/>
            <a:ext cx="4164900" cy="32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Before you make a decision on newspaper digitization, contact us.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Regardless of what you decide, we’re here to help!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575" y="1774450"/>
            <a:ext cx="3236250" cy="424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2"/>
          <p:cNvSpPr txBox="1"/>
          <p:nvPr>
            <p:ph type="title"/>
          </p:nvPr>
        </p:nvSpPr>
        <p:spPr>
          <a:xfrm>
            <a:off x="668850" y="11006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Projects</a:t>
            </a:r>
            <a:endParaRPr/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2208025"/>
            <a:ext cx="5981700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3"/>
          <p:cNvSpPr txBox="1"/>
          <p:nvPr>
            <p:ph type="title"/>
          </p:nvPr>
        </p:nvSpPr>
        <p:spPr>
          <a:xfrm>
            <a:off x="668850" y="884925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National Digital Newspaper Program</a:t>
            </a:r>
            <a:endParaRPr/>
          </a:p>
        </p:txBody>
      </p:sp>
      <p:sp>
        <p:nvSpPr>
          <p:cNvPr id="272" name="Google Shape;272;p33"/>
          <p:cNvSpPr txBox="1"/>
          <p:nvPr>
            <p:ph idx="1" type="body"/>
          </p:nvPr>
        </p:nvSpPr>
        <p:spPr>
          <a:xfrm>
            <a:off x="4224325" y="1700925"/>
            <a:ext cx="4433100" cy="43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NEH-funded grant to digitize historically significant newspapers published between 1690 and 1963.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Our current grant </a:t>
            </a: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focuses on black-owned newspapers in Georgia.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5" y="1567525"/>
            <a:ext cx="3164252" cy="453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668850" y="9929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Historic Newspapers Website</a:t>
            </a:r>
            <a:endParaRPr/>
          </a:p>
        </p:txBody>
      </p:sp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5953850" y="2215675"/>
            <a:ext cx="2814000" cy="3587400"/>
          </a:xfrm>
          <a:prstGeom prst="rect">
            <a:avLst/>
          </a:prstGeom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Open Sans"/>
                <a:ea typeface="Open Sans"/>
                <a:cs typeface="Open Sans"/>
                <a:sym typeface="Open Sans"/>
              </a:rPr>
              <a:t>3.5 Million Pages</a:t>
            </a:r>
            <a:endParaRPr b="1" sz="2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300">
                <a:latin typeface="Open Sans"/>
                <a:ea typeface="Open Sans"/>
                <a:cs typeface="Open Sans"/>
                <a:sym typeface="Open Sans"/>
              </a:rPr>
              <a:t>1,075 Titles</a:t>
            </a:r>
            <a:endParaRPr b="1" sz="2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300">
                <a:latin typeface="Open Sans"/>
                <a:ea typeface="Open Sans"/>
                <a:cs typeface="Open Sans"/>
                <a:sym typeface="Open Sans"/>
              </a:rPr>
              <a:t>1763-2023</a:t>
            </a:r>
            <a:endParaRPr b="1" sz="2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300">
                <a:latin typeface="Open Sans"/>
                <a:ea typeface="Open Sans"/>
                <a:cs typeface="Open Sans"/>
                <a:sym typeface="Open Sans"/>
              </a:rPr>
              <a:t>151 Counties</a:t>
            </a:r>
            <a:endParaRPr b="1" sz="2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300">
                <a:latin typeface="Open Sans"/>
                <a:ea typeface="Open Sans"/>
                <a:cs typeface="Open Sans"/>
                <a:sym typeface="Open Sans"/>
              </a:rPr>
              <a:t>204 Cities</a:t>
            </a:r>
            <a:endParaRPr b="1" sz="2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300">
                <a:latin typeface="Open Sans"/>
                <a:ea typeface="Open Sans"/>
                <a:cs typeface="Open Sans"/>
                <a:sym typeface="Open Sans"/>
              </a:rPr>
              <a:t>Completely Free</a:t>
            </a:r>
            <a:endParaRPr b="1" sz="2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42" y="1808950"/>
            <a:ext cx="5001458" cy="416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Chronicling</a:t>
            </a:r>
            <a:r>
              <a:rPr lang="en-US"/>
              <a:t> America</a:t>
            </a:r>
            <a:endParaRPr/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721225" y="2112501"/>
            <a:ext cx="3300900" cy="18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25" y="1835225"/>
            <a:ext cx="4556699" cy="327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625" y="1803475"/>
            <a:ext cx="4151038" cy="33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type="title"/>
          </p:nvPr>
        </p:nvSpPr>
        <p:spPr>
          <a:xfrm>
            <a:off x="668850" y="11006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Public Library Service Partnership</a:t>
            </a:r>
            <a:endParaRPr/>
          </a:p>
        </p:txBody>
      </p:sp>
      <p:sp>
        <p:nvSpPr>
          <p:cNvPr id="289" name="Google Shape;289;p35"/>
          <p:cNvSpPr txBox="1"/>
          <p:nvPr>
            <p:ph idx="1" type="body"/>
          </p:nvPr>
        </p:nvSpPr>
        <p:spPr>
          <a:xfrm>
            <a:off x="517100" y="2296775"/>
            <a:ext cx="4328700" cy="33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Digitizing newspapers from unrepresented counties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Baker, Bryan, Clayton, Wheeler, and Wilkinson Counties this year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0" name="Google Shape;2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100" y="1916600"/>
            <a:ext cx="3367395" cy="463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"/>
          <p:cNvSpPr txBox="1"/>
          <p:nvPr>
            <p:ph type="title"/>
          </p:nvPr>
        </p:nvSpPr>
        <p:spPr>
          <a:xfrm>
            <a:off x="668850" y="11006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Athens Banner-Herald</a:t>
            </a:r>
            <a:endParaRPr/>
          </a:p>
        </p:txBody>
      </p:sp>
      <p:sp>
        <p:nvSpPr>
          <p:cNvPr id="297" name="Google Shape;297;p36"/>
          <p:cNvSpPr txBox="1"/>
          <p:nvPr>
            <p:ph idx="1" type="body"/>
          </p:nvPr>
        </p:nvSpPr>
        <p:spPr>
          <a:xfrm>
            <a:off x="4328625" y="2414125"/>
            <a:ext cx="4328700" cy="28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Expanding availability of </a:t>
            </a:r>
            <a:r>
              <a:rPr b="1" i="1" lang="en-US" sz="2600">
                <a:latin typeface="Open Sans"/>
                <a:ea typeface="Open Sans"/>
                <a:cs typeface="Open Sans"/>
                <a:sym typeface="Open Sans"/>
              </a:rPr>
              <a:t>Athens Banner-Herald</a:t>
            </a: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1928-1965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120,000 Pages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8" name="Google Shape;29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8725" y="1673526"/>
            <a:ext cx="2594574" cy="43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type="title"/>
          </p:nvPr>
        </p:nvSpPr>
        <p:spPr>
          <a:xfrm>
            <a:off x="668850" y="110060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Additional Projects</a:t>
            </a:r>
            <a:endParaRPr/>
          </a:p>
        </p:txBody>
      </p:sp>
      <p:sp>
        <p:nvSpPr>
          <p:cNvPr id="305" name="Google Shape;305;p37"/>
          <p:cNvSpPr txBox="1"/>
          <p:nvPr>
            <p:ph idx="1" type="body"/>
          </p:nvPr>
        </p:nvSpPr>
        <p:spPr>
          <a:xfrm>
            <a:off x="-694475" y="1559100"/>
            <a:ext cx="44982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latin typeface="Open Sans"/>
                <a:ea typeface="Open Sans"/>
                <a:cs typeface="Open Sans"/>
                <a:sym typeface="Open Sans"/>
              </a:rPr>
              <a:t>Covington News</a:t>
            </a: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1942-1969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37"/>
          <p:cNvSpPr txBox="1"/>
          <p:nvPr>
            <p:ph idx="1" type="body"/>
          </p:nvPr>
        </p:nvSpPr>
        <p:spPr>
          <a:xfrm>
            <a:off x="2407650" y="2261138"/>
            <a:ext cx="43287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latin typeface="Open Sans"/>
                <a:ea typeface="Open Sans"/>
                <a:cs typeface="Open Sans"/>
                <a:sym typeface="Open Sans"/>
              </a:rPr>
              <a:t>Summerville News</a:t>
            </a:r>
            <a:endParaRPr b="1" i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1980-2000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37"/>
          <p:cNvSpPr txBox="1"/>
          <p:nvPr>
            <p:ph idx="1" type="body"/>
          </p:nvPr>
        </p:nvSpPr>
        <p:spPr>
          <a:xfrm>
            <a:off x="5425963" y="1559100"/>
            <a:ext cx="4328700" cy="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latin typeface="Open Sans"/>
                <a:ea typeface="Open Sans"/>
                <a:cs typeface="Open Sans"/>
                <a:sym typeface="Open Sans"/>
              </a:rPr>
              <a:t>Georgia Bulletin</a:t>
            </a:r>
            <a:endParaRPr b="1" i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Open Sans"/>
                <a:ea typeface="Open Sans"/>
                <a:cs typeface="Open Sans"/>
                <a:sym typeface="Open Sans"/>
              </a:rPr>
              <a:t>1981-1990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8" name="Google Shape;3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090" y="3216475"/>
            <a:ext cx="2633810" cy="34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01" y="2399075"/>
            <a:ext cx="2604451" cy="344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151" y="2502375"/>
            <a:ext cx="2606335" cy="34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17" name="Google Shape;317;p38"/>
          <p:cNvSpPr txBox="1"/>
          <p:nvPr/>
        </p:nvSpPr>
        <p:spPr>
          <a:xfrm>
            <a:off x="3285600" y="1885850"/>
            <a:ext cx="5423700" cy="40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Donnie Summerlin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Digital Projects Archivist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Digital Library of Georgia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University of GA Libraries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hlink"/>
                </a:solidFill>
                <a:hlinkClick r:id="rId3"/>
              </a:rPr>
              <a:t>donsum@uga.edu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Daniel Britt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Georgia NDNP Project Manager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Digital Library of Georgia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/>
              <a:t>University of GA Libraries.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 u="sng">
                <a:solidFill>
                  <a:schemeClr val="hlink"/>
                </a:solidFill>
                <a:hlinkClick r:id="rId4"/>
              </a:rPr>
              <a:t>dbritt93@uga.edu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318" name="Google Shape;31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800" y="1656125"/>
            <a:ext cx="2903175" cy="4265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Georgia Newspaper Project</a:t>
            </a:r>
            <a:endParaRPr/>
          </a:p>
        </p:txBody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730000" y="2026325"/>
            <a:ext cx="3850800" cy="37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Largest collection of Georgia newspaper microfilm in the world.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100">
                <a:latin typeface="Open Sans"/>
                <a:ea typeface="Open Sans"/>
                <a:cs typeface="Open Sans"/>
                <a:sym typeface="Open Sans"/>
              </a:rPr>
              <a:t>Most of the newspapers in the Georgia Historic Newspapers website are digitized from that microfilm collection.</a:t>
            </a:r>
            <a:endParaRPr b="1" sz="2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675" y="2287750"/>
            <a:ext cx="3134925" cy="271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5287225" y="5111150"/>
            <a:ext cx="3046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Image </a:t>
            </a:r>
            <a:r>
              <a:rPr lang="en-US" sz="800"/>
              <a:t>courtesy</a:t>
            </a:r>
            <a:r>
              <a:rPr lang="en-US" sz="800"/>
              <a:t> of the Preservation Self-Assessment Program, University of Illinois at Urbana Champaign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I Get My Local Paper Included?</a:t>
            </a:r>
            <a:endParaRPr/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168" y="1885850"/>
            <a:ext cx="2879407" cy="394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275" y="1885850"/>
            <a:ext cx="2690991" cy="394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Partnership to Digitize Newspapers</a:t>
            </a:r>
            <a:endParaRPr/>
          </a:p>
        </p:txBody>
      </p:sp>
      <p:sp>
        <p:nvSpPr>
          <p:cNvPr id="160" name="Google Shape;160;p19"/>
          <p:cNvSpPr txBox="1"/>
          <p:nvPr>
            <p:ph idx="1" type="body"/>
          </p:nvPr>
        </p:nvSpPr>
        <p:spPr>
          <a:xfrm>
            <a:off x="730000" y="2404675"/>
            <a:ext cx="3850800" cy="28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Reach out and let us know of your interest.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We can prepare a page count and cost quote.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378" y="1885849"/>
            <a:ext cx="2876872" cy="402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Securing Funding</a:t>
            </a:r>
            <a:endParaRPr/>
          </a:p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286825" y="2055350"/>
            <a:ext cx="449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We depend on our partners to help securing funding for the project.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DLG and GPLS can help you in the process.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For public libraries: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Open Sans"/>
                <a:ea typeface="Open Sans"/>
                <a:cs typeface="Open Sans"/>
                <a:sym typeface="Open Sans"/>
              </a:rPr>
              <a:t>Josh Kitchens, GPLS jkitchens@georgialibraries.org</a:t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428" y="3939525"/>
            <a:ext cx="2606626" cy="20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4178" y="1884376"/>
            <a:ext cx="2151550" cy="308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7425" y="2202737"/>
            <a:ext cx="1993375" cy="141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Funding Options</a:t>
            </a:r>
            <a:endParaRPr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4419875" y="1885850"/>
            <a:ext cx="449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Funding options: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Georgia Public Library Service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Friends of the Public Library Organizations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Historical/Genealogical Societies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Char char="●"/>
            </a:pPr>
            <a:r>
              <a:rPr b="1" lang="en-US" sz="2000">
                <a:latin typeface="Open Sans"/>
                <a:ea typeface="Open Sans"/>
                <a:cs typeface="Open Sans"/>
                <a:sym typeface="Open Sans"/>
              </a:rPr>
              <a:t>Local Foundations/Power Companies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475" y="1885850"/>
            <a:ext cx="2794250" cy="401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668850" y="946825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Investigation</a:t>
            </a:r>
            <a:endParaRPr/>
          </a:p>
        </p:txBody>
      </p:sp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5066275" y="2176950"/>
            <a:ext cx="2686800" cy="3318900"/>
          </a:xfrm>
          <a:prstGeom prst="rect">
            <a:avLst/>
          </a:prstGeom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Two options: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1. Publisher permission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2. We perform a copyright investigation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2"/>
          <p:cNvSpPr txBox="1"/>
          <p:nvPr>
            <p:ph idx="1" type="body"/>
          </p:nvPr>
        </p:nvSpPr>
        <p:spPr>
          <a:xfrm>
            <a:off x="1255300" y="2584350"/>
            <a:ext cx="2930100" cy="2504100"/>
          </a:xfrm>
          <a:prstGeom prst="rect">
            <a:avLst/>
          </a:prstGeom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Newspapers published after 1928 may be under copyright protection.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730000" y="1069850"/>
            <a:ext cx="78063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Newspaper Digitization Project</a:t>
            </a:r>
            <a:endParaRPr/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000" y="2038250"/>
            <a:ext cx="4258400" cy="326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>
            <p:ph idx="1" type="body"/>
          </p:nvPr>
        </p:nvSpPr>
        <p:spPr>
          <a:xfrm>
            <a:off x="730000" y="2330400"/>
            <a:ext cx="3850800" cy="38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We take care of: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Digitization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Online Hosting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-3937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Char char="●"/>
            </a:pPr>
            <a:r>
              <a:rPr b="1" lang="en-US" sz="2600">
                <a:latin typeface="Open Sans"/>
                <a:ea typeface="Open Sans"/>
                <a:cs typeface="Open Sans"/>
                <a:sym typeface="Open Sans"/>
              </a:rPr>
              <a:t>Preservation</a:t>
            </a:r>
            <a:endParaRPr b="1" sz="2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LG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