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4"/>
  </p:notesMasterIdLst>
  <p:sldIdLst>
    <p:sldId id="256" r:id="rId2"/>
    <p:sldId id="321" r:id="rId3"/>
    <p:sldId id="295" r:id="rId4"/>
    <p:sldId id="328" r:id="rId5"/>
    <p:sldId id="329" r:id="rId6"/>
    <p:sldId id="334" r:id="rId7"/>
    <p:sldId id="301" r:id="rId8"/>
    <p:sldId id="350" r:id="rId9"/>
    <p:sldId id="337" r:id="rId10"/>
    <p:sldId id="348" r:id="rId11"/>
    <p:sldId id="349" r:id="rId12"/>
    <p:sldId id="29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4E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818"/>
    <p:restoredTop sz="94681"/>
  </p:normalViewPr>
  <p:slideViewPr>
    <p:cSldViewPr snapToGrid="0" snapToObjects="1">
      <p:cViewPr varScale="1">
        <p:scale>
          <a:sx n="69" d="100"/>
          <a:sy n="69" d="100"/>
        </p:scale>
        <p:origin x="232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AA341-11D1-AB40-ABF7-46C66CED8CE8}" type="datetimeFigureOut">
              <a:rPr lang="en-US" smtClean="0"/>
              <a:t>6/12/24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08B11-7D24-8042-9866-1BBFF3535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686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08B11-7D24-8042-9866-1BBFF353567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69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08B11-7D24-8042-9866-1BBFF353567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0851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08B11-7D24-8042-9866-1BBFF353567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61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08B11-7D24-8042-9866-1BBFF353567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23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08B11-7D24-8042-9866-1BBFF353567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891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08B11-7D24-8042-9866-1BBFF353567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51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08B11-7D24-8042-9866-1BBFF353567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364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08B11-7D24-8042-9866-1BBFF353567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23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08B11-7D24-8042-9866-1BBFF353567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3033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08B11-7D24-8042-9866-1BBFF353567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424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08B11-7D24-8042-9866-1BBFF353567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704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08B11-7D24-8042-9866-1BBFF353567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67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6/12/24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6/12/24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6/12/24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6/12/24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6/12/24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/>
              <a:pPr/>
              <a:t>6/12/24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DC811-FFF3-A14E-BB19-1A89A0E994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2685" y="1414982"/>
            <a:ext cx="7315200" cy="1395951"/>
          </a:xfrm>
        </p:spPr>
        <p:txBody>
          <a:bodyPr>
            <a:normAutofit fontScale="90000"/>
          </a:bodyPr>
          <a:lstStyle/>
          <a:p>
            <a:r>
              <a:rPr lang="en-US" dirty="0"/>
              <a:t>Advocating for GALILEO and Lifelong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F6A479-C04D-7748-B2FF-9656A8F3B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685" y="2719558"/>
            <a:ext cx="7315200" cy="914400"/>
          </a:xfrm>
        </p:spPr>
        <p:txBody>
          <a:bodyPr/>
          <a:lstStyle/>
          <a:p>
            <a:r>
              <a:rPr lang="en-US" dirty="0"/>
              <a:t>Wins, Challenges and Getting Buy-In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21F9F6F-E95A-954E-B44D-E4F5B3D301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8891" y="4792132"/>
            <a:ext cx="3995627" cy="12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342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E8D6D-5A78-1D4F-BBD8-942581F8E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Not-So Good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22E6E42-E13C-EE42-BA0A-780BC412A8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874630" y="6146800"/>
            <a:ext cx="2749573" cy="846667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E2AD3A9-CCF7-D541-8F1E-B3FAE213D3FC}"/>
              </a:ext>
            </a:extLst>
          </p:cNvPr>
          <p:cNvSpPr txBox="1"/>
          <p:nvPr/>
        </p:nvSpPr>
        <p:spPr>
          <a:xfrm>
            <a:off x="3068414" y="689462"/>
            <a:ext cx="8263706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Clr>
                <a:srgbClr val="2B2B77"/>
              </a:buClr>
              <a:buFont typeface="Wingdings" pitchFamily="2" charset="2"/>
              <a:buChar char="Ø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Not-So Good</a:t>
            </a:r>
          </a:p>
          <a:p>
            <a:pPr marL="1200150" lvl="2" indent="-285750">
              <a:buClr>
                <a:srgbClr val="2B2B77"/>
              </a:buClr>
              <a:buFont typeface="Wingdings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sz="2400" b="0" i="0" u="none" strike="noStrike" dirty="0">
                <a:solidFill>
                  <a:srgbClr val="2121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your biggest challenge as a librarian?</a:t>
            </a:r>
          </a:p>
          <a:p>
            <a:pPr marL="1200150" lvl="2" indent="-285750">
              <a:buClr>
                <a:srgbClr val="2B2B77"/>
              </a:buClr>
              <a:buFont typeface="Wingdings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sz="2400" b="0" i="0" u="none" strike="noStrike" dirty="0">
                <a:solidFill>
                  <a:srgbClr val="2121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are the pain points for usage at your library? (What is the complaint most-often heard?)</a:t>
            </a:r>
          </a:p>
          <a:p>
            <a:pPr marL="1200150" lvl="2" indent="-285750">
              <a:buClr>
                <a:srgbClr val="2B2B77"/>
              </a:buClr>
              <a:buFont typeface="Wingdings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US" sz="2400" b="0" i="0" u="none" strike="noStrike" dirty="0">
                <a:solidFill>
                  <a:srgbClr val="2121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 you think GALILEO can do a better job of assisting with that?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 yellow emoji with black eyes and mouth open&#10;&#10;Description automatically generated">
            <a:extLst>
              <a:ext uri="{FF2B5EF4-FFF2-40B4-BE49-F238E27FC236}">
                <a16:creationId xmlns:a16="http://schemas.microsoft.com/office/drawing/2014/main" id="{0EBB15C6-5D82-144F-1566-ED3C9CFAFA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6760" y="3551820"/>
            <a:ext cx="2616718" cy="261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109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E8D6D-5A78-1D4F-BBD8-942581F8E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Actionable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22E6E42-E13C-EE42-BA0A-780BC412A8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874630" y="6146800"/>
            <a:ext cx="2749573" cy="846667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E2AD3A9-CCF7-D541-8F1E-B3FAE213D3FC}"/>
              </a:ext>
            </a:extLst>
          </p:cNvPr>
          <p:cNvSpPr txBox="1"/>
          <p:nvPr/>
        </p:nvSpPr>
        <p:spPr>
          <a:xfrm>
            <a:off x="3200401" y="796796"/>
            <a:ext cx="6834765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Clr>
                <a:srgbClr val="2B2B77"/>
              </a:buClr>
              <a:buFont typeface="Wingdings" pitchFamily="2" charset="2"/>
              <a:buChar char="Ø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Actionable: Getting Buy-In</a:t>
            </a:r>
          </a:p>
          <a:p>
            <a:pPr marL="1200150" lvl="2" indent="-285750">
              <a:buClr>
                <a:srgbClr val="2B2B77"/>
              </a:buClr>
              <a:buFont typeface="Wingdings" pitchFamily="2" charset="2"/>
              <a:buChar char="Ø"/>
            </a:pPr>
            <a:r>
              <a:rPr lang="en-US" sz="2400" b="0" i="0" u="none" strike="noStrike" dirty="0">
                <a:solidFill>
                  <a:srgbClr val="2121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are some ideas you’d suggest or that you’ve used to get buy-in for classrooms, the community or people (children, older adults, immigrants, etc.) with using GALILEO.</a:t>
            </a:r>
          </a:p>
        </p:txBody>
      </p:sp>
      <p:pic>
        <p:nvPicPr>
          <p:cNvPr id="4" name="Picture 3" descr="A yellow smiley face with two hands&#10;&#10;Description automatically generated">
            <a:extLst>
              <a:ext uri="{FF2B5EF4-FFF2-40B4-BE49-F238E27FC236}">
                <a16:creationId xmlns:a16="http://schemas.microsoft.com/office/drawing/2014/main" id="{2C7D4FDD-3BBB-A638-D310-73FC7F32B1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4000" y="3967142"/>
            <a:ext cx="3661747" cy="209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027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E8D6D-5A78-1D4F-BBD8-942581F8E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Contact Information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22E6E42-E13C-EE42-BA0A-780BC412A8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874630" y="6146800"/>
            <a:ext cx="2749573" cy="846667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E2AD3A9-CCF7-D541-8F1E-B3FAE213D3FC}"/>
              </a:ext>
            </a:extLst>
          </p:cNvPr>
          <p:cNvSpPr txBox="1"/>
          <p:nvPr/>
        </p:nvSpPr>
        <p:spPr>
          <a:xfrm>
            <a:off x="3776133" y="1431396"/>
            <a:ext cx="78480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2B2B77"/>
              </a:buClr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2B2B77"/>
              </a:buClr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  <a:p>
            <a:pPr>
              <a:buClr>
                <a:srgbClr val="2B2B77"/>
              </a:buClr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2B2B77"/>
              </a:buClr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Joy L. Woodson</a:t>
            </a:r>
          </a:p>
          <a:p>
            <a:pPr>
              <a:buClr>
                <a:srgbClr val="2B2B77"/>
              </a:buClr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Assistant Director, Marketing Communications</a:t>
            </a:r>
          </a:p>
          <a:p>
            <a:pPr>
              <a:buClr>
                <a:srgbClr val="2B2B77"/>
              </a:buClr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2B2B77"/>
              </a:buClr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joy.woodson@usg.edu</a:t>
            </a:r>
          </a:p>
          <a:p>
            <a:pPr>
              <a:buClr>
                <a:srgbClr val="2B2B77"/>
              </a:buClr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706-583-2374</a:t>
            </a:r>
          </a:p>
          <a:p>
            <a:pPr marL="457200" indent="-457200">
              <a:buClr>
                <a:srgbClr val="2B2B77"/>
              </a:buClr>
              <a:buFont typeface="Wingdings" pitchFamily="2" charset="2"/>
              <a:buChar char="Ø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773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910F8-59D1-CF4A-8778-4008B7715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for today</a:t>
            </a:r>
          </a:p>
        </p:txBody>
      </p:sp>
    </p:spTree>
    <p:extLst>
      <p:ext uri="{BB962C8B-B14F-4D97-AF65-F5344CB8AC3E}">
        <p14:creationId xmlns:p14="http://schemas.microsoft.com/office/powerpoint/2010/main" val="4183388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E8D6D-5A78-1D4F-BBD8-942581F8E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Outline for today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22E6E42-E13C-EE42-BA0A-780BC412A8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874630" y="6146800"/>
            <a:ext cx="2749573" cy="846667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E2AD3A9-CCF7-D541-8F1E-B3FAE213D3FC}"/>
              </a:ext>
            </a:extLst>
          </p:cNvPr>
          <p:cNvSpPr txBox="1"/>
          <p:nvPr/>
        </p:nvSpPr>
        <p:spPr>
          <a:xfrm>
            <a:off x="3665774" y="184343"/>
            <a:ext cx="78480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GALILEO Ambassador Committee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Panel Discussion</a:t>
            </a:r>
          </a:p>
        </p:txBody>
      </p:sp>
    </p:spTree>
    <p:extLst>
      <p:ext uri="{BB962C8B-B14F-4D97-AF65-F5344CB8AC3E}">
        <p14:creationId xmlns:p14="http://schemas.microsoft.com/office/powerpoint/2010/main" val="1968983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910F8-59D1-CF4A-8778-4008B7715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GALILEO Ambassador Committee</a:t>
            </a:r>
          </a:p>
        </p:txBody>
      </p:sp>
    </p:spTree>
    <p:extLst>
      <p:ext uri="{BB962C8B-B14F-4D97-AF65-F5344CB8AC3E}">
        <p14:creationId xmlns:p14="http://schemas.microsoft.com/office/powerpoint/2010/main" val="173175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E8D6D-5A78-1D4F-BBD8-942581F8E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22E6E42-E13C-EE42-BA0A-780BC412A8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874630" y="6146800"/>
            <a:ext cx="2749573" cy="846667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E2AD3A9-CCF7-D541-8F1E-B3FAE213D3FC}"/>
              </a:ext>
            </a:extLst>
          </p:cNvPr>
          <p:cNvSpPr txBox="1"/>
          <p:nvPr/>
        </p:nvSpPr>
        <p:spPr>
          <a:xfrm>
            <a:off x="3776133" y="2107373"/>
            <a:ext cx="784807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161616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Increase overall GALILEO use, especially usage in K-12 and rural Georgia </a:t>
            </a:r>
            <a:endParaRPr lang="en-US" sz="4800" dirty="0"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/>
          </a:p>
          <a:p>
            <a:br>
              <a:rPr lang="en-US" sz="2800" dirty="0"/>
            </a:br>
            <a:r>
              <a:rPr lang="en-US" sz="2800" dirty="0"/>
              <a:t> </a:t>
            </a:r>
            <a:endParaRPr lang="en-US" sz="4000" dirty="0"/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150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E8D6D-5A78-1D4F-BBD8-942581F8E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Tactics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22E6E42-E13C-EE42-BA0A-780BC412A8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874630" y="6146800"/>
            <a:ext cx="2749573" cy="846667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E2AD3A9-CCF7-D541-8F1E-B3FAE213D3FC}"/>
              </a:ext>
            </a:extLst>
          </p:cNvPr>
          <p:cNvSpPr txBox="1"/>
          <p:nvPr/>
        </p:nvSpPr>
        <p:spPr>
          <a:xfrm>
            <a:off x="3058755" y="644195"/>
            <a:ext cx="856544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Clr>
                <a:srgbClr val="2B2B77"/>
              </a:buClr>
              <a:buFont typeface="Wingdings" pitchFamily="2" charset="2"/>
              <a:buChar char="Ø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Marketing Input</a:t>
            </a:r>
          </a:p>
          <a:p>
            <a:pPr marL="1200150" lvl="2" indent="-285750">
              <a:buClr>
                <a:srgbClr val="2B2B77"/>
              </a:buClr>
              <a:buFont typeface="Wingdings" pitchFamily="2" charset="2"/>
              <a:buChar char="Ø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Conference Attendance and Speaking</a:t>
            </a:r>
          </a:p>
          <a:p>
            <a:pPr marL="1200150" lvl="2" indent="-285750">
              <a:buClr>
                <a:srgbClr val="2B2B77"/>
              </a:buClr>
              <a:buFont typeface="Wingdings" pitchFamily="2" charset="2"/>
              <a:buChar char="Ø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Promotional Items</a:t>
            </a:r>
          </a:p>
          <a:p>
            <a:pPr marL="1200150" lvl="2" indent="-285750">
              <a:buClr>
                <a:srgbClr val="2B2B77"/>
              </a:buClr>
              <a:buFont typeface="Wingdings" pitchFamily="2" charset="2"/>
              <a:buChar char="Ø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GALILEO Survey Promotion</a:t>
            </a:r>
          </a:p>
          <a:p>
            <a:pPr marL="1200150" lvl="2" indent="-285750">
              <a:buClr>
                <a:srgbClr val="2B2B77"/>
              </a:buClr>
              <a:buFont typeface="Wingdings" pitchFamily="2" charset="2"/>
              <a:buChar char="Ø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Ambassador Award</a:t>
            </a:r>
          </a:p>
          <a:p>
            <a:pPr marL="1200150" lvl="2" indent="-285750">
              <a:buClr>
                <a:srgbClr val="2B2B77"/>
              </a:buClr>
              <a:buFont typeface="Wingdings" pitchFamily="2" charset="2"/>
              <a:buChar char="Ø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K-12 Engagement</a:t>
            </a:r>
          </a:p>
          <a:p>
            <a:pPr marL="742950" lvl="1" indent="-285750">
              <a:buClr>
                <a:srgbClr val="2B2B77"/>
              </a:buClr>
              <a:buFont typeface="Wingdings" pitchFamily="2" charset="2"/>
              <a:buChar char="Ø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2B2B77"/>
              </a:buClr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108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910F8-59D1-CF4A-8778-4008B7715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Panel Discussion</a:t>
            </a:r>
          </a:p>
        </p:txBody>
      </p:sp>
    </p:spTree>
    <p:extLst>
      <p:ext uri="{BB962C8B-B14F-4D97-AF65-F5344CB8AC3E}">
        <p14:creationId xmlns:p14="http://schemas.microsoft.com/office/powerpoint/2010/main" val="2075551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E8D6D-5A78-1D4F-BBD8-942581F8E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Panelists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22E6E42-E13C-EE42-BA0A-780BC412A8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874630" y="6146800"/>
            <a:ext cx="2749573" cy="846667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E2AD3A9-CCF7-D541-8F1E-B3FAE213D3FC}"/>
              </a:ext>
            </a:extLst>
          </p:cNvPr>
          <p:cNvSpPr txBox="1"/>
          <p:nvPr/>
        </p:nvSpPr>
        <p:spPr>
          <a:xfrm>
            <a:off x="3553807" y="221666"/>
            <a:ext cx="784807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2800" b="1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Inter"/>
              </a:rPr>
              <a:t>Tina Graham</a:t>
            </a:r>
            <a:r>
              <a:rPr lang="en-US" sz="2800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Inter"/>
              </a:rPr>
              <a:t>, Henry County Schools, Media Specialist</a:t>
            </a:r>
          </a:p>
          <a:p>
            <a:endParaRPr lang="en-US" sz="2800" b="0" i="0" u="none" strike="noStrike" dirty="0">
              <a:solidFill>
                <a:srgbClr val="222222"/>
              </a:solidFill>
              <a:effectLst/>
              <a:highlight>
                <a:srgbClr val="FFFFFF"/>
              </a:highlight>
              <a:latin typeface="Inter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2800" b="1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Inter"/>
              </a:rPr>
              <a:t>Heather Morin</a:t>
            </a:r>
            <a:r>
              <a:rPr lang="en-US" sz="2800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Inter"/>
              </a:rPr>
              <a:t>, Lowndes County Schools, Library Media/Software Coordinator</a:t>
            </a:r>
          </a:p>
          <a:p>
            <a:endParaRPr lang="en-US" sz="2800" b="0" i="0" u="none" strike="noStrike" dirty="0">
              <a:solidFill>
                <a:srgbClr val="222222"/>
              </a:solidFill>
              <a:effectLst/>
              <a:highlight>
                <a:srgbClr val="FFFFFF"/>
              </a:highlight>
              <a:latin typeface="Inter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2800" b="1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Inter"/>
              </a:rPr>
              <a:t>Ben Mullis</a:t>
            </a:r>
            <a:r>
              <a:rPr lang="en-US" sz="2800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Inter"/>
              </a:rPr>
              <a:t>, Oconee Fall Line Technical College, Director of Library Services</a:t>
            </a:r>
          </a:p>
          <a:p>
            <a:endParaRPr lang="en-US" sz="2800" dirty="0">
              <a:solidFill>
                <a:srgbClr val="222222"/>
              </a:solidFill>
              <a:highlight>
                <a:srgbClr val="FFFFFF"/>
              </a:highlight>
              <a:latin typeface="Inter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2800" b="1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Inter"/>
              </a:rPr>
              <a:t>Rachel Perez</a:t>
            </a:r>
            <a:r>
              <a:rPr lang="en-US" sz="2800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Inter"/>
              </a:rPr>
              <a:t>, Northwest Georgia Regional Library, Technology Lab Library Class Coordinator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215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E8D6D-5A78-1D4F-BBD8-942581F8E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Good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22E6E42-E13C-EE42-BA0A-780BC412A8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874630" y="6146800"/>
            <a:ext cx="2749573" cy="846667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E2AD3A9-CCF7-D541-8F1E-B3FAE213D3FC}"/>
              </a:ext>
            </a:extLst>
          </p:cNvPr>
          <p:cNvSpPr txBox="1"/>
          <p:nvPr/>
        </p:nvSpPr>
        <p:spPr>
          <a:xfrm>
            <a:off x="3068414" y="689462"/>
            <a:ext cx="826370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Clr>
                <a:srgbClr val="2B2B77"/>
              </a:buClr>
              <a:buFont typeface="Wingdings" pitchFamily="2" charset="2"/>
              <a:buChar char="Ø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Good</a:t>
            </a:r>
          </a:p>
          <a:p>
            <a:pPr marL="1200150" lvl="2" indent="-285750">
              <a:buClr>
                <a:srgbClr val="2B2B77"/>
              </a:buClr>
              <a:buFont typeface="Wingdings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kind of positive feedback have you gotten about GALILEO</a:t>
            </a:r>
          </a:p>
          <a:p>
            <a:pPr marL="1200150" lvl="2" indent="-285750">
              <a:buClr>
                <a:srgbClr val="2B2B77"/>
              </a:buClr>
              <a:buFont typeface="Wingdings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have you been able to build on that feedback?</a:t>
            </a:r>
          </a:p>
          <a:p>
            <a:pPr marL="1200150" lvl="2" indent="-285750">
              <a:buClr>
                <a:srgbClr val="2B2B77"/>
              </a:buClr>
              <a:buFont typeface="Wingdings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is GALILEO mostly used for at your library?</a:t>
            </a:r>
          </a:p>
          <a:p>
            <a:pPr marL="1200150" lvl="2" indent="-285750">
              <a:buClr>
                <a:srgbClr val="2B2B77"/>
              </a:buClr>
              <a:buFont typeface="Wingdings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Tell us a win you’ve had when advocating for the use of GALILEO, or in GALILEO instruction?</a:t>
            </a:r>
          </a:p>
        </p:txBody>
      </p:sp>
      <p:pic>
        <p:nvPicPr>
          <p:cNvPr id="4" name="Picture 3" descr="A yellow smiley face with black background&#10;&#10;Description automatically generated">
            <a:extLst>
              <a:ext uri="{FF2B5EF4-FFF2-40B4-BE49-F238E27FC236}">
                <a16:creationId xmlns:a16="http://schemas.microsoft.com/office/drawing/2014/main" id="{FC33241B-BDA4-E52E-2F87-4095CB99A8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6131" y="3666830"/>
            <a:ext cx="2672702" cy="2672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395135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Custom 6">
      <a:dk1>
        <a:srgbClr val="000000"/>
      </a:dk1>
      <a:lt1>
        <a:srgbClr val="FFFFFF"/>
      </a:lt1>
      <a:dk2>
        <a:srgbClr val="545454"/>
      </a:dk2>
      <a:lt2>
        <a:srgbClr val="8F4AA3"/>
      </a:lt2>
      <a:accent1>
        <a:srgbClr val="363695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864E9F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{6D4F31BF-783F-9D4C-80EC-8B09F8BC61AC}tf10001124</Template>
  <TotalTime>3640</TotalTime>
  <Words>283</Words>
  <Application>Microsoft Macintosh PowerPoint</Application>
  <PresentationFormat>Widescreen</PresentationFormat>
  <Paragraphs>65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Corbel</vt:lpstr>
      <vt:lpstr>Inter</vt:lpstr>
      <vt:lpstr>Wingdings</vt:lpstr>
      <vt:lpstr>Wingdings 2</vt:lpstr>
      <vt:lpstr>Frame</vt:lpstr>
      <vt:lpstr>Advocating for GALILEO and Lifelong Learning</vt:lpstr>
      <vt:lpstr>Outline for today</vt:lpstr>
      <vt:lpstr>Outline for today</vt:lpstr>
      <vt:lpstr>GALILEO Ambassador Committee</vt:lpstr>
      <vt:lpstr>Goal</vt:lpstr>
      <vt:lpstr>Tactics</vt:lpstr>
      <vt:lpstr>Panel Discussion</vt:lpstr>
      <vt:lpstr>Panelists</vt:lpstr>
      <vt:lpstr>The Good</vt:lpstr>
      <vt:lpstr>The Not-So Good</vt:lpstr>
      <vt:lpstr>Actionable</vt:lpstr>
      <vt:lpstr>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 Woodson</dc:creator>
  <cp:lastModifiedBy>Joy Woodson</cp:lastModifiedBy>
  <cp:revision>102</cp:revision>
  <cp:lastPrinted>2023-11-06T16:56:59Z</cp:lastPrinted>
  <dcterms:created xsi:type="dcterms:W3CDTF">2019-08-13T13:52:16Z</dcterms:created>
  <dcterms:modified xsi:type="dcterms:W3CDTF">2024-06-12T17:32:44Z</dcterms:modified>
</cp:coreProperties>
</file>