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35"/>
  </p:notesMasterIdLst>
  <p:sldIdLst>
    <p:sldId id="256" r:id="rId2"/>
    <p:sldId id="257" r:id="rId3"/>
    <p:sldId id="290" r:id="rId4"/>
    <p:sldId id="289" r:id="rId5"/>
    <p:sldId id="569" r:id="rId6"/>
    <p:sldId id="571" r:id="rId7"/>
    <p:sldId id="572" r:id="rId8"/>
    <p:sldId id="573" r:id="rId9"/>
    <p:sldId id="291" r:id="rId10"/>
    <p:sldId id="563" r:id="rId11"/>
    <p:sldId id="581" r:id="rId12"/>
    <p:sldId id="579" r:id="rId13"/>
    <p:sldId id="580" r:id="rId14"/>
    <p:sldId id="574" r:id="rId15"/>
    <p:sldId id="575" r:id="rId16"/>
    <p:sldId id="588" r:id="rId17"/>
    <p:sldId id="576" r:id="rId18"/>
    <p:sldId id="577" r:id="rId19"/>
    <p:sldId id="578" r:id="rId20"/>
    <p:sldId id="590" r:id="rId21"/>
    <p:sldId id="591" r:id="rId22"/>
    <p:sldId id="589" r:id="rId23"/>
    <p:sldId id="592" r:id="rId24"/>
    <p:sldId id="593" r:id="rId25"/>
    <p:sldId id="597" r:id="rId26"/>
    <p:sldId id="594" r:id="rId27"/>
    <p:sldId id="595" r:id="rId28"/>
    <p:sldId id="596" r:id="rId29"/>
    <p:sldId id="598" r:id="rId30"/>
    <p:sldId id="587" r:id="rId31"/>
    <p:sldId id="599" r:id="rId32"/>
    <p:sldId id="261"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48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78"/>
    <p:restoredTop sz="94981"/>
  </p:normalViewPr>
  <p:slideViewPr>
    <p:cSldViewPr snapToGrid="0">
      <p:cViewPr varScale="1">
        <p:scale>
          <a:sx n="82" d="100"/>
          <a:sy n="82" d="100"/>
        </p:scale>
        <p:origin x="176" y="272"/>
      </p:cViewPr>
      <p:guideLst/>
    </p:cSldViewPr>
  </p:slideViewPr>
  <p:notesTextViewPr>
    <p:cViewPr>
      <p:scale>
        <a:sx n="1" d="1"/>
        <a:sy n="1" d="1"/>
      </p:scale>
      <p:origin x="0" y="0"/>
    </p:cViewPr>
  </p:notesTextViewPr>
  <p:notesViewPr>
    <p:cSldViewPr snapToGrid="0">
      <p:cViewPr varScale="1">
        <p:scale>
          <a:sx n="69" d="100"/>
          <a:sy n="69" d="100"/>
        </p:scale>
        <p:origin x="364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c2fs\dc2work\PIAAC\_NATIONAL%20SUPPLEMENT\_NATIONAL%20SUPPLEMENT_Dissemination%20Activities\Outreach%20Toolkit\Parents%20Education\201214%20PIAAC\Sam\Family%20Literacy\archive\Replication_graph_SC_0918201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479039078448525"/>
          <c:y val="7.3127237780601068E-2"/>
          <c:w val="0.6548356477743057"/>
          <c:h val="0.79529115391572103"/>
        </c:manualLayout>
      </c:layout>
      <c:stockChart>
        <c:ser>
          <c:idx val="2"/>
          <c:order val="0"/>
          <c:tx>
            <c:strRef>
              <c:f>'Alt 5'!$A$4</c:f>
              <c:strCache>
                <c:ptCount val="1"/>
                <c:pt idx="0">
                  <c:v>One parent - college</c:v>
                </c:pt>
              </c:strCache>
            </c:strRef>
          </c:tx>
          <c:spPr>
            <a:ln w="25400" cap="rnd">
              <a:noFill/>
              <a:round/>
            </a:ln>
            <a:effectLst/>
          </c:spPr>
          <c:marker>
            <c:symbol val="diamond"/>
            <c:size val="14"/>
            <c:spPr>
              <a:solidFill>
                <a:schemeClr val="accent1">
                  <a:lumMod val="75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 5'!$B$1:$H$1</c:f>
              <c:strCache>
                <c:ptCount val="4"/>
                <c:pt idx="0">
                  <c:v>0-25</c:v>
                </c:pt>
                <c:pt idx="1">
                  <c:v>26-100 </c:v>
                </c:pt>
                <c:pt idx="2">
                  <c:v>101-200</c:v>
                </c:pt>
                <c:pt idx="3">
                  <c:v>201+</c:v>
                </c:pt>
              </c:strCache>
            </c:strRef>
          </c:cat>
          <c:val>
            <c:numRef>
              <c:f>'Alt 5'!$B$4:$H$4</c:f>
              <c:numCache>
                <c:formatCode>0</c:formatCode>
                <c:ptCount val="4"/>
                <c:pt idx="0">
                  <c:v>268.05189999999999</c:v>
                </c:pt>
                <c:pt idx="1">
                  <c:v>288.74</c:v>
                </c:pt>
                <c:pt idx="2">
                  <c:v>298.16000000000003</c:v>
                </c:pt>
                <c:pt idx="3">
                  <c:v>305.88</c:v>
                </c:pt>
              </c:numCache>
            </c:numRef>
          </c:val>
          <c:smooth val="0"/>
          <c:extLst>
            <c:ext xmlns:c16="http://schemas.microsoft.com/office/drawing/2014/chart" uri="{C3380CC4-5D6E-409C-BE32-E72D297353CC}">
              <c16:uniqueId val="{00000000-E955-47DE-8015-EB87CCC9D0AB}"/>
            </c:ext>
          </c:extLst>
        </c:ser>
        <c:ser>
          <c:idx val="1"/>
          <c:order val="1"/>
          <c:tx>
            <c:strRef>
              <c:f>'Alt 5'!$A$3</c:f>
              <c:strCache>
                <c:ptCount val="1"/>
                <c:pt idx="0">
                  <c:v>One parent - high school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 5'!$B$1:$H$1</c:f>
              <c:strCache>
                <c:ptCount val="4"/>
                <c:pt idx="0">
                  <c:v>0-25</c:v>
                </c:pt>
                <c:pt idx="1">
                  <c:v>26-100 </c:v>
                </c:pt>
                <c:pt idx="2">
                  <c:v>101-200</c:v>
                </c:pt>
                <c:pt idx="3">
                  <c:v>201+</c:v>
                </c:pt>
              </c:strCache>
            </c:strRef>
          </c:cat>
          <c:val>
            <c:numRef>
              <c:f>'Alt 5'!$B$3:$H$3</c:f>
              <c:numCache>
                <c:formatCode>0</c:formatCode>
                <c:ptCount val="4"/>
                <c:pt idx="0">
                  <c:v>259.89499999999998</c:v>
                </c:pt>
                <c:pt idx="1">
                  <c:v>276.08999999999997</c:v>
                </c:pt>
                <c:pt idx="2">
                  <c:v>281.57</c:v>
                </c:pt>
                <c:pt idx="3">
                  <c:v>285.23</c:v>
                </c:pt>
              </c:numCache>
            </c:numRef>
          </c:val>
          <c:smooth val="0"/>
          <c:extLst>
            <c:ext xmlns:c16="http://schemas.microsoft.com/office/drawing/2014/chart" uri="{C3380CC4-5D6E-409C-BE32-E72D297353CC}">
              <c16:uniqueId val="{00000001-E955-47DE-8015-EB87CCC9D0AB}"/>
            </c:ext>
          </c:extLst>
        </c:ser>
        <c:ser>
          <c:idx val="0"/>
          <c:order val="2"/>
          <c:tx>
            <c:strRef>
              <c:f>'Alt 5'!$A$2</c:f>
              <c:strCache>
                <c:ptCount val="1"/>
                <c:pt idx="0">
                  <c:v>Both parents - no high school</c:v>
                </c:pt>
              </c:strCache>
            </c:strRef>
          </c:tx>
          <c:spPr>
            <a:ln w="25400" cap="rnd">
              <a:noFill/>
              <a:round/>
            </a:ln>
            <a:effectLst/>
          </c:spPr>
          <c:marker>
            <c:symbol val="dash"/>
            <c:size val="17"/>
            <c:spPr>
              <a:solidFill>
                <a:schemeClr val="accent1">
                  <a:lumMod val="60000"/>
                  <a:lumOff val="4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 5'!$B$1:$H$1</c:f>
              <c:strCache>
                <c:ptCount val="4"/>
                <c:pt idx="0">
                  <c:v>0-25</c:v>
                </c:pt>
                <c:pt idx="1">
                  <c:v>26-100 </c:v>
                </c:pt>
                <c:pt idx="2">
                  <c:v>101-200</c:v>
                </c:pt>
                <c:pt idx="3">
                  <c:v>201+</c:v>
                </c:pt>
              </c:strCache>
            </c:strRef>
          </c:cat>
          <c:val>
            <c:numRef>
              <c:f>'Alt 5'!$B$2:$H$2</c:f>
              <c:numCache>
                <c:formatCode>0</c:formatCode>
                <c:ptCount val="4"/>
                <c:pt idx="0">
                  <c:v>228.452</c:v>
                </c:pt>
                <c:pt idx="1">
                  <c:v>251.75</c:v>
                </c:pt>
                <c:pt idx="2">
                  <c:v>262.85000000000002</c:v>
                </c:pt>
                <c:pt idx="3">
                  <c:v>245.48</c:v>
                </c:pt>
              </c:numCache>
            </c:numRef>
          </c:val>
          <c:smooth val="0"/>
          <c:extLst>
            <c:ext xmlns:c16="http://schemas.microsoft.com/office/drawing/2014/chart" uri="{C3380CC4-5D6E-409C-BE32-E72D297353CC}">
              <c16:uniqueId val="{00000002-E955-47DE-8015-EB87CCC9D0AB}"/>
            </c:ext>
          </c:extLst>
        </c:ser>
        <c:dLbls>
          <c:showLegendKey val="0"/>
          <c:showVal val="1"/>
          <c:showCatName val="0"/>
          <c:showSerName val="0"/>
          <c:showPercent val="0"/>
          <c:showBubbleSize val="0"/>
        </c:dLbls>
        <c:hiLowLines>
          <c:spPr>
            <a:ln w="28575" cap="flat" cmpd="sng" algn="ctr">
              <a:solidFill>
                <a:schemeClr val="tx1">
                  <a:lumMod val="75000"/>
                  <a:lumOff val="25000"/>
                </a:schemeClr>
              </a:solidFill>
              <a:round/>
            </a:ln>
            <a:effectLst/>
          </c:spPr>
        </c:hiLowLines>
        <c:axId val="167142144"/>
        <c:axId val="167144064"/>
      </c:stockChart>
      <c:catAx>
        <c:axId val="1671421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r>
                  <a:rPr lang="en-US" dirty="0"/>
                  <a:t>Number</a:t>
                </a:r>
                <a:r>
                  <a:rPr lang="en-US" baseline="0" dirty="0"/>
                  <a:t> of books in the home</a:t>
                </a:r>
                <a:endParaRPr lang="en-US"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title>
        <c:numFmt formatCode="General" sourceLinked="1"/>
        <c:majorTickMark val="in"/>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crossAx val="167144064"/>
        <c:crosses val="autoZero"/>
        <c:auto val="1"/>
        <c:lblAlgn val="ctr"/>
        <c:lblOffset val="100"/>
        <c:noMultiLvlLbl val="0"/>
      </c:catAx>
      <c:valAx>
        <c:axId val="167144064"/>
        <c:scaling>
          <c:orientation val="minMax"/>
          <c:max val="350"/>
          <c:min val="15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r>
                  <a:rPr lang="en-US" dirty="0"/>
                  <a:t>Average literacy</a:t>
                </a:r>
                <a:r>
                  <a:rPr lang="en-US" baseline="0" dirty="0"/>
                  <a:t> score</a:t>
                </a:r>
                <a:endParaRPr lang="en-US" dirty="0"/>
              </a:p>
            </c:rich>
          </c:tx>
          <c:layout>
            <c:manualLayout>
              <c:xMode val="edge"/>
              <c:yMode val="edge"/>
              <c:x val="6.9781858664148032E-3"/>
              <c:y val="0.3105179774276991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title>
        <c:numFmt formatCode="0"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crossAx val="167142144"/>
        <c:crosses val="autoZero"/>
        <c:crossBetween val="between"/>
        <c:majorUnit val="50"/>
      </c:valAx>
      <c:spPr>
        <a:noFill/>
        <a:ln w="12700">
          <a:noFill/>
        </a:ln>
        <a:effectLst>
          <a:softEdge rad="558800"/>
        </a:effectLst>
      </c:spPr>
    </c:plotArea>
    <c:legend>
      <c:legendPos val="r"/>
      <c:legendEntry>
        <c:idx val="0"/>
        <c:txPr>
          <a:bodyPr rot="0" spcFirstLastPara="1" vertOverflow="ellipsis" vert="horz" wrap="square" anchor="ctr" anchorCtr="1"/>
          <a:lstStyle/>
          <a:p>
            <a:pPr>
              <a:defRPr sz="1600" b="0" i="0" u="none" strike="noStrike" kern="1200" baseline="0">
                <a:ln>
                  <a:noFill/>
                </a:ln>
                <a:solidFill>
                  <a:schemeClr val="bg2">
                    <a:lumMod val="10000"/>
                  </a:schemeClr>
                </a:solidFill>
                <a:latin typeface="+mn-lt"/>
                <a:ea typeface="+mn-ea"/>
                <a:cs typeface="+mn-cs"/>
              </a:defRPr>
            </a:pPr>
            <a:endParaRPr lang="en-US"/>
          </a:p>
        </c:txPr>
      </c:legendEntry>
      <c:layout>
        <c:manualLayout>
          <c:xMode val="edge"/>
          <c:yMode val="edge"/>
          <c:x val="0.776345265869544"/>
          <c:y val="0.18622213602219312"/>
          <c:w val="0.19928825861749994"/>
          <c:h val="0.53280175034486066"/>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400" b="0">
          <a:solidFill>
            <a:schemeClr val="bg2">
              <a:lumMod val="10000"/>
            </a:schemeClr>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0.26896</cdr:x>
      <cdr:y>0.07592</cdr:y>
    </cdr:from>
    <cdr:to>
      <cdr:x>0.43206</cdr:x>
      <cdr:y>0.86959</cdr:y>
    </cdr:to>
    <cdr:sp macro="" textlink="">
      <cdr:nvSpPr>
        <cdr:cNvPr id="2" name="Rectangle 1">
          <a:extLst xmlns:a="http://schemas.openxmlformats.org/drawingml/2006/main">
            <a:ext uri="{FF2B5EF4-FFF2-40B4-BE49-F238E27FC236}">
              <a16:creationId xmlns:a16="http://schemas.microsoft.com/office/drawing/2014/main" id="{15A7048E-9450-495C-8590-4DABFF46CE13}"/>
            </a:ext>
          </a:extLst>
        </cdr:cNvPr>
        <cdr:cNvSpPr/>
      </cdr:nvSpPr>
      <cdr:spPr>
        <a:xfrm xmlns:a="http://schemas.openxmlformats.org/drawingml/2006/main">
          <a:off x="2213398" y="348373"/>
          <a:ext cx="1342247" cy="3642001"/>
        </a:xfrm>
        <a:prstGeom xmlns:a="http://schemas.openxmlformats.org/drawingml/2006/main" prst="rect">
          <a:avLst/>
        </a:prstGeom>
        <a:solidFill xmlns:a="http://schemas.openxmlformats.org/drawingml/2006/main">
          <a:schemeClr val="accent1">
            <a:alpha val="20000"/>
          </a:schemeClr>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0.5965</cdr:x>
      <cdr:y>0.07211</cdr:y>
    </cdr:from>
    <cdr:to>
      <cdr:x>0.7596</cdr:x>
      <cdr:y>0.86578</cdr:y>
    </cdr:to>
    <cdr:sp macro="" textlink="">
      <cdr:nvSpPr>
        <cdr:cNvPr id="4" name="Rectangle 3">
          <a:extLst xmlns:a="http://schemas.openxmlformats.org/drawingml/2006/main">
            <a:ext uri="{FF2B5EF4-FFF2-40B4-BE49-F238E27FC236}">
              <a16:creationId xmlns:a16="http://schemas.microsoft.com/office/drawing/2014/main" id="{5CA21865-194A-4758-A729-96C51F8F972E}"/>
            </a:ext>
          </a:extLst>
        </cdr:cNvPr>
        <cdr:cNvSpPr/>
      </cdr:nvSpPr>
      <cdr:spPr>
        <a:xfrm xmlns:a="http://schemas.openxmlformats.org/drawingml/2006/main">
          <a:off x="4908921" y="330917"/>
          <a:ext cx="1342248" cy="3642001"/>
        </a:xfrm>
        <a:prstGeom xmlns:a="http://schemas.openxmlformats.org/drawingml/2006/main" prst="rect">
          <a:avLst/>
        </a:prstGeom>
        <a:solidFill xmlns:a="http://schemas.openxmlformats.org/drawingml/2006/main">
          <a:schemeClr val="accent1">
            <a:alpha val="2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0.78805</cdr:x>
      <cdr:y>0.57463</cdr:y>
    </cdr:from>
    <cdr:to>
      <cdr:x>0.81829</cdr:x>
      <cdr:y>0.6286</cdr:y>
    </cdr:to>
    <cdr:sp macro="" textlink="">
      <cdr:nvSpPr>
        <cdr:cNvPr id="3" name="Minus Sign 2">
          <a:extLst xmlns:a="http://schemas.openxmlformats.org/drawingml/2006/main">
            <a:ext uri="{FF2B5EF4-FFF2-40B4-BE49-F238E27FC236}">
              <a16:creationId xmlns:a16="http://schemas.microsoft.com/office/drawing/2014/main" id="{7A8CE5D3-7402-4E56-91F2-FA8EC74C06C4}"/>
            </a:ext>
          </a:extLst>
        </cdr:cNvPr>
        <cdr:cNvSpPr/>
      </cdr:nvSpPr>
      <cdr:spPr>
        <a:xfrm xmlns:a="http://schemas.openxmlformats.org/drawingml/2006/main">
          <a:off x="6485369" y="2636863"/>
          <a:ext cx="248806" cy="247650"/>
        </a:xfrm>
        <a:prstGeom xmlns:a="http://schemas.openxmlformats.org/drawingml/2006/main" prst="mathMinus">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0.79302</cdr:x>
      <cdr:y>0.22937</cdr:y>
    </cdr:from>
    <cdr:to>
      <cdr:x>0.81308</cdr:x>
      <cdr:y>0.26535</cdr:y>
    </cdr:to>
    <cdr:sp macro="" textlink="">
      <cdr:nvSpPr>
        <cdr:cNvPr id="5" name="Diamond 4">
          <a:extLst xmlns:a="http://schemas.openxmlformats.org/drawingml/2006/main">
            <a:ext uri="{FF2B5EF4-FFF2-40B4-BE49-F238E27FC236}">
              <a16:creationId xmlns:a16="http://schemas.microsoft.com/office/drawing/2014/main" id="{5D2518BC-3350-4AA4-AC60-F5184A960D90}"/>
            </a:ext>
          </a:extLst>
        </cdr:cNvPr>
        <cdr:cNvSpPr/>
      </cdr:nvSpPr>
      <cdr:spPr>
        <a:xfrm xmlns:a="http://schemas.openxmlformats.org/drawingml/2006/main">
          <a:off x="6526213" y="1052538"/>
          <a:ext cx="165100" cy="165100"/>
        </a:xfrm>
        <a:prstGeom xmlns:a="http://schemas.openxmlformats.org/drawingml/2006/main" prst="diamond">
          <a:avLst/>
        </a:prstGeom>
        <a:solidFill xmlns:a="http://schemas.openxmlformats.org/drawingml/2006/main">
          <a:schemeClr val="accent1">
            <a:lumMod val="75000"/>
          </a:schemeClr>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D270E-BF65-3249-86B9-8FE901608B61}" type="datetimeFigureOut">
              <a:rPr lang="en-US" smtClean="0"/>
              <a:t>6/10/24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C25AF-26F5-A340-9EDA-F5E9B73C0D2C}" type="slidenum">
              <a:rPr lang="en-US" smtClean="0"/>
              <a:t>‹#›</a:t>
            </a:fld>
            <a:endParaRPr lang="en-US"/>
          </a:p>
        </p:txBody>
      </p:sp>
    </p:spTree>
    <p:extLst>
      <p:ext uri="{BB962C8B-B14F-4D97-AF65-F5344CB8AC3E}">
        <p14:creationId xmlns:p14="http://schemas.microsoft.com/office/powerpoint/2010/main" val="382134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NOTE</a:t>
            </a:r>
            <a:r>
              <a:rPr lang="en-US" sz="1200" i="1" dirty="0"/>
              <a:t>: </a:t>
            </a:r>
            <a:r>
              <a:rPr lang="en-US" sz="1200" dirty="0"/>
              <a:t>All differences between parental education levels within a category of number of books in the home are significant (</a:t>
            </a:r>
            <a:r>
              <a:rPr lang="en-US" sz="1200" i="1" dirty="0"/>
              <a:t>p </a:t>
            </a:r>
            <a:r>
              <a:rPr lang="en-US" sz="1200" dirty="0"/>
              <a:t>&lt; .05).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Below 1: 0=175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Level 1: 176-225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Level 2: 226-275</a:t>
            </a:r>
            <a:endParaRPr lang="en-US" dirty="0"/>
          </a:p>
        </p:txBody>
      </p:sp>
      <p:sp>
        <p:nvSpPr>
          <p:cNvPr id="4" name="Slide Number Placeholder 3"/>
          <p:cNvSpPr>
            <a:spLocks noGrp="1"/>
          </p:cNvSpPr>
          <p:nvPr>
            <p:ph type="sldNum" sz="quarter" idx="10"/>
          </p:nvPr>
        </p:nvSpPr>
        <p:spPr/>
        <p:txBody>
          <a:bodyPr/>
          <a:lstStyle/>
          <a:p>
            <a:fld id="{4E2246B9-6A0E-4B4A-85AB-847EC13C4C2F}" type="slidenum">
              <a:rPr lang="en-US" smtClean="0"/>
              <a:pPr/>
              <a:t>10</a:t>
            </a:fld>
            <a:endParaRPr lang="en-US"/>
          </a:p>
        </p:txBody>
      </p:sp>
    </p:spTree>
    <p:extLst>
      <p:ext uri="{BB962C8B-B14F-4D97-AF65-F5344CB8AC3E}">
        <p14:creationId xmlns:p14="http://schemas.microsoft.com/office/powerpoint/2010/main" val="165772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51e8a98c19_0_2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51e8a98c19_0_26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g251e8a98c19_0_26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CE2B-7006-23C7-4F95-E4B561258C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B27EBA-4A8F-BC58-5D83-2DA71DA9E3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D38C85-B75A-8BBA-4904-680D9137B172}"/>
              </a:ext>
            </a:extLst>
          </p:cNvPr>
          <p:cNvSpPr>
            <a:spLocks noGrp="1"/>
          </p:cNvSpPr>
          <p:nvPr>
            <p:ph type="dt" sz="half" idx="10"/>
          </p:nvPr>
        </p:nvSpPr>
        <p:spPr/>
        <p:txBody>
          <a:bodyPr/>
          <a:lstStyle/>
          <a:p>
            <a:fld id="{CE945038-D169-F04E-A872-762F97452F94}" type="datetime1">
              <a:rPr lang="en-US" smtClean="0"/>
              <a:t>6/10/24</a:t>
            </a:fld>
            <a:endParaRPr lang="en-US"/>
          </a:p>
        </p:txBody>
      </p:sp>
      <p:sp>
        <p:nvSpPr>
          <p:cNvPr id="5" name="Footer Placeholder 4">
            <a:extLst>
              <a:ext uri="{FF2B5EF4-FFF2-40B4-BE49-F238E27FC236}">
                <a16:creationId xmlns:a16="http://schemas.microsoft.com/office/drawing/2014/main" id="{E7038041-77A7-411C-20C1-A692199587EB}"/>
              </a:ext>
            </a:extLst>
          </p:cNvPr>
          <p:cNvSpPr>
            <a:spLocks noGrp="1"/>
          </p:cNvSpPr>
          <p:nvPr>
            <p:ph type="ftr" sz="quarter" idx="11"/>
          </p:nvPr>
        </p:nvSpPr>
        <p:spPr/>
        <p:txBody>
          <a:bodyPr/>
          <a:lstStyle/>
          <a:p>
            <a:r>
              <a:rPr lang="en-US"/>
              <a:t>https://www.nationalcoalitionforliteracy.org</a:t>
            </a:r>
          </a:p>
        </p:txBody>
      </p:sp>
      <p:sp>
        <p:nvSpPr>
          <p:cNvPr id="6" name="Slide Number Placeholder 5">
            <a:extLst>
              <a:ext uri="{FF2B5EF4-FFF2-40B4-BE49-F238E27FC236}">
                <a16:creationId xmlns:a16="http://schemas.microsoft.com/office/drawing/2014/main" id="{F4A7AAF8-3755-AC86-9959-B96E53FA5F04}"/>
              </a:ext>
            </a:extLst>
          </p:cNvPr>
          <p:cNvSpPr>
            <a:spLocks noGrp="1"/>
          </p:cNvSpPr>
          <p:nvPr>
            <p:ph type="sldNum" sz="quarter" idx="12"/>
          </p:nvPr>
        </p:nvSpPr>
        <p:spPr/>
        <p:txBody>
          <a:bodyPr/>
          <a:lstStyle/>
          <a:p>
            <a:fld id="{DFFDEF5E-E27A-1C47-BAFC-23103A02A3CC}" type="slidenum">
              <a:rPr lang="en-US" smtClean="0"/>
              <a:t>‹#›</a:t>
            </a:fld>
            <a:endParaRPr lang="en-US"/>
          </a:p>
        </p:txBody>
      </p:sp>
    </p:spTree>
    <p:extLst>
      <p:ext uri="{BB962C8B-B14F-4D97-AF65-F5344CB8AC3E}">
        <p14:creationId xmlns:p14="http://schemas.microsoft.com/office/powerpoint/2010/main" val="383707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4922-3D3C-D06A-AAC4-A9B14E2A48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D6BE3E-2C31-65B7-6D5A-FA9DA61BC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DE229-84EA-5F60-30FD-87C6F6CC3126}"/>
              </a:ext>
            </a:extLst>
          </p:cNvPr>
          <p:cNvSpPr>
            <a:spLocks noGrp="1"/>
          </p:cNvSpPr>
          <p:nvPr>
            <p:ph type="dt" sz="half" idx="10"/>
          </p:nvPr>
        </p:nvSpPr>
        <p:spPr/>
        <p:txBody>
          <a:bodyPr/>
          <a:lstStyle/>
          <a:p>
            <a:fld id="{0F654DF4-61D4-4341-B081-B5D239AADD46}" type="datetime1">
              <a:rPr lang="en-US" smtClean="0"/>
              <a:t>6/10/24</a:t>
            </a:fld>
            <a:endParaRPr lang="en-US"/>
          </a:p>
        </p:txBody>
      </p:sp>
      <p:sp>
        <p:nvSpPr>
          <p:cNvPr id="5" name="Footer Placeholder 4">
            <a:extLst>
              <a:ext uri="{FF2B5EF4-FFF2-40B4-BE49-F238E27FC236}">
                <a16:creationId xmlns:a16="http://schemas.microsoft.com/office/drawing/2014/main" id="{C7C28446-D708-C806-900C-595E4988031A}"/>
              </a:ext>
            </a:extLst>
          </p:cNvPr>
          <p:cNvSpPr>
            <a:spLocks noGrp="1"/>
          </p:cNvSpPr>
          <p:nvPr>
            <p:ph type="ftr" sz="quarter" idx="11"/>
          </p:nvPr>
        </p:nvSpPr>
        <p:spPr/>
        <p:txBody>
          <a:bodyPr/>
          <a:lstStyle/>
          <a:p>
            <a:r>
              <a:rPr lang="en-US"/>
              <a:t>https://www.nationalcoalitionforliteracy.org</a:t>
            </a:r>
          </a:p>
        </p:txBody>
      </p:sp>
      <p:sp>
        <p:nvSpPr>
          <p:cNvPr id="6" name="Slide Number Placeholder 5">
            <a:extLst>
              <a:ext uri="{FF2B5EF4-FFF2-40B4-BE49-F238E27FC236}">
                <a16:creationId xmlns:a16="http://schemas.microsoft.com/office/drawing/2014/main" id="{324D6013-BB3A-F293-AFB3-5D378422C261}"/>
              </a:ext>
            </a:extLst>
          </p:cNvPr>
          <p:cNvSpPr>
            <a:spLocks noGrp="1"/>
          </p:cNvSpPr>
          <p:nvPr>
            <p:ph type="sldNum" sz="quarter" idx="12"/>
          </p:nvPr>
        </p:nvSpPr>
        <p:spPr/>
        <p:txBody>
          <a:bodyPr/>
          <a:lstStyle/>
          <a:p>
            <a:fld id="{DFFDEF5E-E27A-1C47-BAFC-23103A02A3CC}" type="slidenum">
              <a:rPr lang="en-US" smtClean="0"/>
              <a:t>‹#›</a:t>
            </a:fld>
            <a:endParaRPr lang="en-US"/>
          </a:p>
        </p:txBody>
      </p:sp>
    </p:spTree>
    <p:extLst>
      <p:ext uri="{BB962C8B-B14F-4D97-AF65-F5344CB8AC3E}">
        <p14:creationId xmlns:p14="http://schemas.microsoft.com/office/powerpoint/2010/main" val="281139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EE8011-83A2-D112-F73E-C54A7C6EC1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0DA86F-9FAD-5EF7-4D61-C3C011309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71708-886C-30D1-687B-CBA536F07939}"/>
              </a:ext>
            </a:extLst>
          </p:cNvPr>
          <p:cNvSpPr>
            <a:spLocks noGrp="1"/>
          </p:cNvSpPr>
          <p:nvPr>
            <p:ph type="dt" sz="half" idx="10"/>
          </p:nvPr>
        </p:nvSpPr>
        <p:spPr/>
        <p:txBody>
          <a:bodyPr/>
          <a:lstStyle/>
          <a:p>
            <a:fld id="{55A06D96-2405-5947-B3E3-9DEE55D819A3}" type="datetime1">
              <a:rPr lang="en-US" smtClean="0"/>
              <a:t>6/10/24</a:t>
            </a:fld>
            <a:endParaRPr lang="en-US"/>
          </a:p>
        </p:txBody>
      </p:sp>
      <p:sp>
        <p:nvSpPr>
          <p:cNvPr id="5" name="Footer Placeholder 4">
            <a:extLst>
              <a:ext uri="{FF2B5EF4-FFF2-40B4-BE49-F238E27FC236}">
                <a16:creationId xmlns:a16="http://schemas.microsoft.com/office/drawing/2014/main" id="{FC795368-232E-FC31-5FFE-5AE5BA82628F}"/>
              </a:ext>
            </a:extLst>
          </p:cNvPr>
          <p:cNvSpPr>
            <a:spLocks noGrp="1"/>
          </p:cNvSpPr>
          <p:nvPr>
            <p:ph type="ftr" sz="quarter" idx="11"/>
          </p:nvPr>
        </p:nvSpPr>
        <p:spPr/>
        <p:txBody>
          <a:bodyPr/>
          <a:lstStyle/>
          <a:p>
            <a:r>
              <a:rPr lang="en-US"/>
              <a:t>https://www.nationalcoalitionforliteracy.org</a:t>
            </a:r>
          </a:p>
        </p:txBody>
      </p:sp>
      <p:sp>
        <p:nvSpPr>
          <p:cNvPr id="6" name="Slide Number Placeholder 5">
            <a:extLst>
              <a:ext uri="{FF2B5EF4-FFF2-40B4-BE49-F238E27FC236}">
                <a16:creationId xmlns:a16="http://schemas.microsoft.com/office/drawing/2014/main" id="{AEEA60AD-B721-0AC1-6544-DF4242E6D251}"/>
              </a:ext>
            </a:extLst>
          </p:cNvPr>
          <p:cNvSpPr>
            <a:spLocks noGrp="1"/>
          </p:cNvSpPr>
          <p:nvPr>
            <p:ph type="sldNum" sz="quarter" idx="12"/>
          </p:nvPr>
        </p:nvSpPr>
        <p:spPr/>
        <p:txBody>
          <a:bodyPr/>
          <a:lstStyle/>
          <a:p>
            <a:fld id="{DFFDEF5E-E27A-1C47-BAFC-23103A02A3CC}" type="slidenum">
              <a:rPr lang="en-US" smtClean="0"/>
              <a:t>‹#›</a:t>
            </a:fld>
            <a:endParaRPr lang="en-US"/>
          </a:p>
        </p:txBody>
      </p:sp>
    </p:spTree>
    <p:extLst>
      <p:ext uri="{BB962C8B-B14F-4D97-AF65-F5344CB8AC3E}">
        <p14:creationId xmlns:p14="http://schemas.microsoft.com/office/powerpoint/2010/main" val="68851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sp>
        <p:nvSpPr>
          <p:cNvPr id="164" name="Google Shape;164;p33"/>
          <p:cNvSpPr txBox="1">
            <a:spLocks noGrp="1"/>
          </p:cNvSpPr>
          <p:nvPr>
            <p:ph type="body" idx="1"/>
          </p:nvPr>
        </p:nvSpPr>
        <p:spPr>
          <a:xfrm>
            <a:off x="609600" y="650083"/>
            <a:ext cx="9147175" cy="9239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82560"/>
              </a:buClr>
              <a:buSzPts val="6000"/>
              <a:buNone/>
              <a:defRPr sz="6000" b="0" i="0">
                <a:solidFill>
                  <a:srgbClr val="282560"/>
                </a:solidFill>
                <a:latin typeface="Rosario"/>
                <a:ea typeface="Rosario"/>
                <a:cs typeface="Rosario"/>
                <a:sym typeface="Rosario"/>
              </a:defRPr>
            </a:lvl1pPr>
            <a:lvl2pPr marL="914400" lvl="1" indent="-342900" algn="l">
              <a:lnSpc>
                <a:spcPct val="90000"/>
              </a:lnSpc>
              <a:spcBef>
                <a:spcPts val="500"/>
              </a:spcBef>
              <a:spcAft>
                <a:spcPts val="0"/>
              </a:spcAft>
              <a:buClr>
                <a:srgbClr val="282560"/>
              </a:buClr>
              <a:buSzPts val="1800"/>
              <a:buChar char="•"/>
              <a:defRPr/>
            </a:lvl2pPr>
            <a:lvl3pPr marL="1371600" lvl="2" indent="-342900" algn="l">
              <a:lnSpc>
                <a:spcPct val="90000"/>
              </a:lnSpc>
              <a:spcBef>
                <a:spcPts val="500"/>
              </a:spcBef>
              <a:spcAft>
                <a:spcPts val="0"/>
              </a:spcAft>
              <a:buClr>
                <a:srgbClr val="282560"/>
              </a:buClr>
              <a:buSzPts val="1800"/>
              <a:buChar char="•"/>
              <a:defRPr/>
            </a:lvl3pPr>
            <a:lvl4pPr marL="1828800" lvl="3" indent="-342900" algn="l">
              <a:lnSpc>
                <a:spcPct val="90000"/>
              </a:lnSpc>
              <a:spcBef>
                <a:spcPts val="500"/>
              </a:spcBef>
              <a:spcAft>
                <a:spcPts val="0"/>
              </a:spcAft>
              <a:buClr>
                <a:srgbClr val="282560"/>
              </a:buClr>
              <a:buSzPts val="1800"/>
              <a:buChar char="•"/>
              <a:defRPr/>
            </a:lvl4pPr>
            <a:lvl5pPr marL="2286000" lvl="4" indent="-342900" algn="l">
              <a:lnSpc>
                <a:spcPct val="90000"/>
              </a:lnSpc>
              <a:spcBef>
                <a:spcPts val="500"/>
              </a:spcBef>
              <a:spcAft>
                <a:spcPts val="0"/>
              </a:spcAft>
              <a:buClr>
                <a:srgbClr val="28256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5" name="Google Shape;165;p33"/>
          <p:cNvCxnSpPr/>
          <p:nvPr/>
        </p:nvCxnSpPr>
        <p:spPr>
          <a:xfrm rot="10800000" flipH="1">
            <a:off x="609600" y="1618700"/>
            <a:ext cx="9147858" cy="1"/>
          </a:xfrm>
          <a:prstGeom prst="straightConnector1">
            <a:avLst/>
          </a:prstGeom>
          <a:noFill/>
          <a:ln w="50800" cap="flat" cmpd="sng">
            <a:solidFill>
              <a:srgbClr val="282560"/>
            </a:solidFill>
            <a:prstDash val="solid"/>
            <a:miter lim="800000"/>
            <a:headEnd type="none" w="sm" len="sm"/>
            <a:tailEnd type="none" w="sm" len="sm"/>
          </a:ln>
        </p:spPr>
      </p:cxnSp>
      <p:cxnSp>
        <p:nvCxnSpPr>
          <p:cNvPr id="166" name="Google Shape;166;p33"/>
          <p:cNvCxnSpPr/>
          <p:nvPr/>
        </p:nvCxnSpPr>
        <p:spPr>
          <a:xfrm>
            <a:off x="3470309" y="1868883"/>
            <a:ext cx="0" cy="2742874"/>
          </a:xfrm>
          <a:prstGeom prst="straightConnector1">
            <a:avLst/>
          </a:prstGeom>
          <a:noFill/>
          <a:ln w="25400" cap="flat" cmpd="sng">
            <a:solidFill>
              <a:srgbClr val="282560"/>
            </a:solidFill>
            <a:prstDash val="solid"/>
            <a:miter lim="800000"/>
            <a:headEnd type="none" w="sm" len="sm"/>
            <a:tailEnd type="none" w="sm" len="sm"/>
          </a:ln>
        </p:spPr>
      </p:cxnSp>
      <p:sp>
        <p:nvSpPr>
          <p:cNvPr id="167" name="Google Shape;167;p33"/>
          <p:cNvSpPr txBox="1">
            <a:spLocks noGrp="1"/>
          </p:cNvSpPr>
          <p:nvPr>
            <p:ph type="body" idx="2"/>
          </p:nvPr>
        </p:nvSpPr>
        <p:spPr>
          <a:xfrm>
            <a:off x="609600" y="1868883"/>
            <a:ext cx="2511425" cy="3886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82560"/>
              </a:buClr>
              <a:buSzPts val="2000"/>
              <a:buNone/>
              <a:defRPr sz="2000" b="1" i="0">
                <a:latin typeface="Rosario SemiBold"/>
                <a:ea typeface="Rosario SemiBold"/>
                <a:cs typeface="Rosario SemiBold"/>
                <a:sym typeface="Rosario SemiBold"/>
              </a:defRPr>
            </a:lvl1pPr>
            <a:lvl2pPr marL="914400" lvl="1" indent="-228600" algn="l">
              <a:lnSpc>
                <a:spcPct val="90000"/>
              </a:lnSpc>
              <a:spcBef>
                <a:spcPts val="500"/>
              </a:spcBef>
              <a:spcAft>
                <a:spcPts val="0"/>
              </a:spcAft>
              <a:buClr>
                <a:srgbClr val="282560"/>
              </a:buClr>
              <a:buSzPts val="2000"/>
              <a:buNone/>
              <a:defRPr sz="2000" b="1" i="0">
                <a:latin typeface="Rosario SemiBold"/>
                <a:ea typeface="Rosario SemiBold"/>
                <a:cs typeface="Rosario SemiBold"/>
                <a:sym typeface="Rosario SemiBold"/>
              </a:defRPr>
            </a:lvl2pPr>
            <a:lvl3pPr marL="1371600" lvl="2" indent="-228600" algn="l">
              <a:lnSpc>
                <a:spcPct val="90000"/>
              </a:lnSpc>
              <a:spcBef>
                <a:spcPts val="500"/>
              </a:spcBef>
              <a:spcAft>
                <a:spcPts val="0"/>
              </a:spcAft>
              <a:buClr>
                <a:srgbClr val="282560"/>
              </a:buClr>
              <a:buSzPts val="2000"/>
              <a:buNone/>
              <a:defRPr sz="2000" b="1" i="0">
                <a:latin typeface="Rosario SemiBold"/>
                <a:ea typeface="Rosario SemiBold"/>
                <a:cs typeface="Rosario SemiBold"/>
                <a:sym typeface="Rosario SemiBold"/>
              </a:defRPr>
            </a:lvl3pPr>
            <a:lvl4pPr marL="1828800" lvl="3" indent="-228600" algn="l">
              <a:lnSpc>
                <a:spcPct val="90000"/>
              </a:lnSpc>
              <a:spcBef>
                <a:spcPts val="500"/>
              </a:spcBef>
              <a:spcAft>
                <a:spcPts val="0"/>
              </a:spcAft>
              <a:buClr>
                <a:srgbClr val="282560"/>
              </a:buClr>
              <a:buSzPts val="2000"/>
              <a:buNone/>
              <a:defRPr sz="2000" b="1" i="0">
                <a:latin typeface="Rosario SemiBold"/>
                <a:ea typeface="Rosario SemiBold"/>
                <a:cs typeface="Rosario SemiBold"/>
                <a:sym typeface="Rosario SemiBold"/>
              </a:defRPr>
            </a:lvl4pPr>
            <a:lvl5pPr marL="2286000" lvl="4" indent="-228600" algn="l">
              <a:lnSpc>
                <a:spcPct val="90000"/>
              </a:lnSpc>
              <a:spcBef>
                <a:spcPts val="500"/>
              </a:spcBef>
              <a:spcAft>
                <a:spcPts val="0"/>
              </a:spcAft>
              <a:buClr>
                <a:srgbClr val="282560"/>
              </a:buClr>
              <a:buSzPts val="2000"/>
              <a:buNone/>
              <a:defRPr sz="2000" b="1" i="0">
                <a:latin typeface="Rosario SemiBold"/>
                <a:ea typeface="Rosario SemiBold"/>
                <a:cs typeface="Rosario SemiBold"/>
                <a:sym typeface="Rosario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33"/>
          <p:cNvSpPr txBox="1">
            <a:spLocks noGrp="1"/>
          </p:cNvSpPr>
          <p:nvPr>
            <p:ph type="body" idx="3"/>
          </p:nvPr>
        </p:nvSpPr>
        <p:spPr>
          <a:xfrm>
            <a:off x="3813175" y="1868883"/>
            <a:ext cx="5943600" cy="388619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282560"/>
              </a:buClr>
              <a:buSzPts val="1600"/>
              <a:buChar char="•"/>
              <a:defRPr sz="1600"/>
            </a:lvl1pPr>
            <a:lvl2pPr marL="914400" lvl="1" indent="-330200" algn="l">
              <a:lnSpc>
                <a:spcPct val="90000"/>
              </a:lnSpc>
              <a:spcBef>
                <a:spcPts val="500"/>
              </a:spcBef>
              <a:spcAft>
                <a:spcPts val="0"/>
              </a:spcAft>
              <a:buClr>
                <a:srgbClr val="282560"/>
              </a:buClr>
              <a:buSzPts val="1600"/>
              <a:buChar char="•"/>
              <a:defRPr sz="1600"/>
            </a:lvl2pPr>
            <a:lvl3pPr marL="1371600" lvl="2" indent="-330200" algn="l">
              <a:lnSpc>
                <a:spcPct val="90000"/>
              </a:lnSpc>
              <a:spcBef>
                <a:spcPts val="500"/>
              </a:spcBef>
              <a:spcAft>
                <a:spcPts val="0"/>
              </a:spcAft>
              <a:buClr>
                <a:srgbClr val="282560"/>
              </a:buClr>
              <a:buSzPts val="1600"/>
              <a:buChar char="•"/>
              <a:defRPr sz="1600"/>
            </a:lvl3pPr>
            <a:lvl4pPr marL="1828800" lvl="3" indent="-330200" algn="l">
              <a:lnSpc>
                <a:spcPct val="90000"/>
              </a:lnSpc>
              <a:spcBef>
                <a:spcPts val="500"/>
              </a:spcBef>
              <a:spcAft>
                <a:spcPts val="0"/>
              </a:spcAft>
              <a:buClr>
                <a:srgbClr val="282560"/>
              </a:buClr>
              <a:buSzPts val="1600"/>
              <a:buChar char="•"/>
              <a:defRPr sz="1600"/>
            </a:lvl4pPr>
            <a:lvl5pPr marL="2286000" lvl="4" indent="-330200" algn="l">
              <a:lnSpc>
                <a:spcPct val="90000"/>
              </a:lnSpc>
              <a:spcBef>
                <a:spcPts val="500"/>
              </a:spcBef>
              <a:spcAft>
                <a:spcPts val="0"/>
              </a:spcAft>
              <a:buClr>
                <a:srgbClr val="282560"/>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9" name="Google Shape;169;p33"/>
          <p:cNvPicPr preferRelativeResize="0"/>
          <p:nvPr/>
        </p:nvPicPr>
        <p:blipFill rotWithShape="1">
          <a:blip r:embed="rId2">
            <a:alphaModFix/>
          </a:blip>
          <a:srcRect/>
          <a:stretch/>
        </p:blipFill>
        <p:spPr>
          <a:xfrm>
            <a:off x="11189863" y="673099"/>
            <a:ext cx="429475" cy="698243"/>
          </a:xfrm>
          <a:prstGeom prst="rect">
            <a:avLst/>
          </a:prstGeom>
          <a:noFill/>
          <a:ln>
            <a:noFill/>
          </a:ln>
        </p:spPr>
      </p:pic>
    </p:spTree>
    <p:extLst>
      <p:ext uri="{BB962C8B-B14F-4D97-AF65-F5344CB8AC3E}">
        <p14:creationId xmlns:p14="http://schemas.microsoft.com/office/powerpoint/2010/main" val="412744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6A29-6A90-FDDE-2A14-52BB43EDA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05F8D6-FC65-1DAD-C2CE-DCBAE17716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BFBDD-CDD7-1D91-47FF-439E223F9590}"/>
              </a:ext>
            </a:extLst>
          </p:cNvPr>
          <p:cNvSpPr>
            <a:spLocks noGrp="1"/>
          </p:cNvSpPr>
          <p:nvPr>
            <p:ph type="dt" sz="half" idx="10"/>
          </p:nvPr>
        </p:nvSpPr>
        <p:spPr/>
        <p:txBody>
          <a:bodyPr/>
          <a:lstStyle/>
          <a:p>
            <a:fld id="{DED196C4-2CD1-C44A-8822-FC3E4A073405}" type="datetime1">
              <a:rPr lang="en-US" smtClean="0"/>
              <a:t>6/10/24</a:t>
            </a:fld>
            <a:endParaRPr lang="en-US"/>
          </a:p>
        </p:txBody>
      </p:sp>
      <p:sp>
        <p:nvSpPr>
          <p:cNvPr id="5" name="Footer Placeholder 4">
            <a:extLst>
              <a:ext uri="{FF2B5EF4-FFF2-40B4-BE49-F238E27FC236}">
                <a16:creationId xmlns:a16="http://schemas.microsoft.com/office/drawing/2014/main" id="{5DD7099E-433F-BF95-0E09-9E19D1B3926C}"/>
              </a:ext>
            </a:extLst>
          </p:cNvPr>
          <p:cNvSpPr>
            <a:spLocks noGrp="1"/>
          </p:cNvSpPr>
          <p:nvPr>
            <p:ph type="ftr" sz="quarter" idx="11"/>
          </p:nvPr>
        </p:nvSpPr>
        <p:spPr/>
        <p:txBody>
          <a:bodyPr/>
          <a:lstStyle/>
          <a:p>
            <a:r>
              <a:rPr lang="en-US"/>
              <a:t>https://www.nationalcoalitionforliteracy.org</a:t>
            </a:r>
          </a:p>
        </p:txBody>
      </p:sp>
      <p:sp>
        <p:nvSpPr>
          <p:cNvPr id="6" name="Slide Number Placeholder 5">
            <a:extLst>
              <a:ext uri="{FF2B5EF4-FFF2-40B4-BE49-F238E27FC236}">
                <a16:creationId xmlns:a16="http://schemas.microsoft.com/office/drawing/2014/main" id="{EEF61DC4-F6BF-2994-8DC0-7B9718C744CE}"/>
              </a:ext>
            </a:extLst>
          </p:cNvPr>
          <p:cNvSpPr>
            <a:spLocks noGrp="1"/>
          </p:cNvSpPr>
          <p:nvPr>
            <p:ph type="sldNum" sz="quarter" idx="12"/>
          </p:nvPr>
        </p:nvSpPr>
        <p:spPr/>
        <p:txBody>
          <a:bodyPr/>
          <a:lstStyle/>
          <a:p>
            <a:fld id="{DFFDEF5E-E27A-1C47-BAFC-23103A02A3CC}" type="slidenum">
              <a:rPr lang="en-US" smtClean="0"/>
              <a:t>‹#›</a:t>
            </a:fld>
            <a:endParaRPr lang="en-US"/>
          </a:p>
        </p:txBody>
      </p:sp>
    </p:spTree>
    <p:extLst>
      <p:ext uri="{BB962C8B-B14F-4D97-AF65-F5344CB8AC3E}">
        <p14:creationId xmlns:p14="http://schemas.microsoft.com/office/powerpoint/2010/main" val="247726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E901-A6A7-48B8-025D-B07A2CDCA6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796A55-18EA-565C-D9E8-9670727A50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863F7F-558A-1877-76EA-FE7452D8C2D3}"/>
              </a:ext>
            </a:extLst>
          </p:cNvPr>
          <p:cNvSpPr>
            <a:spLocks noGrp="1"/>
          </p:cNvSpPr>
          <p:nvPr>
            <p:ph type="dt" sz="half" idx="10"/>
          </p:nvPr>
        </p:nvSpPr>
        <p:spPr/>
        <p:txBody>
          <a:bodyPr/>
          <a:lstStyle/>
          <a:p>
            <a:fld id="{9A94DCC4-7D7C-594F-8DEC-58C95D981F19}" type="datetime1">
              <a:rPr lang="en-US" smtClean="0"/>
              <a:t>6/10/24</a:t>
            </a:fld>
            <a:endParaRPr lang="en-US"/>
          </a:p>
        </p:txBody>
      </p:sp>
      <p:sp>
        <p:nvSpPr>
          <p:cNvPr id="5" name="Footer Placeholder 4">
            <a:extLst>
              <a:ext uri="{FF2B5EF4-FFF2-40B4-BE49-F238E27FC236}">
                <a16:creationId xmlns:a16="http://schemas.microsoft.com/office/drawing/2014/main" id="{27E63963-EDB9-10BD-C2A3-4BB057D16692}"/>
              </a:ext>
            </a:extLst>
          </p:cNvPr>
          <p:cNvSpPr>
            <a:spLocks noGrp="1"/>
          </p:cNvSpPr>
          <p:nvPr>
            <p:ph type="ftr" sz="quarter" idx="11"/>
          </p:nvPr>
        </p:nvSpPr>
        <p:spPr/>
        <p:txBody>
          <a:bodyPr/>
          <a:lstStyle/>
          <a:p>
            <a:r>
              <a:rPr lang="en-US"/>
              <a:t>https://www.nationalcoalitionforliteracy.org</a:t>
            </a:r>
          </a:p>
        </p:txBody>
      </p:sp>
      <p:sp>
        <p:nvSpPr>
          <p:cNvPr id="6" name="Slide Number Placeholder 5">
            <a:extLst>
              <a:ext uri="{FF2B5EF4-FFF2-40B4-BE49-F238E27FC236}">
                <a16:creationId xmlns:a16="http://schemas.microsoft.com/office/drawing/2014/main" id="{6C382E69-6704-9A01-BDB4-BA141310C7AF}"/>
              </a:ext>
            </a:extLst>
          </p:cNvPr>
          <p:cNvSpPr>
            <a:spLocks noGrp="1"/>
          </p:cNvSpPr>
          <p:nvPr>
            <p:ph type="sldNum" sz="quarter" idx="12"/>
          </p:nvPr>
        </p:nvSpPr>
        <p:spPr/>
        <p:txBody>
          <a:bodyPr/>
          <a:lstStyle/>
          <a:p>
            <a:fld id="{DFFDEF5E-E27A-1C47-BAFC-23103A02A3CC}" type="slidenum">
              <a:rPr lang="en-US" smtClean="0"/>
              <a:t>‹#›</a:t>
            </a:fld>
            <a:endParaRPr lang="en-US"/>
          </a:p>
        </p:txBody>
      </p:sp>
    </p:spTree>
    <p:extLst>
      <p:ext uri="{BB962C8B-B14F-4D97-AF65-F5344CB8AC3E}">
        <p14:creationId xmlns:p14="http://schemas.microsoft.com/office/powerpoint/2010/main" val="184577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7E07-D952-B355-2213-24E92E4778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7AAEFF-E5C5-FB17-380D-0EFF9A88D6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3A6AED-1F6E-A759-CF5F-1462C3BCEC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6D2D9A-BA94-32D1-7E18-65D9E071A513}"/>
              </a:ext>
            </a:extLst>
          </p:cNvPr>
          <p:cNvSpPr>
            <a:spLocks noGrp="1"/>
          </p:cNvSpPr>
          <p:nvPr>
            <p:ph type="dt" sz="half" idx="10"/>
          </p:nvPr>
        </p:nvSpPr>
        <p:spPr/>
        <p:txBody>
          <a:bodyPr/>
          <a:lstStyle/>
          <a:p>
            <a:fld id="{8364E95E-46DD-0640-A74C-3D302B7B303C}" type="datetime1">
              <a:rPr lang="en-US" smtClean="0"/>
              <a:t>6/10/24</a:t>
            </a:fld>
            <a:endParaRPr lang="en-US"/>
          </a:p>
        </p:txBody>
      </p:sp>
      <p:sp>
        <p:nvSpPr>
          <p:cNvPr id="6" name="Footer Placeholder 5">
            <a:extLst>
              <a:ext uri="{FF2B5EF4-FFF2-40B4-BE49-F238E27FC236}">
                <a16:creationId xmlns:a16="http://schemas.microsoft.com/office/drawing/2014/main" id="{30DC056B-87EA-0794-A297-22E64357F1D2}"/>
              </a:ext>
            </a:extLst>
          </p:cNvPr>
          <p:cNvSpPr>
            <a:spLocks noGrp="1"/>
          </p:cNvSpPr>
          <p:nvPr>
            <p:ph type="ftr" sz="quarter" idx="11"/>
          </p:nvPr>
        </p:nvSpPr>
        <p:spPr/>
        <p:txBody>
          <a:bodyPr/>
          <a:lstStyle/>
          <a:p>
            <a:r>
              <a:rPr lang="en-US"/>
              <a:t>https://www.nationalcoalitionforliteracy.org</a:t>
            </a:r>
          </a:p>
        </p:txBody>
      </p:sp>
      <p:sp>
        <p:nvSpPr>
          <p:cNvPr id="7" name="Slide Number Placeholder 6">
            <a:extLst>
              <a:ext uri="{FF2B5EF4-FFF2-40B4-BE49-F238E27FC236}">
                <a16:creationId xmlns:a16="http://schemas.microsoft.com/office/drawing/2014/main" id="{F084F096-A189-9D53-86F3-C1B9E94325B6}"/>
              </a:ext>
            </a:extLst>
          </p:cNvPr>
          <p:cNvSpPr>
            <a:spLocks noGrp="1"/>
          </p:cNvSpPr>
          <p:nvPr>
            <p:ph type="sldNum" sz="quarter" idx="12"/>
          </p:nvPr>
        </p:nvSpPr>
        <p:spPr/>
        <p:txBody>
          <a:bodyPr/>
          <a:lstStyle/>
          <a:p>
            <a:fld id="{DFFDEF5E-E27A-1C47-BAFC-23103A02A3CC}" type="slidenum">
              <a:rPr lang="en-US" smtClean="0"/>
              <a:t>‹#›</a:t>
            </a:fld>
            <a:endParaRPr lang="en-US"/>
          </a:p>
        </p:txBody>
      </p:sp>
    </p:spTree>
    <p:extLst>
      <p:ext uri="{BB962C8B-B14F-4D97-AF65-F5344CB8AC3E}">
        <p14:creationId xmlns:p14="http://schemas.microsoft.com/office/powerpoint/2010/main" val="195900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35B1-16A0-324F-AB1E-0055476768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48BF5-4CFB-1C98-D810-4F35DA1D4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669536-07F1-4BCD-0BDE-F0917E36E3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ECC94-63B4-153C-1D88-0BA112E43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AE1629-70D9-CAC4-A551-87F6C49CE5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C8D4A7-FFF2-3545-AED4-9B1DB8347BB1}"/>
              </a:ext>
            </a:extLst>
          </p:cNvPr>
          <p:cNvSpPr>
            <a:spLocks noGrp="1"/>
          </p:cNvSpPr>
          <p:nvPr>
            <p:ph type="dt" sz="half" idx="10"/>
          </p:nvPr>
        </p:nvSpPr>
        <p:spPr/>
        <p:txBody>
          <a:bodyPr/>
          <a:lstStyle/>
          <a:p>
            <a:fld id="{4460FEB0-3DC1-0A48-A202-98D472825973}" type="datetime1">
              <a:rPr lang="en-US" smtClean="0"/>
              <a:t>6/10/24</a:t>
            </a:fld>
            <a:endParaRPr lang="en-US"/>
          </a:p>
        </p:txBody>
      </p:sp>
      <p:sp>
        <p:nvSpPr>
          <p:cNvPr id="8" name="Footer Placeholder 7">
            <a:extLst>
              <a:ext uri="{FF2B5EF4-FFF2-40B4-BE49-F238E27FC236}">
                <a16:creationId xmlns:a16="http://schemas.microsoft.com/office/drawing/2014/main" id="{6EFD5A46-DC54-38E9-5338-B4F15E59BF20}"/>
              </a:ext>
            </a:extLst>
          </p:cNvPr>
          <p:cNvSpPr>
            <a:spLocks noGrp="1"/>
          </p:cNvSpPr>
          <p:nvPr>
            <p:ph type="ftr" sz="quarter" idx="11"/>
          </p:nvPr>
        </p:nvSpPr>
        <p:spPr/>
        <p:txBody>
          <a:bodyPr/>
          <a:lstStyle/>
          <a:p>
            <a:r>
              <a:rPr lang="en-US"/>
              <a:t>https://www.nationalcoalitionforliteracy.org</a:t>
            </a:r>
          </a:p>
        </p:txBody>
      </p:sp>
      <p:sp>
        <p:nvSpPr>
          <p:cNvPr id="9" name="Slide Number Placeholder 8">
            <a:extLst>
              <a:ext uri="{FF2B5EF4-FFF2-40B4-BE49-F238E27FC236}">
                <a16:creationId xmlns:a16="http://schemas.microsoft.com/office/drawing/2014/main" id="{2FD28490-2BD7-6FA4-3B2A-7BB316B58E82}"/>
              </a:ext>
            </a:extLst>
          </p:cNvPr>
          <p:cNvSpPr>
            <a:spLocks noGrp="1"/>
          </p:cNvSpPr>
          <p:nvPr>
            <p:ph type="sldNum" sz="quarter" idx="12"/>
          </p:nvPr>
        </p:nvSpPr>
        <p:spPr/>
        <p:txBody>
          <a:bodyPr/>
          <a:lstStyle/>
          <a:p>
            <a:fld id="{DFFDEF5E-E27A-1C47-BAFC-23103A02A3CC}" type="slidenum">
              <a:rPr lang="en-US" smtClean="0"/>
              <a:t>‹#›</a:t>
            </a:fld>
            <a:endParaRPr lang="en-US"/>
          </a:p>
        </p:txBody>
      </p:sp>
    </p:spTree>
    <p:extLst>
      <p:ext uri="{BB962C8B-B14F-4D97-AF65-F5344CB8AC3E}">
        <p14:creationId xmlns:p14="http://schemas.microsoft.com/office/powerpoint/2010/main" val="245912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AAE2-C3DF-5825-465A-EBCD8AA04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9176E0-BFE9-224D-EDFA-633BD8D957C0}"/>
              </a:ext>
            </a:extLst>
          </p:cNvPr>
          <p:cNvSpPr>
            <a:spLocks noGrp="1"/>
          </p:cNvSpPr>
          <p:nvPr>
            <p:ph type="dt" sz="half" idx="10"/>
          </p:nvPr>
        </p:nvSpPr>
        <p:spPr/>
        <p:txBody>
          <a:bodyPr/>
          <a:lstStyle/>
          <a:p>
            <a:fld id="{DBF6E2A6-99E8-7841-9342-F33897C43222}" type="datetime1">
              <a:rPr lang="en-US" smtClean="0"/>
              <a:t>6/10/24</a:t>
            </a:fld>
            <a:endParaRPr lang="en-US"/>
          </a:p>
        </p:txBody>
      </p:sp>
      <p:sp>
        <p:nvSpPr>
          <p:cNvPr id="4" name="Footer Placeholder 3">
            <a:extLst>
              <a:ext uri="{FF2B5EF4-FFF2-40B4-BE49-F238E27FC236}">
                <a16:creationId xmlns:a16="http://schemas.microsoft.com/office/drawing/2014/main" id="{039D1FB6-E1DB-525B-EFDF-30B2A26CC0BA}"/>
              </a:ext>
            </a:extLst>
          </p:cNvPr>
          <p:cNvSpPr>
            <a:spLocks noGrp="1"/>
          </p:cNvSpPr>
          <p:nvPr>
            <p:ph type="ftr" sz="quarter" idx="11"/>
          </p:nvPr>
        </p:nvSpPr>
        <p:spPr/>
        <p:txBody>
          <a:bodyPr/>
          <a:lstStyle/>
          <a:p>
            <a:r>
              <a:rPr lang="en-US"/>
              <a:t>https://www.nationalcoalitionforliteracy.org</a:t>
            </a:r>
          </a:p>
        </p:txBody>
      </p:sp>
      <p:sp>
        <p:nvSpPr>
          <p:cNvPr id="5" name="Slide Number Placeholder 4">
            <a:extLst>
              <a:ext uri="{FF2B5EF4-FFF2-40B4-BE49-F238E27FC236}">
                <a16:creationId xmlns:a16="http://schemas.microsoft.com/office/drawing/2014/main" id="{5056AFA4-0347-53AF-8534-C48D8267AF00}"/>
              </a:ext>
            </a:extLst>
          </p:cNvPr>
          <p:cNvSpPr>
            <a:spLocks noGrp="1"/>
          </p:cNvSpPr>
          <p:nvPr>
            <p:ph type="sldNum" sz="quarter" idx="12"/>
          </p:nvPr>
        </p:nvSpPr>
        <p:spPr/>
        <p:txBody>
          <a:bodyPr/>
          <a:lstStyle/>
          <a:p>
            <a:fld id="{DFFDEF5E-E27A-1C47-BAFC-23103A02A3CC}" type="slidenum">
              <a:rPr lang="en-US" smtClean="0"/>
              <a:t>‹#›</a:t>
            </a:fld>
            <a:endParaRPr lang="en-US"/>
          </a:p>
        </p:txBody>
      </p:sp>
    </p:spTree>
    <p:extLst>
      <p:ext uri="{BB962C8B-B14F-4D97-AF65-F5344CB8AC3E}">
        <p14:creationId xmlns:p14="http://schemas.microsoft.com/office/powerpoint/2010/main" val="43134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9F9E3-2752-DF88-574A-67ED8F64FB9E}"/>
              </a:ext>
            </a:extLst>
          </p:cNvPr>
          <p:cNvSpPr>
            <a:spLocks noGrp="1"/>
          </p:cNvSpPr>
          <p:nvPr>
            <p:ph type="dt" sz="half" idx="10"/>
          </p:nvPr>
        </p:nvSpPr>
        <p:spPr/>
        <p:txBody>
          <a:bodyPr/>
          <a:lstStyle/>
          <a:p>
            <a:fld id="{8BB76E74-5BBC-7741-B48A-471C581B3ADD}" type="datetime1">
              <a:rPr lang="en-US" smtClean="0"/>
              <a:t>6/10/24</a:t>
            </a:fld>
            <a:endParaRPr lang="en-US"/>
          </a:p>
        </p:txBody>
      </p:sp>
      <p:sp>
        <p:nvSpPr>
          <p:cNvPr id="3" name="Footer Placeholder 2">
            <a:extLst>
              <a:ext uri="{FF2B5EF4-FFF2-40B4-BE49-F238E27FC236}">
                <a16:creationId xmlns:a16="http://schemas.microsoft.com/office/drawing/2014/main" id="{539928F3-E071-E61A-8675-849F7808115E}"/>
              </a:ext>
            </a:extLst>
          </p:cNvPr>
          <p:cNvSpPr>
            <a:spLocks noGrp="1"/>
          </p:cNvSpPr>
          <p:nvPr>
            <p:ph type="ftr" sz="quarter" idx="11"/>
          </p:nvPr>
        </p:nvSpPr>
        <p:spPr/>
        <p:txBody>
          <a:bodyPr/>
          <a:lstStyle/>
          <a:p>
            <a:r>
              <a:rPr lang="en-US"/>
              <a:t>https://www.nationalcoalitionforliteracy.org</a:t>
            </a:r>
          </a:p>
        </p:txBody>
      </p:sp>
      <p:sp>
        <p:nvSpPr>
          <p:cNvPr id="4" name="Slide Number Placeholder 3">
            <a:extLst>
              <a:ext uri="{FF2B5EF4-FFF2-40B4-BE49-F238E27FC236}">
                <a16:creationId xmlns:a16="http://schemas.microsoft.com/office/drawing/2014/main" id="{EA9D1EFE-CC4D-8F40-0859-6684AA97A271}"/>
              </a:ext>
            </a:extLst>
          </p:cNvPr>
          <p:cNvSpPr>
            <a:spLocks noGrp="1"/>
          </p:cNvSpPr>
          <p:nvPr>
            <p:ph type="sldNum" sz="quarter" idx="12"/>
          </p:nvPr>
        </p:nvSpPr>
        <p:spPr/>
        <p:txBody>
          <a:bodyPr/>
          <a:lstStyle/>
          <a:p>
            <a:fld id="{DFFDEF5E-E27A-1C47-BAFC-23103A02A3CC}" type="slidenum">
              <a:rPr lang="en-US" smtClean="0"/>
              <a:t>‹#›</a:t>
            </a:fld>
            <a:endParaRPr lang="en-US"/>
          </a:p>
        </p:txBody>
      </p:sp>
    </p:spTree>
    <p:extLst>
      <p:ext uri="{BB962C8B-B14F-4D97-AF65-F5344CB8AC3E}">
        <p14:creationId xmlns:p14="http://schemas.microsoft.com/office/powerpoint/2010/main" val="398378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145A-1750-46F9-A7FA-7C01DFC11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7A0B9E-3854-5CCB-A39B-4671DCC522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6465D-72BB-5EB8-4FEF-BF9A1F133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70515-F140-26EF-5E3F-DD7AEB4BAB16}"/>
              </a:ext>
            </a:extLst>
          </p:cNvPr>
          <p:cNvSpPr>
            <a:spLocks noGrp="1"/>
          </p:cNvSpPr>
          <p:nvPr>
            <p:ph type="dt" sz="half" idx="10"/>
          </p:nvPr>
        </p:nvSpPr>
        <p:spPr/>
        <p:txBody>
          <a:bodyPr/>
          <a:lstStyle/>
          <a:p>
            <a:fld id="{3BCFFD6D-C93E-724F-B8BF-0BB594977329}" type="datetime1">
              <a:rPr lang="en-US" smtClean="0"/>
              <a:t>6/10/24</a:t>
            </a:fld>
            <a:endParaRPr lang="en-US"/>
          </a:p>
        </p:txBody>
      </p:sp>
      <p:sp>
        <p:nvSpPr>
          <p:cNvPr id="6" name="Footer Placeholder 5">
            <a:extLst>
              <a:ext uri="{FF2B5EF4-FFF2-40B4-BE49-F238E27FC236}">
                <a16:creationId xmlns:a16="http://schemas.microsoft.com/office/drawing/2014/main" id="{D1BAA6A7-4413-AEFD-20DA-28E0CC825C8F}"/>
              </a:ext>
            </a:extLst>
          </p:cNvPr>
          <p:cNvSpPr>
            <a:spLocks noGrp="1"/>
          </p:cNvSpPr>
          <p:nvPr>
            <p:ph type="ftr" sz="quarter" idx="11"/>
          </p:nvPr>
        </p:nvSpPr>
        <p:spPr/>
        <p:txBody>
          <a:bodyPr/>
          <a:lstStyle/>
          <a:p>
            <a:r>
              <a:rPr lang="en-US"/>
              <a:t>https://www.nationalcoalitionforliteracy.org</a:t>
            </a:r>
          </a:p>
        </p:txBody>
      </p:sp>
      <p:sp>
        <p:nvSpPr>
          <p:cNvPr id="7" name="Slide Number Placeholder 6">
            <a:extLst>
              <a:ext uri="{FF2B5EF4-FFF2-40B4-BE49-F238E27FC236}">
                <a16:creationId xmlns:a16="http://schemas.microsoft.com/office/drawing/2014/main" id="{57312C55-6A76-6D44-3C1D-20C20771C9B0}"/>
              </a:ext>
            </a:extLst>
          </p:cNvPr>
          <p:cNvSpPr>
            <a:spLocks noGrp="1"/>
          </p:cNvSpPr>
          <p:nvPr>
            <p:ph type="sldNum" sz="quarter" idx="12"/>
          </p:nvPr>
        </p:nvSpPr>
        <p:spPr/>
        <p:txBody>
          <a:bodyPr/>
          <a:lstStyle/>
          <a:p>
            <a:fld id="{DFFDEF5E-E27A-1C47-BAFC-23103A02A3CC}" type="slidenum">
              <a:rPr lang="en-US" smtClean="0"/>
              <a:t>‹#›</a:t>
            </a:fld>
            <a:endParaRPr lang="en-US"/>
          </a:p>
        </p:txBody>
      </p:sp>
    </p:spTree>
    <p:extLst>
      <p:ext uri="{BB962C8B-B14F-4D97-AF65-F5344CB8AC3E}">
        <p14:creationId xmlns:p14="http://schemas.microsoft.com/office/powerpoint/2010/main" val="183348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2D92-05D1-19AD-B3B1-8EE4540F0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7E4A87-30EB-F72F-260B-0E2860456C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DF219B-6E70-AE72-E177-B52ED78EE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D6822C-5F3C-A2EC-FD07-1FFD36FFE7EB}"/>
              </a:ext>
            </a:extLst>
          </p:cNvPr>
          <p:cNvSpPr>
            <a:spLocks noGrp="1"/>
          </p:cNvSpPr>
          <p:nvPr>
            <p:ph type="dt" sz="half" idx="10"/>
          </p:nvPr>
        </p:nvSpPr>
        <p:spPr/>
        <p:txBody>
          <a:bodyPr/>
          <a:lstStyle/>
          <a:p>
            <a:fld id="{DE9AB274-11FD-954F-BC7B-3E19E9876203}" type="datetime1">
              <a:rPr lang="en-US" smtClean="0"/>
              <a:t>6/10/24</a:t>
            </a:fld>
            <a:endParaRPr lang="en-US"/>
          </a:p>
        </p:txBody>
      </p:sp>
      <p:sp>
        <p:nvSpPr>
          <p:cNvPr id="6" name="Footer Placeholder 5">
            <a:extLst>
              <a:ext uri="{FF2B5EF4-FFF2-40B4-BE49-F238E27FC236}">
                <a16:creationId xmlns:a16="http://schemas.microsoft.com/office/drawing/2014/main" id="{B915D758-CEB1-9E80-095A-7A25AADC3F2D}"/>
              </a:ext>
            </a:extLst>
          </p:cNvPr>
          <p:cNvSpPr>
            <a:spLocks noGrp="1"/>
          </p:cNvSpPr>
          <p:nvPr>
            <p:ph type="ftr" sz="quarter" idx="11"/>
          </p:nvPr>
        </p:nvSpPr>
        <p:spPr/>
        <p:txBody>
          <a:bodyPr/>
          <a:lstStyle/>
          <a:p>
            <a:r>
              <a:rPr lang="en-US"/>
              <a:t>https://www.nationalcoalitionforliteracy.org</a:t>
            </a:r>
          </a:p>
        </p:txBody>
      </p:sp>
      <p:sp>
        <p:nvSpPr>
          <p:cNvPr id="7" name="Slide Number Placeholder 6">
            <a:extLst>
              <a:ext uri="{FF2B5EF4-FFF2-40B4-BE49-F238E27FC236}">
                <a16:creationId xmlns:a16="http://schemas.microsoft.com/office/drawing/2014/main" id="{9969E148-3E9F-FC1C-0A91-8E59946346A5}"/>
              </a:ext>
            </a:extLst>
          </p:cNvPr>
          <p:cNvSpPr>
            <a:spLocks noGrp="1"/>
          </p:cNvSpPr>
          <p:nvPr>
            <p:ph type="sldNum" sz="quarter" idx="12"/>
          </p:nvPr>
        </p:nvSpPr>
        <p:spPr/>
        <p:txBody>
          <a:bodyPr/>
          <a:lstStyle/>
          <a:p>
            <a:fld id="{DFFDEF5E-E27A-1C47-BAFC-23103A02A3CC}" type="slidenum">
              <a:rPr lang="en-US" smtClean="0"/>
              <a:t>‹#›</a:t>
            </a:fld>
            <a:endParaRPr lang="en-US"/>
          </a:p>
        </p:txBody>
      </p:sp>
    </p:spTree>
    <p:extLst>
      <p:ext uri="{BB962C8B-B14F-4D97-AF65-F5344CB8AC3E}">
        <p14:creationId xmlns:p14="http://schemas.microsoft.com/office/powerpoint/2010/main" val="160490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54687-D8EF-96C9-0860-E8A959685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F90E44-5C1D-E00E-74F9-E518F7E34A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55715-05DE-9083-4F07-B1D4252A9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22A03-BFA8-5047-8F89-12781C645046}" type="datetime1">
              <a:rPr lang="en-US" smtClean="0"/>
              <a:t>6/10/24</a:t>
            </a:fld>
            <a:endParaRPr lang="en-US"/>
          </a:p>
        </p:txBody>
      </p:sp>
      <p:sp>
        <p:nvSpPr>
          <p:cNvPr id="5" name="Footer Placeholder 4">
            <a:extLst>
              <a:ext uri="{FF2B5EF4-FFF2-40B4-BE49-F238E27FC236}">
                <a16:creationId xmlns:a16="http://schemas.microsoft.com/office/drawing/2014/main" id="{95015EC2-56EB-E8AD-0AE3-CEAA983B2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https://www.nationalcoalitionforliteracy.org</a:t>
            </a:r>
          </a:p>
        </p:txBody>
      </p:sp>
      <p:sp>
        <p:nvSpPr>
          <p:cNvPr id="6" name="Slide Number Placeholder 5">
            <a:extLst>
              <a:ext uri="{FF2B5EF4-FFF2-40B4-BE49-F238E27FC236}">
                <a16:creationId xmlns:a16="http://schemas.microsoft.com/office/drawing/2014/main" id="{1D58F958-4DEF-7019-067C-353EB638B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DEF5E-E27A-1C47-BAFC-23103A02A3CC}" type="slidenum">
              <a:rPr lang="en-US" smtClean="0"/>
              <a:t>‹#›</a:t>
            </a:fld>
            <a:endParaRPr lang="en-US"/>
          </a:p>
        </p:txBody>
      </p:sp>
    </p:spTree>
    <p:extLst>
      <p:ext uri="{BB962C8B-B14F-4D97-AF65-F5344CB8AC3E}">
        <p14:creationId xmlns:p14="http://schemas.microsoft.com/office/powerpoint/2010/main" val="267672193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E27B-39A3-6173-9795-4D7FDEB790DE}"/>
              </a:ext>
            </a:extLst>
          </p:cNvPr>
          <p:cNvSpPr>
            <a:spLocks noGrp="1"/>
          </p:cNvSpPr>
          <p:nvPr>
            <p:ph type="ctrTitle"/>
          </p:nvPr>
        </p:nvSpPr>
        <p:spPr>
          <a:xfrm>
            <a:off x="3693945" y="792559"/>
            <a:ext cx="7476975" cy="1697722"/>
          </a:xfrm>
          <a:ln w="15875">
            <a:solidFill>
              <a:schemeClr val="accent5">
                <a:lumMod val="50000"/>
              </a:schemeClr>
            </a:solidFill>
          </a:ln>
        </p:spPr>
        <p:txBody>
          <a:bodyPr anchor="ctr" anchorCtr="0">
            <a:normAutofit/>
          </a:bodyPr>
          <a:lstStyle/>
          <a:p>
            <a:pPr algn="ctr">
              <a:lnSpc>
                <a:spcPct val="110000"/>
              </a:lnSpc>
            </a:pPr>
            <a:r>
              <a:rPr lang="en-US" sz="4000" dirty="0">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rPr>
              <a:t>Libraries, Literacies, </a:t>
            </a:r>
            <a:br>
              <a:rPr lang="en-US" sz="4000" dirty="0">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4000" dirty="0">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rPr>
              <a:t>and Adult Education </a:t>
            </a:r>
            <a:endParaRPr lang="en-US" sz="4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92DAF91F-8F10-5045-15C2-ABE56634C2F9}"/>
              </a:ext>
            </a:extLst>
          </p:cNvPr>
          <p:cNvSpPr>
            <a:spLocks noGrp="1"/>
          </p:cNvSpPr>
          <p:nvPr>
            <p:ph type="subTitle" idx="1"/>
          </p:nvPr>
        </p:nvSpPr>
        <p:spPr>
          <a:xfrm>
            <a:off x="1524000" y="3429000"/>
            <a:ext cx="9144000" cy="1143000"/>
          </a:xfrm>
        </p:spPr>
        <p:txBody>
          <a:bodyPr>
            <a:normAutofit/>
          </a:bodyPr>
          <a:lstStyle/>
          <a:p>
            <a:r>
              <a:rPr lang="en-US" sz="3200" dirty="0"/>
              <a:t>Deborah Kennedy,  </a:t>
            </a:r>
          </a:p>
          <a:p>
            <a:r>
              <a:rPr lang="en-US" sz="2800" i="1" dirty="0"/>
              <a:t>executive director, National Coalition for Literacy</a:t>
            </a:r>
          </a:p>
        </p:txBody>
      </p:sp>
      <p:sp>
        <p:nvSpPr>
          <p:cNvPr id="6" name="TextBox 5">
            <a:extLst>
              <a:ext uri="{FF2B5EF4-FFF2-40B4-BE49-F238E27FC236}">
                <a16:creationId xmlns:a16="http://schemas.microsoft.com/office/drawing/2014/main" id="{3250B225-B332-4AEA-3A20-B004EE7AFED1}"/>
              </a:ext>
            </a:extLst>
          </p:cNvPr>
          <p:cNvSpPr txBox="1"/>
          <p:nvPr/>
        </p:nvSpPr>
        <p:spPr>
          <a:xfrm>
            <a:off x="579120" y="5273040"/>
            <a:ext cx="10805160" cy="523220"/>
          </a:xfrm>
          <a:prstGeom prst="rect">
            <a:avLst/>
          </a:prstGeom>
          <a:noFill/>
        </p:spPr>
        <p:txBody>
          <a:bodyPr wrap="square" rtlCol="0">
            <a:spAutoFit/>
          </a:bodyPr>
          <a:lstStyle/>
          <a:p>
            <a:pPr algn="ctr"/>
            <a:r>
              <a:rPr lang="en-US" sz="2800" dirty="0">
                <a:solidFill>
                  <a:schemeClr val="accent5">
                    <a:lumMod val="50000"/>
                  </a:schemeClr>
                </a:solidFill>
              </a:rPr>
              <a:t>GALILEO 2024 Conference	 | 	 June 12, 2024</a:t>
            </a:r>
          </a:p>
        </p:txBody>
      </p:sp>
      <p:pic>
        <p:nvPicPr>
          <p:cNvPr id="8" name="Picture 7">
            <a:extLst>
              <a:ext uri="{FF2B5EF4-FFF2-40B4-BE49-F238E27FC236}">
                <a16:creationId xmlns:a16="http://schemas.microsoft.com/office/drawing/2014/main" id="{0E928016-D852-DB1B-9095-84830074967E}"/>
              </a:ext>
            </a:extLst>
          </p:cNvPr>
          <p:cNvPicPr>
            <a:picLocks noChangeAspect="1"/>
          </p:cNvPicPr>
          <p:nvPr/>
        </p:nvPicPr>
        <p:blipFill>
          <a:blip r:embed="rId2"/>
          <a:stretch>
            <a:fillRect/>
          </a:stretch>
        </p:blipFill>
        <p:spPr>
          <a:xfrm>
            <a:off x="1057838" y="763704"/>
            <a:ext cx="2636107" cy="1751680"/>
          </a:xfrm>
          <a:prstGeom prst="rect">
            <a:avLst/>
          </a:prstGeom>
        </p:spPr>
      </p:pic>
    </p:spTree>
    <p:extLst>
      <p:ext uri="{BB962C8B-B14F-4D97-AF65-F5344CB8AC3E}">
        <p14:creationId xmlns:p14="http://schemas.microsoft.com/office/powerpoint/2010/main" val="405208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0EBF-1C00-4FE4-AE64-C79234CAE4E7}"/>
              </a:ext>
            </a:extLst>
          </p:cNvPr>
          <p:cNvSpPr>
            <a:spLocks noGrp="1"/>
          </p:cNvSpPr>
          <p:nvPr>
            <p:ph type="title"/>
          </p:nvPr>
        </p:nvSpPr>
        <p:spPr>
          <a:xfrm>
            <a:off x="1750142" y="274638"/>
            <a:ext cx="8583561" cy="1143000"/>
          </a:xfrm>
          <a:solidFill>
            <a:schemeClr val="bg1"/>
          </a:solidFill>
          <a:ln>
            <a:solidFill>
              <a:schemeClr val="accent1"/>
            </a:solidFill>
          </a:ln>
        </p:spPr>
        <p:txBody>
          <a:bodyPr>
            <a:no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Both more books growing up and education of the parents are associated with higher literacy skills.</a:t>
            </a:r>
          </a:p>
        </p:txBody>
      </p:sp>
      <p:graphicFrame>
        <p:nvGraphicFramePr>
          <p:cNvPr id="5" name="Chart 4">
            <a:extLst>
              <a:ext uri="{FF2B5EF4-FFF2-40B4-BE49-F238E27FC236}">
                <a16:creationId xmlns:a16="http://schemas.microsoft.com/office/drawing/2014/main" id="{8A1FDB40-5A20-48F9-AE06-BFAD4BEBC90F}"/>
              </a:ext>
            </a:extLst>
          </p:cNvPr>
          <p:cNvGraphicFramePr>
            <a:graphicFrameLocks/>
          </p:cNvGraphicFramePr>
          <p:nvPr>
            <p:extLst>
              <p:ext uri="{D42A27DB-BD31-4B8C-83A1-F6EECF244321}">
                <p14:modId xmlns:p14="http://schemas.microsoft.com/office/powerpoint/2010/main" val="2710300641"/>
              </p:ext>
            </p:extLst>
          </p:nvPr>
        </p:nvGraphicFramePr>
        <p:xfrm>
          <a:off x="1981201" y="1468412"/>
          <a:ext cx="8229600" cy="458881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132D86C1-DD99-4B83-A9EB-944283F55E09}"/>
              </a:ext>
            </a:extLst>
          </p:cNvPr>
          <p:cNvSpPr txBox="1"/>
          <p:nvPr/>
        </p:nvSpPr>
        <p:spPr>
          <a:xfrm>
            <a:off x="2257957" y="1647781"/>
            <a:ext cx="449341" cy="303096"/>
          </a:xfrm>
          <a:prstGeom prst="rect">
            <a:avLst/>
          </a:prstGeom>
          <a:solidFill>
            <a:schemeClr val="bg1"/>
          </a:solidFill>
        </p:spPr>
        <p:txBody>
          <a:bodyPr wrap="square" lIns="91440" r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t>500</a:t>
            </a:r>
          </a:p>
        </p:txBody>
      </p:sp>
      <p:sp>
        <p:nvSpPr>
          <p:cNvPr id="8" name="TextBox 1">
            <a:extLst>
              <a:ext uri="{FF2B5EF4-FFF2-40B4-BE49-F238E27FC236}">
                <a16:creationId xmlns:a16="http://schemas.microsoft.com/office/drawing/2014/main" id="{15E90471-B1DB-4550-B1C2-752A5495CE64}"/>
              </a:ext>
            </a:extLst>
          </p:cNvPr>
          <p:cNvSpPr txBox="1"/>
          <p:nvPr/>
        </p:nvSpPr>
        <p:spPr>
          <a:xfrm>
            <a:off x="2257956" y="5307238"/>
            <a:ext cx="449341" cy="303096"/>
          </a:xfrm>
          <a:prstGeom prst="rect">
            <a:avLst/>
          </a:prstGeom>
          <a:solidFill>
            <a:schemeClr val="bg1"/>
          </a:solidFill>
        </p:spPr>
        <p:txBody>
          <a:bodyPr wrap="square" lIns="91440" r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t>0</a:t>
            </a:r>
          </a:p>
        </p:txBody>
      </p:sp>
      <p:sp>
        <p:nvSpPr>
          <p:cNvPr id="10" name="TextBox 9">
            <a:extLst>
              <a:ext uri="{FF2B5EF4-FFF2-40B4-BE49-F238E27FC236}">
                <a16:creationId xmlns:a16="http://schemas.microsoft.com/office/drawing/2014/main" id="{CC7D50C7-107C-44F5-B989-5913E743AE84}"/>
              </a:ext>
            </a:extLst>
          </p:cNvPr>
          <p:cNvSpPr txBox="1"/>
          <p:nvPr/>
        </p:nvSpPr>
        <p:spPr>
          <a:xfrm rot="2205529">
            <a:off x="2692749" y="5071674"/>
            <a:ext cx="371127" cy="277088"/>
          </a:xfrm>
          <a:prstGeom prst="rect">
            <a:avLst/>
          </a:prstGeom>
          <a:noFill/>
        </p:spPr>
        <p:txBody>
          <a:bodyPr wrap="square" rtlCol="0">
            <a:spAutoFit/>
          </a:bodyPr>
          <a:lstStyle/>
          <a:p>
            <a:r>
              <a:rPr lang="en-US" sz="1200" dirty="0"/>
              <a:t>//</a:t>
            </a:r>
          </a:p>
        </p:txBody>
      </p:sp>
      <p:sp>
        <p:nvSpPr>
          <p:cNvPr id="11" name="Rectangle 10">
            <a:extLst>
              <a:ext uri="{FF2B5EF4-FFF2-40B4-BE49-F238E27FC236}">
                <a16:creationId xmlns:a16="http://schemas.microsoft.com/office/drawing/2014/main" id="{71704F03-5936-4495-BE2D-536A590F2D31}"/>
              </a:ext>
            </a:extLst>
          </p:cNvPr>
          <p:cNvSpPr/>
          <p:nvPr/>
        </p:nvSpPr>
        <p:spPr>
          <a:xfrm>
            <a:off x="1119352" y="6423024"/>
            <a:ext cx="9548648"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NOTE</a:t>
            </a:r>
            <a:r>
              <a:rPr lang="en-US" sz="1200" i="1" dirty="0"/>
              <a:t>: </a:t>
            </a:r>
            <a:r>
              <a:rPr lang="en-US" sz="1200" dirty="0"/>
              <a:t>All differences between parental education levels within a category of number of books in the home are significant (</a:t>
            </a:r>
            <a:r>
              <a:rPr lang="en-US" sz="1200" i="1" dirty="0"/>
              <a:t>p </a:t>
            </a:r>
            <a:r>
              <a:rPr lang="en-US" sz="1200" dirty="0"/>
              <a:t>&lt; .05).</a:t>
            </a:r>
          </a:p>
        </p:txBody>
      </p:sp>
      <p:sp>
        <p:nvSpPr>
          <p:cNvPr id="13" name="TextBox 12">
            <a:extLst>
              <a:ext uri="{FF2B5EF4-FFF2-40B4-BE49-F238E27FC236}">
                <a16:creationId xmlns:a16="http://schemas.microsoft.com/office/drawing/2014/main" id="{CB0EBEEB-2DEE-48D1-955F-A6750A3FA4DC}"/>
              </a:ext>
            </a:extLst>
          </p:cNvPr>
          <p:cNvSpPr txBox="1"/>
          <p:nvPr/>
        </p:nvSpPr>
        <p:spPr>
          <a:xfrm rot="2205529">
            <a:off x="2692748" y="1863107"/>
            <a:ext cx="371127" cy="277088"/>
          </a:xfrm>
          <a:prstGeom prst="rect">
            <a:avLst/>
          </a:prstGeom>
          <a:noFill/>
        </p:spPr>
        <p:txBody>
          <a:bodyPr wrap="square" rtlCol="0">
            <a:spAutoFit/>
          </a:bodyPr>
          <a:lstStyle/>
          <a:p>
            <a:r>
              <a:rPr lang="en-US" sz="1200" dirty="0"/>
              <a:t>//</a:t>
            </a:r>
          </a:p>
        </p:txBody>
      </p:sp>
    </p:spTree>
    <p:extLst>
      <p:ext uri="{BB962C8B-B14F-4D97-AF65-F5344CB8AC3E}">
        <p14:creationId xmlns:p14="http://schemas.microsoft.com/office/powerpoint/2010/main" val="239861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1369081"/>
          </a:xfrm>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PIAAC Literacy – Below Level 1</a:t>
            </a:r>
          </a:p>
        </p:txBody>
      </p:sp>
      <p:sp>
        <p:nvSpPr>
          <p:cNvPr id="3" name="Content Placeholder 2">
            <a:extLst>
              <a:ext uri="{FF2B5EF4-FFF2-40B4-BE49-F238E27FC236}">
                <a16:creationId xmlns:a16="http://schemas.microsoft.com/office/drawing/2014/main" id="{63627F49-E5A5-C74B-F927-43C3649C22CC}"/>
              </a:ext>
            </a:extLst>
          </p:cNvPr>
          <p:cNvSpPr>
            <a:spLocks noGrp="1"/>
          </p:cNvSpPr>
          <p:nvPr>
            <p:ph idx="1"/>
          </p:nvPr>
        </p:nvSpPr>
        <p:spPr>
          <a:xfrm>
            <a:off x="838200" y="2033756"/>
            <a:ext cx="10515600" cy="3515711"/>
          </a:xfrm>
        </p:spPr>
        <p:txBody>
          <a:bodyPr>
            <a:noAutofit/>
          </a:bodyPr>
          <a:lstStyle/>
          <a:p>
            <a:pPr marL="0" indent="0">
              <a:lnSpc>
                <a:spcPct val="110000"/>
              </a:lnSpc>
              <a:buClr>
                <a:schemeClr val="accent5">
                  <a:lumMod val="50000"/>
                </a:schemeClr>
              </a:buClr>
              <a:buSzPct val="85000"/>
              <a:buNone/>
            </a:pPr>
            <a:r>
              <a:rPr lang="en-US" b="1" i="1" dirty="0"/>
              <a:t>Below Level 1</a:t>
            </a:r>
            <a:r>
              <a:rPr lang="en-US" dirty="0"/>
              <a:t>: The tasks at this level require the respondent to read brief texts on familiar topics to locate a single piece of specific information. There is seldom any competing information in the text, and the requested information is identical in form to information in the question or directive. ... Only basic vocabulary knowledge is required, and the reader is not required to understand the structure of sentences or paragraphs or make use of other text features.</a:t>
            </a:r>
          </a:p>
        </p:txBody>
      </p:sp>
      <p:sp>
        <p:nvSpPr>
          <p:cNvPr id="4" name="TextBox 3">
            <a:extLst>
              <a:ext uri="{FF2B5EF4-FFF2-40B4-BE49-F238E27FC236}">
                <a16:creationId xmlns:a16="http://schemas.microsoft.com/office/drawing/2014/main" id="{E447E6BC-8629-E891-7EF4-432A46C776B5}"/>
              </a:ext>
            </a:extLst>
          </p:cNvPr>
          <p:cNvSpPr txBox="1"/>
          <p:nvPr/>
        </p:nvSpPr>
        <p:spPr>
          <a:xfrm>
            <a:off x="838200" y="6022433"/>
            <a:ext cx="10515600" cy="338554"/>
          </a:xfrm>
          <a:prstGeom prst="rect">
            <a:avLst/>
          </a:prstGeom>
          <a:noFill/>
        </p:spPr>
        <p:txBody>
          <a:bodyPr wrap="square" rtlCol="0">
            <a:spAutoFit/>
          </a:bodyPr>
          <a:lstStyle/>
          <a:p>
            <a:r>
              <a:rPr lang="en-US" sz="1600" dirty="0"/>
              <a:t>Source: https://</a:t>
            </a:r>
            <a:r>
              <a:rPr lang="en-US" sz="1600" dirty="0" err="1"/>
              <a:t>nces.ed.gov</a:t>
            </a:r>
            <a:r>
              <a:rPr lang="en-US" sz="1600" dirty="0"/>
              <a:t>/surveys/</a:t>
            </a:r>
            <a:r>
              <a:rPr lang="en-US" sz="1600" dirty="0" err="1"/>
              <a:t>piaac</a:t>
            </a:r>
            <a:r>
              <a:rPr lang="en-US" sz="1600" dirty="0"/>
              <a:t>/</a:t>
            </a:r>
            <a:r>
              <a:rPr lang="en-US" sz="1600" dirty="0" err="1"/>
              <a:t>measure.asp</a:t>
            </a:r>
            <a:endParaRPr lang="en-US" sz="1600" kern="100" dirty="0">
              <a:effectLst/>
              <a:ea typeface="Aptos" panose="020B0004020202020204" pitchFamily="34" charset="0"/>
              <a:cs typeface="Times New Roman (Body CS)"/>
            </a:endParaRPr>
          </a:p>
        </p:txBody>
      </p:sp>
    </p:spTree>
    <p:extLst>
      <p:ext uri="{BB962C8B-B14F-4D97-AF65-F5344CB8AC3E}">
        <p14:creationId xmlns:p14="http://schemas.microsoft.com/office/powerpoint/2010/main" val="369829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1227191"/>
          </a:xfrm>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PIAAC Literacy – Level 1</a:t>
            </a:r>
          </a:p>
        </p:txBody>
      </p:sp>
      <p:sp>
        <p:nvSpPr>
          <p:cNvPr id="3" name="Content Placeholder 2">
            <a:extLst>
              <a:ext uri="{FF2B5EF4-FFF2-40B4-BE49-F238E27FC236}">
                <a16:creationId xmlns:a16="http://schemas.microsoft.com/office/drawing/2014/main" id="{63627F49-E5A5-C74B-F927-43C3649C22CC}"/>
              </a:ext>
            </a:extLst>
          </p:cNvPr>
          <p:cNvSpPr>
            <a:spLocks noGrp="1"/>
          </p:cNvSpPr>
          <p:nvPr>
            <p:ph idx="1"/>
          </p:nvPr>
        </p:nvSpPr>
        <p:spPr>
          <a:xfrm>
            <a:off x="838200" y="1986456"/>
            <a:ext cx="10515600" cy="3815255"/>
          </a:xfrm>
        </p:spPr>
        <p:txBody>
          <a:bodyPr>
            <a:noAutofit/>
          </a:bodyPr>
          <a:lstStyle/>
          <a:p>
            <a:pPr marL="0" indent="0">
              <a:lnSpc>
                <a:spcPct val="110000"/>
              </a:lnSpc>
              <a:buClr>
                <a:schemeClr val="accent5">
                  <a:lumMod val="50000"/>
                </a:schemeClr>
              </a:buClr>
              <a:buSzPct val="85000"/>
              <a:buNone/>
            </a:pPr>
            <a:r>
              <a:rPr lang="en-US" sz="2600" b="1" i="1" dirty="0"/>
              <a:t>Level 1</a:t>
            </a:r>
            <a:r>
              <a:rPr lang="en-US" sz="2600" dirty="0"/>
              <a:t>:  Most of the tasks at this level require the respondent to read relatively short continuous, noncontinuous, or mixed texts in digital or print format to locate a single piece of information that is identical to or synonymous with the information given in the question or directive. ... Little, if any, competing information is present. Some tasks may require simply cycling through more than one piece of information. The respondent is expected to have knowledge and skill in recognizing basic vocabulary, determining the meaning of sentences, and reading paragraphs of text.</a:t>
            </a:r>
          </a:p>
        </p:txBody>
      </p:sp>
      <p:sp>
        <p:nvSpPr>
          <p:cNvPr id="4" name="TextBox 3">
            <a:extLst>
              <a:ext uri="{FF2B5EF4-FFF2-40B4-BE49-F238E27FC236}">
                <a16:creationId xmlns:a16="http://schemas.microsoft.com/office/drawing/2014/main" id="{E447E6BC-8629-E891-7EF4-432A46C776B5}"/>
              </a:ext>
            </a:extLst>
          </p:cNvPr>
          <p:cNvSpPr txBox="1"/>
          <p:nvPr/>
        </p:nvSpPr>
        <p:spPr>
          <a:xfrm>
            <a:off x="838200" y="6022433"/>
            <a:ext cx="10515600" cy="338554"/>
          </a:xfrm>
          <a:prstGeom prst="rect">
            <a:avLst/>
          </a:prstGeom>
          <a:noFill/>
        </p:spPr>
        <p:txBody>
          <a:bodyPr wrap="square" rtlCol="0">
            <a:spAutoFit/>
          </a:bodyPr>
          <a:lstStyle/>
          <a:p>
            <a:r>
              <a:rPr lang="en-US" sz="1600" dirty="0"/>
              <a:t>Source: https://</a:t>
            </a:r>
            <a:r>
              <a:rPr lang="en-US" sz="1600" dirty="0" err="1"/>
              <a:t>nces.ed.gov</a:t>
            </a:r>
            <a:r>
              <a:rPr lang="en-US" sz="1600" dirty="0"/>
              <a:t>/surveys/</a:t>
            </a:r>
            <a:r>
              <a:rPr lang="en-US" sz="1600" dirty="0" err="1"/>
              <a:t>piaac</a:t>
            </a:r>
            <a:r>
              <a:rPr lang="en-US" sz="1600" dirty="0"/>
              <a:t>/</a:t>
            </a:r>
            <a:r>
              <a:rPr lang="en-US" sz="1600" dirty="0" err="1"/>
              <a:t>measure.asp</a:t>
            </a:r>
            <a:endParaRPr lang="en-US" sz="1600" kern="100" dirty="0">
              <a:effectLst/>
              <a:ea typeface="Aptos" panose="020B0004020202020204" pitchFamily="34" charset="0"/>
              <a:cs typeface="Times New Roman (Body CS)"/>
            </a:endParaRPr>
          </a:p>
        </p:txBody>
      </p:sp>
    </p:spTree>
    <p:extLst>
      <p:ext uri="{BB962C8B-B14F-4D97-AF65-F5344CB8AC3E}">
        <p14:creationId xmlns:p14="http://schemas.microsoft.com/office/powerpoint/2010/main" val="1910021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1227191"/>
          </a:xfrm>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PIAAC Literacy – Level 2</a:t>
            </a:r>
          </a:p>
        </p:txBody>
      </p:sp>
      <p:sp>
        <p:nvSpPr>
          <p:cNvPr id="3" name="Content Placeholder 2">
            <a:extLst>
              <a:ext uri="{FF2B5EF4-FFF2-40B4-BE49-F238E27FC236}">
                <a16:creationId xmlns:a16="http://schemas.microsoft.com/office/drawing/2014/main" id="{63627F49-E5A5-C74B-F927-43C3649C22CC}"/>
              </a:ext>
            </a:extLst>
          </p:cNvPr>
          <p:cNvSpPr>
            <a:spLocks noGrp="1"/>
          </p:cNvSpPr>
          <p:nvPr>
            <p:ph idx="1"/>
          </p:nvPr>
        </p:nvSpPr>
        <p:spPr>
          <a:xfrm>
            <a:off x="838200" y="2144112"/>
            <a:ext cx="10515600" cy="3247696"/>
          </a:xfrm>
        </p:spPr>
        <p:txBody>
          <a:bodyPr>
            <a:noAutofit/>
          </a:bodyPr>
          <a:lstStyle/>
          <a:p>
            <a:pPr marL="0" indent="0">
              <a:lnSpc>
                <a:spcPct val="110000"/>
              </a:lnSpc>
              <a:buClr>
                <a:schemeClr val="accent5">
                  <a:lumMod val="50000"/>
                </a:schemeClr>
              </a:buClr>
              <a:buSzPct val="85000"/>
              <a:buNone/>
            </a:pPr>
            <a:r>
              <a:rPr lang="en-US" b="1" i="1" dirty="0"/>
              <a:t>Level 2</a:t>
            </a:r>
            <a:r>
              <a:rPr lang="en-US" dirty="0"/>
              <a:t>: At this level, texts may be presented in a digital or print medium and may comprise continuous, noncontinuous, or mixed types. Tasks at this level require respondents to make matches between the text and information and may require paraphrasing or low-level inferences. Some competing pieces of information may be present. </a:t>
            </a:r>
          </a:p>
        </p:txBody>
      </p:sp>
      <p:sp>
        <p:nvSpPr>
          <p:cNvPr id="4" name="TextBox 3">
            <a:extLst>
              <a:ext uri="{FF2B5EF4-FFF2-40B4-BE49-F238E27FC236}">
                <a16:creationId xmlns:a16="http://schemas.microsoft.com/office/drawing/2014/main" id="{E447E6BC-8629-E891-7EF4-432A46C776B5}"/>
              </a:ext>
            </a:extLst>
          </p:cNvPr>
          <p:cNvSpPr txBox="1"/>
          <p:nvPr/>
        </p:nvSpPr>
        <p:spPr>
          <a:xfrm>
            <a:off x="838200" y="6022433"/>
            <a:ext cx="10515600" cy="338554"/>
          </a:xfrm>
          <a:prstGeom prst="rect">
            <a:avLst/>
          </a:prstGeom>
          <a:noFill/>
        </p:spPr>
        <p:txBody>
          <a:bodyPr wrap="square" rtlCol="0">
            <a:spAutoFit/>
          </a:bodyPr>
          <a:lstStyle/>
          <a:p>
            <a:r>
              <a:rPr lang="en-US" sz="1600" dirty="0"/>
              <a:t>Source: https://</a:t>
            </a:r>
            <a:r>
              <a:rPr lang="en-US" sz="1600" dirty="0" err="1"/>
              <a:t>nces.ed.gov</a:t>
            </a:r>
            <a:r>
              <a:rPr lang="en-US" sz="1600" dirty="0"/>
              <a:t>/surveys/</a:t>
            </a:r>
            <a:r>
              <a:rPr lang="en-US" sz="1600" dirty="0" err="1"/>
              <a:t>piaac</a:t>
            </a:r>
            <a:r>
              <a:rPr lang="en-US" sz="1600" dirty="0"/>
              <a:t>/</a:t>
            </a:r>
            <a:r>
              <a:rPr lang="en-US" sz="1600" dirty="0" err="1"/>
              <a:t>measure.asp</a:t>
            </a:r>
            <a:endParaRPr lang="en-US" sz="1600" kern="100" dirty="0">
              <a:effectLst/>
              <a:ea typeface="Aptos" panose="020B0004020202020204" pitchFamily="34" charset="0"/>
              <a:cs typeface="Times New Roman (Body CS)"/>
            </a:endParaRPr>
          </a:p>
        </p:txBody>
      </p:sp>
    </p:spTree>
    <p:extLst>
      <p:ext uri="{BB962C8B-B14F-4D97-AF65-F5344CB8AC3E}">
        <p14:creationId xmlns:p14="http://schemas.microsoft.com/office/powerpoint/2010/main" val="396510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The PIAAC Skills Map – Average Literacy </a:t>
            </a:r>
          </a:p>
        </p:txBody>
      </p:sp>
      <p:sp>
        <p:nvSpPr>
          <p:cNvPr id="4" name="TextBox 3">
            <a:extLst>
              <a:ext uri="{FF2B5EF4-FFF2-40B4-BE49-F238E27FC236}">
                <a16:creationId xmlns:a16="http://schemas.microsoft.com/office/drawing/2014/main" id="{E447E6BC-8629-E891-7EF4-432A46C776B5}"/>
              </a:ext>
            </a:extLst>
          </p:cNvPr>
          <p:cNvSpPr txBox="1"/>
          <p:nvPr/>
        </p:nvSpPr>
        <p:spPr>
          <a:xfrm>
            <a:off x="838200" y="6022433"/>
            <a:ext cx="10515600" cy="338554"/>
          </a:xfrm>
          <a:prstGeom prst="rect">
            <a:avLst/>
          </a:prstGeom>
          <a:noFill/>
        </p:spPr>
        <p:txBody>
          <a:bodyPr wrap="square" rtlCol="0">
            <a:spAutoFit/>
          </a:bodyPr>
          <a:lstStyle/>
          <a:p>
            <a:r>
              <a:rPr lang="en-US" sz="1600" dirty="0"/>
              <a:t>Source: https://</a:t>
            </a:r>
            <a:r>
              <a:rPr lang="en-US" sz="1600" dirty="0" err="1"/>
              <a:t>nces.ed.gov</a:t>
            </a:r>
            <a:r>
              <a:rPr lang="en-US" sz="1600" dirty="0"/>
              <a:t>/surveys/</a:t>
            </a:r>
            <a:r>
              <a:rPr lang="en-US" sz="1600" dirty="0" err="1"/>
              <a:t>piaac</a:t>
            </a:r>
            <a:r>
              <a:rPr lang="en-US" sz="1600" dirty="0"/>
              <a:t>/</a:t>
            </a:r>
            <a:r>
              <a:rPr lang="en-US" sz="1600" dirty="0" err="1"/>
              <a:t>skillsmap</a:t>
            </a:r>
            <a:r>
              <a:rPr lang="en-US" sz="1600" dirty="0"/>
              <a:t>/</a:t>
            </a:r>
            <a:endParaRPr lang="en-US" sz="1600" kern="100" dirty="0">
              <a:effectLst/>
              <a:ea typeface="Aptos" panose="020B0004020202020204" pitchFamily="34" charset="0"/>
              <a:cs typeface="Times New Roman (Body CS)"/>
            </a:endParaRPr>
          </a:p>
        </p:txBody>
      </p:sp>
      <p:pic>
        <p:nvPicPr>
          <p:cNvPr id="8" name="Picture 7">
            <a:extLst>
              <a:ext uri="{FF2B5EF4-FFF2-40B4-BE49-F238E27FC236}">
                <a16:creationId xmlns:a16="http://schemas.microsoft.com/office/drawing/2014/main" id="{9D0A2588-E29F-E230-0EF7-F25912913138}"/>
              </a:ext>
            </a:extLst>
          </p:cNvPr>
          <p:cNvPicPr>
            <a:picLocks noChangeAspect="1"/>
          </p:cNvPicPr>
          <p:nvPr/>
        </p:nvPicPr>
        <p:blipFill>
          <a:blip r:embed="rId2"/>
          <a:stretch>
            <a:fillRect/>
          </a:stretch>
        </p:blipFill>
        <p:spPr>
          <a:xfrm>
            <a:off x="2238714" y="1829090"/>
            <a:ext cx="7772400" cy="4029896"/>
          </a:xfrm>
          <a:prstGeom prst="rect">
            <a:avLst/>
          </a:prstGeom>
        </p:spPr>
      </p:pic>
    </p:spTree>
    <p:extLst>
      <p:ext uri="{BB962C8B-B14F-4D97-AF65-F5344CB8AC3E}">
        <p14:creationId xmlns:p14="http://schemas.microsoft.com/office/powerpoint/2010/main" val="234353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The PIAAC Skills Map – Literacy Level 1 </a:t>
            </a:r>
          </a:p>
        </p:txBody>
      </p:sp>
      <p:sp>
        <p:nvSpPr>
          <p:cNvPr id="4" name="TextBox 3">
            <a:extLst>
              <a:ext uri="{FF2B5EF4-FFF2-40B4-BE49-F238E27FC236}">
                <a16:creationId xmlns:a16="http://schemas.microsoft.com/office/drawing/2014/main" id="{E447E6BC-8629-E891-7EF4-432A46C776B5}"/>
              </a:ext>
            </a:extLst>
          </p:cNvPr>
          <p:cNvSpPr txBox="1"/>
          <p:nvPr/>
        </p:nvSpPr>
        <p:spPr>
          <a:xfrm>
            <a:off x="838200" y="6022433"/>
            <a:ext cx="10515600" cy="338554"/>
          </a:xfrm>
          <a:prstGeom prst="rect">
            <a:avLst/>
          </a:prstGeom>
          <a:noFill/>
        </p:spPr>
        <p:txBody>
          <a:bodyPr wrap="square" rtlCol="0">
            <a:spAutoFit/>
          </a:bodyPr>
          <a:lstStyle/>
          <a:p>
            <a:r>
              <a:rPr lang="en-US" sz="1600" dirty="0"/>
              <a:t>Source: https://</a:t>
            </a:r>
            <a:r>
              <a:rPr lang="en-US" sz="1600" dirty="0" err="1"/>
              <a:t>nces.ed.gov</a:t>
            </a:r>
            <a:r>
              <a:rPr lang="en-US" sz="1600" dirty="0"/>
              <a:t>/surveys/</a:t>
            </a:r>
            <a:r>
              <a:rPr lang="en-US" sz="1600" dirty="0" err="1"/>
              <a:t>piaac</a:t>
            </a:r>
            <a:r>
              <a:rPr lang="en-US" sz="1600" dirty="0"/>
              <a:t>/</a:t>
            </a:r>
            <a:r>
              <a:rPr lang="en-US" sz="1600" dirty="0" err="1"/>
              <a:t>skillsmap</a:t>
            </a:r>
            <a:r>
              <a:rPr lang="en-US" sz="1600" dirty="0"/>
              <a:t>/</a:t>
            </a:r>
            <a:endParaRPr lang="en-US" sz="1600" kern="100" dirty="0">
              <a:effectLst/>
              <a:ea typeface="Aptos" panose="020B0004020202020204" pitchFamily="34" charset="0"/>
              <a:cs typeface="Times New Roman (Body CS)"/>
            </a:endParaRPr>
          </a:p>
        </p:txBody>
      </p:sp>
      <p:pic>
        <p:nvPicPr>
          <p:cNvPr id="5" name="Picture 4">
            <a:extLst>
              <a:ext uri="{FF2B5EF4-FFF2-40B4-BE49-F238E27FC236}">
                <a16:creationId xmlns:a16="http://schemas.microsoft.com/office/drawing/2014/main" id="{A4ED5E3F-0A38-904F-D9BA-AFA9E54BA103}"/>
              </a:ext>
            </a:extLst>
          </p:cNvPr>
          <p:cNvPicPr>
            <a:picLocks noChangeAspect="1"/>
          </p:cNvPicPr>
          <p:nvPr/>
        </p:nvPicPr>
        <p:blipFill>
          <a:blip r:embed="rId2"/>
          <a:stretch>
            <a:fillRect/>
          </a:stretch>
        </p:blipFill>
        <p:spPr>
          <a:xfrm>
            <a:off x="2002226" y="1868965"/>
            <a:ext cx="7772400" cy="3496630"/>
          </a:xfrm>
          <a:prstGeom prst="rect">
            <a:avLst/>
          </a:prstGeom>
        </p:spPr>
      </p:pic>
    </p:spTree>
    <p:extLst>
      <p:ext uri="{BB962C8B-B14F-4D97-AF65-F5344CB8AC3E}">
        <p14:creationId xmlns:p14="http://schemas.microsoft.com/office/powerpoint/2010/main" val="196548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PIAAC Literacy: Georgia </a:t>
            </a:r>
          </a:p>
        </p:txBody>
      </p:sp>
      <p:sp>
        <p:nvSpPr>
          <p:cNvPr id="4" name="TextBox 3">
            <a:extLst>
              <a:ext uri="{FF2B5EF4-FFF2-40B4-BE49-F238E27FC236}">
                <a16:creationId xmlns:a16="http://schemas.microsoft.com/office/drawing/2014/main" id="{E447E6BC-8629-E891-7EF4-432A46C776B5}"/>
              </a:ext>
            </a:extLst>
          </p:cNvPr>
          <p:cNvSpPr txBox="1"/>
          <p:nvPr/>
        </p:nvSpPr>
        <p:spPr>
          <a:xfrm>
            <a:off x="838200" y="6022433"/>
            <a:ext cx="10515600" cy="338554"/>
          </a:xfrm>
          <a:prstGeom prst="rect">
            <a:avLst/>
          </a:prstGeom>
          <a:noFill/>
        </p:spPr>
        <p:txBody>
          <a:bodyPr wrap="square" rtlCol="0">
            <a:spAutoFit/>
          </a:bodyPr>
          <a:lstStyle/>
          <a:p>
            <a:r>
              <a:rPr lang="en-US" sz="1600" dirty="0"/>
              <a:t>Sources: https://</a:t>
            </a:r>
            <a:r>
              <a:rPr lang="en-US" sz="1600" dirty="0" err="1"/>
              <a:t>www.census.gov</a:t>
            </a:r>
            <a:r>
              <a:rPr lang="en-US" sz="1600" dirty="0"/>
              <a:t>/</a:t>
            </a:r>
            <a:r>
              <a:rPr lang="en-US" sz="1600" dirty="0" err="1"/>
              <a:t>quickfacts</a:t>
            </a:r>
            <a:r>
              <a:rPr lang="en-US" sz="1600" dirty="0"/>
              <a:t>/fact/table/GA; https://</a:t>
            </a:r>
            <a:r>
              <a:rPr lang="en-US" sz="1600" dirty="0" err="1"/>
              <a:t>nces.ed.gov</a:t>
            </a:r>
            <a:r>
              <a:rPr lang="en-US" sz="1600" dirty="0"/>
              <a:t>/surveys/</a:t>
            </a:r>
            <a:r>
              <a:rPr lang="en-US" sz="1600" dirty="0" err="1"/>
              <a:t>piaac</a:t>
            </a:r>
            <a:r>
              <a:rPr lang="en-US" sz="1600" dirty="0"/>
              <a:t>/</a:t>
            </a:r>
            <a:r>
              <a:rPr lang="en-US" sz="1600" dirty="0" err="1"/>
              <a:t>skillsmap</a:t>
            </a:r>
            <a:r>
              <a:rPr lang="en-US" sz="1600" dirty="0"/>
              <a:t>/</a:t>
            </a:r>
            <a:endParaRPr lang="en-US" sz="1600" kern="100" dirty="0">
              <a:effectLst/>
              <a:ea typeface="Aptos" panose="020B0004020202020204" pitchFamily="34" charset="0"/>
              <a:cs typeface="Times New Roman (Body CS)"/>
            </a:endParaRPr>
          </a:p>
        </p:txBody>
      </p:sp>
      <p:pic>
        <p:nvPicPr>
          <p:cNvPr id="10" name="Picture 9">
            <a:extLst>
              <a:ext uri="{FF2B5EF4-FFF2-40B4-BE49-F238E27FC236}">
                <a16:creationId xmlns:a16="http://schemas.microsoft.com/office/drawing/2014/main" id="{B458BF54-79CD-B2F2-DB05-CDFE64DE5286}"/>
              </a:ext>
            </a:extLst>
          </p:cNvPr>
          <p:cNvPicPr>
            <a:picLocks noChangeAspect="1"/>
          </p:cNvPicPr>
          <p:nvPr/>
        </p:nvPicPr>
        <p:blipFill>
          <a:blip r:embed="rId2"/>
          <a:stretch>
            <a:fillRect/>
          </a:stretch>
        </p:blipFill>
        <p:spPr>
          <a:xfrm>
            <a:off x="838200" y="2572720"/>
            <a:ext cx="11045524" cy="2216257"/>
          </a:xfrm>
          <a:prstGeom prst="rect">
            <a:avLst/>
          </a:prstGeom>
          <a:ln>
            <a:solidFill>
              <a:schemeClr val="accent1"/>
            </a:solidFill>
          </a:ln>
        </p:spPr>
      </p:pic>
      <p:sp>
        <p:nvSpPr>
          <p:cNvPr id="11" name="TextBox 10">
            <a:extLst>
              <a:ext uri="{FF2B5EF4-FFF2-40B4-BE49-F238E27FC236}">
                <a16:creationId xmlns:a16="http://schemas.microsoft.com/office/drawing/2014/main" id="{2CAFB21F-D565-4772-58E6-F1299C216FF2}"/>
              </a:ext>
            </a:extLst>
          </p:cNvPr>
          <p:cNvSpPr txBox="1"/>
          <p:nvPr/>
        </p:nvSpPr>
        <p:spPr>
          <a:xfrm>
            <a:off x="1131376" y="2030278"/>
            <a:ext cx="9020014" cy="461665"/>
          </a:xfrm>
          <a:prstGeom prst="rect">
            <a:avLst/>
          </a:prstGeom>
          <a:noFill/>
        </p:spPr>
        <p:txBody>
          <a:bodyPr wrap="square" rtlCol="0">
            <a:spAutoFit/>
          </a:bodyPr>
          <a:lstStyle/>
          <a:p>
            <a:r>
              <a:rPr lang="en-US" sz="2400" dirty="0"/>
              <a:t>Population: 11,029,227 as of July 1, 2023</a:t>
            </a:r>
          </a:p>
        </p:txBody>
      </p:sp>
      <p:sp>
        <p:nvSpPr>
          <p:cNvPr id="12" name="TextBox 11">
            <a:extLst>
              <a:ext uri="{FF2B5EF4-FFF2-40B4-BE49-F238E27FC236}">
                <a16:creationId xmlns:a16="http://schemas.microsoft.com/office/drawing/2014/main" id="{254927BE-28C6-1333-502E-569BC8097BB0}"/>
              </a:ext>
            </a:extLst>
          </p:cNvPr>
          <p:cNvSpPr txBox="1"/>
          <p:nvPr/>
        </p:nvSpPr>
        <p:spPr>
          <a:xfrm>
            <a:off x="838200" y="5067946"/>
            <a:ext cx="11045524" cy="369332"/>
          </a:xfrm>
          <a:prstGeom prst="rect">
            <a:avLst/>
          </a:prstGeom>
          <a:noFill/>
        </p:spPr>
        <p:txBody>
          <a:bodyPr wrap="square" rtlCol="0">
            <a:spAutoFit/>
          </a:bodyPr>
          <a:lstStyle/>
          <a:p>
            <a:r>
              <a:rPr lang="en-US" dirty="0"/>
              <a:t>		24% = 2,647,014			35% = 3,860,229			41% = 4,521,983</a:t>
            </a:r>
          </a:p>
        </p:txBody>
      </p:sp>
    </p:spTree>
    <p:extLst>
      <p:ext uri="{BB962C8B-B14F-4D97-AF65-F5344CB8AC3E}">
        <p14:creationId xmlns:p14="http://schemas.microsoft.com/office/powerpoint/2010/main" val="220354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839359"/>
          </a:xfrm>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Using the PIAAC Skills Map – Georgia </a:t>
            </a:r>
          </a:p>
        </p:txBody>
      </p:sp>
      <p:sp>
        <p:nvSpPr>
          <p:cNvPr id="4" name="TextBox 3">
            <a:extLst>
              <a:ext uri="{FF2B5EF4-FFF2-40B4-BE49-F238E27FC236}">
                <a16:creationId xmlns:a16="http://schemas.microsoft.com/office/drawing/2014/main" id="{E447E6BC-8629-E891-7EF4-432A46C776B5}"/>
              </a:ext>
            </a:extLst>
          </p:cNvPr>
          <p:cNvSpPr txBox="1"/>
          <p:nvPr/>
        </p:nvSpPr>
        <p:spPr>
          <a:xfrm>
            <a:off x="6460058" y="6138469"/>
            <a:ext cx="5376041" cy="338554"/>
          </a:xfrm>
          <a:prstGeom prst="rect">
            <a:avLst/>
          </a:prstGeom>
          <a:noFill/>
        </p:spPr>
        <p:txBody>
          <a:bodyPr wrap="square" rtlCol="0">
            <a:spAutoFit/>
          </a:bodyPr>
          <a:lstStyle/>
          <a:p>
            <a:r>
              <a:rPr lang="en-US" sz="1600" dirty="0"/>
              <a:t>Source: https://</a:t>
            </a:r>
            <a:r>
              <a:rPr lang="en-US" sz="1600" dirty="0" err="1"/>
              <a:t>nces.ed.gov</a:t>
            </a:r>
            <a:r>
              <a:rPr lang="en-US" sz="1600" dirty="0"/>
              <a:t>/surveys/</a:t>
            </a:r>
            <a:r>
              <a:rPr lang="en-US" sz="1600" dirty="0" err="1"/>
              <a:t>piaac</a:t>
            </a:r>
            <a:r>
              <a:rPr lang="en-US" sz="1600" dirty="0"/>
              <a:t>/</a:t>
            </a:r>
            <a:r>
              <a:rPr lang="en-US" sz="1600" dirty="0" err="1"/>
              <a:t>skillsmap</a:t>
            </a:r>
            <a:r>
              <a:rPr lang="en-US" sz="1600" dirty="0"/>
              <a:t>/</a:t>
            </a:r>
            <a:endParaRPr lang="en-US" sz="1600" kern="100" dirty="0">
              <a:effectLst/>
              <a:ea typeface="Aptos" panose="020B0004020202020204" pitchFamily="34" charset="0"/>
              <a:cs typeface="Times New Roman (Body CS)"/>
            </a:endParaRPr>
          </a:p>
        </p:txBody>
      </p:sp>
      <p:sp>
        <p:nvSpPr>
          <p:cNvPr id="7" name="TextBox 6">
            <a:extLst>
              <a:ext uri="{FF2B5EF4-FFF2-40B4-BE49-F238E27FC236}">
                <a16:creationId xmlns:a16="http://schemas.microsoft.com/office/drawing/2014/main" id="{50E6E351-89C0-C1CD-EF79-7F0D34216FD4}"/>
              </a:ext>
            </a:extLst>
          </p:cNvPr>
          <p:cNvSpPr txBox="1"/>
          <p:nvPr/>
        </p:nvSpPr>
        <p:spPr>
          <a:xfrm>
            <a:off x="5435600" y="1853908"/>
            <a:ext cx="5913227" cy="3816429"/>
          </a:xfrm>
          <a:prstGeom prst="rect">
            <a:avLst/>
          </a:prstGeom>
          <a:noFill/>
        </p:spPr>
        <p:txBody>
          <a:bodyPr wrap="square" rtlCol="0">
            <a:spAutoFit/>
          </a:bodyPr>
          <a:lstStyle/>
          <a:p>
            <a:pPr marL="457200" indent="-457200" defTabSz="228600">
              <a:lnSpc>
                <a:spcPct val="100000"/>
              </a:lnSpc>
              <a:buClr>
                <a:schemeClr val="accent5">
                  <a:lumMod val="50000"/>
                </a:schemeClr>
              </a:buClr>
              <a:buSzPct val="85000"/>
              <a:buFont typeface="Wingdings" pitchFamily="2" charset="2"/>
              <a:buChar char="Ø"/>
              <a:tabLst>
                <a:tab pos="228600" algn="l"/>
              </a:tabLst>
            </a:pPr>
            <a:r>
              <a:rPr lang="en-US" sz="2200" dirty="0"/>
              <a:t>Go to https://</a:t>
            </a:r>
            <a:r>
              <a:rPr lang="en-US" sz="2200" dirty="0" err="1"/>
              <a:t>nces.ed.gov</a:t>
            </a:r>
            <a:r>
              <a:rPr lang="en-US" sz="2200" dirty="0"/>
              <a:t>/surveys/</a:t>
            </a:r>
            <a:r>
              <a:rPr lang="en-US" sz="2200" dirty="0" err="1"/>
              <a:t>piaac</a:t>
            </a:r>
            <a:r>
              <a:rPr lang="en-US" sz="2200" dirty="0"/>
              <a:t>/</a:t>
            </a:r>
            <a:r>
              <a:rPr lang="en-US" sz="2200" dirty="0" err="1"/>
              <a:t>skillsmap</a:t>
            </a:r>
            <a:r>
              <a:rPr lang="en-US" sz="2200" dirty="0"/>
              <a:t>/</a:t>
            </a:r>
          </a:p>
          <a:p>
            <a:pPr marL="457200" indent="-457200" defTabSz="228600">
              <a:lnSpc>
                <a:spcPct val="100000"/>
              </a:lnSpc>
              <a:buClr>
                <a:schemeClr val="accent5">
                  <a:lumMod val="50000"/>
                </a:schemeClr>
              </a:buClr>
              <a:buSzPct val="85000"/>
              <a:buFont typeface="Wingdings" pitchFamily="2" charset="2"/>
              <a:buChar char="Ø"/>
              <a:tabLst>
                <a:tab pos="228600" algn="l"/>
              </a:tabLst>
            </a:pPr>
            <a:r>
              <a:rPr lang="en-US" sz="2200" dirty="0"/>
              <a:t>In the map filter on the left, select County, Literacy, and Level 1</a:t>
            </a:r>
          </a:p>
          <a:p>
            <a:pPr marL="457200" indent="-457200" defTabSz="228600">
              <a:lnSpc>
                <a:spcPct val="100000"/>
              </a:lnSpc>
              <a:buClr>
                <a:schemeClr val="accent5">
                  <a:lumMod val="50000"/>
                </a:schemeClr>
              </a:buClr>
              <a:buSzPct val="85000"/>
              <a:buFont typeface="Wingdings" pitchFamily="2" charset="2"/>
              <a:buChar char="Ø"/>
              <a:tabLst>
                <a:tab pos="228600" algn="l"/>
              </a:tabLst>
            </a:pPr>
            <a:r>
              <a:rPr lang="en-US" sz="2200" dirty="0"/>
              <a:t>In the “Find Counties” box, type in the name of your county</a:t>
            </a:r>
          </a:p>
          <a:p>
            <a:pPr marL="457200" indent="-457200" defTabSz="228600">
              <a:lnSpc>
                <a:spcPct val="100000"/>
              </a:lnSpc>
              <a:buClr>
                <a:schemeClr val="accent5">
                  <a:lumMod val="50000"/>
                </a:schemeClr>
              </a:buClr>
              <a:buSzPct val="85000"/>
              <a:buFont typeface="Wingdings" pitchFamily="2" charset="2"/>
              <a:buChar char="Ø"/>
              <a:tabLst>
                <a:tab pos="228600" algn="l"/>
              </a:tabLst>
            </a:pPr>
            <a:r>
              <a:rPr lang="en-US" sz="2200" dirty="0"/>
              <a:t>Mouse over the highlighted county to see what percentage of people have this literacy level</a:t>
            </a:r>
          </a:p>
          <a:p>
            <a:pPr marL="457200" indent="-457200" defTabSz="228600">
              <a:lnSpc>
                <a:spcPct val="100000"/>
              </a:lnSpc>
              <a:buClr>
                <a:schemeClr val="accent5">
                  <a:lumMod val="50000"/>
                </a:schemeClr>
              </a:buClr>
              <a:buSzPct val="85000"/>
              <a:buFont typeface="Wingdings" pitchFamily="2" charset="2"/>
              <a:buChar char="Ø"/>
              <a:tabLst>
                <a:tab pos="228600" algn="l"/>
              </a:tabLst>
            </a:pPr>
            <a:r>
              <a:rPr lang="en-US" sz="2200" dirty="0"/>
              <a:t>Enter your county name and the percent in the chat</a:t>
            </a:r>
          </a:p>
        </p:txBody>
      </p:sp>
      <p:pic>
        <p:nvPicPr>
          <p:cNvPr id="5" name="Picture 4">
            <a:extLst>
              <a:ext uri="{FF2B5EF4-FFF2-40B4-BE49-F238E27FC236}">
                <a16:creationId xmlns:a16="http://schemas.microsoft.com/office/drawing/2014/main" id="{487C72B1-5E73-4733-8856-9177963B8508}"/>
              </a:ext>
            </a:extLst>
          </p:cNvPr>
          <p:cNvPicPr>
            <a:picLocks noChangeAspect="1"/>
          </p:cNvPicPr>
          <p:nvPr/>
        </p:nvPicPr>
        <p:blipFill>
          <a:blip r:embed="rId2"/>
          <a:stretch>
            <a:fillRect/>
          </a:stretch>
        </p:blipFill>
        <p:spPr>
          <a:xfrm>
            <a:off x="844561" y="1507066"/>
            <a:ext cx="3894015" cy="5031315"/>
          </a:xfrm>
          <a:prstGeom prst="rect">
            <a:avLst/>
          </a:prstGeom>
          <a:ln>
            <a:solidFill>
              <a:schemeClr val="accent1"/>
            </a:solidFill>
          </a:ln>
        </p:spPr>
      </p:pic>
    </p:spTree>
    <p:extLst>
      <p:ext uri="{BB962C8B-B14F-4D97-AF65-F5344CB8AC3E}">
        <p14:creationId xmlns:p14="http://schemas.microsoft.com/office/powerpoint/2010/main" val="263919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PIAAC Skills Map – Example for Fulton County</a:t>
            </a:r>
          </a:p>
        </p:txBody>
      </p:sp>
      <p:sp>
        <p:nvSpPr>
          <p:cNvPr id="4" name="TextBox 3">
            <a:extLst>
              <a:ext uri="{FF2B5EF4-FFF2-40B4-BE49-F238E27FC236}">
                <a16:creationId xmlns:a16="http://schemas.microsoft.com/office/drawing/2014/main" id="{E447E6BC-8629-E891-7EF4-432A46C776B5}"/>
              </a:ext>
            </a:extLst>
          </p:cNvPr>
          <p:cNvSpPr txBox="1"/>
          <p:nvPr/>
        </p:nvSpPr>
        <p:spPr>
          <a:xfrm>
            <a:off x="1549395" y="6022433"/>
            <a:ext cx="7001933" cy="338554"/>
          </a:xfrm>
          <a:prstGeom prst="rect">
            <a:avLst/>
          </a:prstGeom>
          <a:noFill/>
        </p:spPr>
        <p:txBody>
          <a:bodyPr wrap="square" rtlCol="0">
            <a:spAutoFit/>
          </a:bodyPr>
          <a:lstStyle/>
          <a:p>
            <a:r>
              <a:rPr lang="en-US" sz="1600" dirty="0"/>
              <a:t>Source: https://</a:t>
            </a:r>
            <a:r>
              <a:rPr lang="en-US" sz="1600" dirty="0" err="1"/>
              <a:t>nces.ed.gov</a:t>
            </a:r>
            <a:r>
              <a:rPr lang="en-US" sz="1600" dirty="0"/>
              <a:t>/surveys/</a:t>
            </a:r>
            <a:r>
              <a:rPr lang="en-US" sz="1600" dirty="0" err="1"/>
              <a:t>piaac</a:t>
            </a:r>
            <a:r>
              <a:rPr lang="en-US" sz="1600" dirty="0"/>
              <a:t>/</a:t>
            </a:r>
            <a:r>
              <a:rPr lang="en-US" sz="1600" dirty="0" err="1"/>
              <a:t>skillsmap</a:t>
            </a:r>
            <a:r>
              <a:rPr lang="en-US" sz="1600" dirty="0"/>
              <a:t>/</a:t>
            </a:r>
            <a:endParaRPr lang="en-US" sz="1600" kern="100" dirty="0">
              <a:effectLst/>
              <a:ea typeface="Aptos" panose="020B0004020202020204" pitchFamily="34" charset="0"/>
              <a:cs typeface="Times New Roman (Body CS)"/>
            </a:endParaRPr>
          </a:p>
        </p:txBody>
      </p:sp>
      <p:pic>
        <p:nvPicPr>
          <p:cNvPr id="5" name="Picture 4">
            <a:extLst>
              <a:ext uri="{FF2B5EF4-FFF2-40B4-BE49-F238E27FC236}">
                <a16:creationId xmlns:a16="http://schemas.microsoft.com/office/drawing/2014/main" id="{7358CF75-6BE7-DF96-FA0A-F6ABEA84319F}"/>
              </a:ext>
            </a:extLst>
          </p:cNvPr>
          <p:cNvPicPr>
            <a:picLocks noChangeAspect="1"/>
          </p:cNvPicPr>
          <p:nvPr/>
        </p:nvPicPr>
        <p:blipFill>
          <a:blip r:embed="rId2"/>
          <a:stretch>
            <a:fillRect/>
          </a:stretch>
        </p:blipFill>
        <p:spPr>
          <a:xfrm>
            <a:off x="1560798" y="1878640"/>
            <a:ext cx="9120310" cy="4064967"/>
          </a:xfrm>
          <a:prstGeom prst="rect">
            <a:avLst/>
          </a:prstGeom>
        </p:spPr>
      </p:pic>
    </p:spTree>
    <p:extLst>
      <p:ext uri="{BB962C8B-B14F-4D97-AF65-F5344CB8AC3E}">
        <p14:creationId xmlns:p14="http://schemas.microsoft.com/office/powerpoint/2010/main" val="372145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Questions for Consideration </a:t>
            </a:r>
          </a:p>
        </p:txBody>
      </p:sp>
      <p:sp>
        <p:nvSpPr>
          <p:cNvPr id="5" name="TextBox 4">
            <a:extLst>
              <a:ext uri="{FF2B5EF4-FFF2-40B4-BE49-F238E27FC236}">
                <a16:creationId xmlns:a16="http://schemas.microsoft.com/office/drawing/2014/main" id="{E12B29EB-1F60-08B8-61F0-A679AA521CE1}"/>
              </a:ext>
            </a:extLst>
          </p:cNvPr>
          <p:cNvSpPr txBox="1"/>
          <p:nvPr/>
        </p:nvSpPr>
        <p:spPr>
          <a:xfrm>
            <a:off x="838201" y="2334357"/>
            <a:ext cx="10515600" cy="26314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6">
                <a:lumMod val="50000"/>
              </a:schemeClr>
            </a:solidFill>
          </a:ln>
        </p:spPr>
        <p:txBody>
          <a:bodyPr wrap="square" rtlCol="0">
            <a:spAutoFit/>
          </a:bodyPr>
          <a:lstStyle/>
          <a:p>
            <a:pPr marL="457200" indent="-457200">
              <a:spcAft>
                <a:spcPts val="1000"/>
              </a:spcAft>
              <a:buFont typeface="Wingdings" pitchFamily="2" charset="2"/>
              <a:buChar char="Ø"/>
            </a:pPr>
            <a:r>
              <a:rPr lang="en-US" sz="2800" b="1" i="1" dirty="0">
                <a:solidFill>
                  <a:schemeClr val="accent6">
                    <a:lumMod val="75000"/>
                  </a:schemeClr>
                </a:solidFill>
              </a:rPr>
              <a:t>Why do so many adults have low literacy levels?</a:t>
            </a:r>
          </a:p>
          <a:p>
            <a:pPr marL="457200" indent="-457200">
              <a:spcAft>
                <a:spcPts val="1000"/>
              </a:spcAft>
              <a:buFont typeface="Wingdings" pitchFamily="2" charset="2"/>
              <a:buChar char="Ø"/>
            </a:pPr>
            <a:r>
              <a:rPr lang="en-US" sz="2800" b="1" i="1" dirty="0">
                <a:solidFill>
                  <a:schemeClr val="accent6">
                    <a:lumMod val="75000"/>
                  </a:schemeClr>
                </a:solidFill>
              </a:rPr>
              <a:t>Why is ongoing educational opportunity important for these individuals?</a:t>
            </a:r>
          </a:p>
          <a:p>
            <a:pPr marL="457200" indent="-457200">
              <a:spcAft>
                <a:spcPts val="1000"/>
              </a:spcAft>
              <a:buFont typeface="Wingdings" pitchFamily="2" charset="2"/>
              <a:buChar char="Ø"/>
            </a:pPr>
            <a:r>
              <a:rPr lang="en-US" sz="2800" b="1" i="1" dirty="0">
                <a:solidFill>
                  <a:schemeClr val="accent6">
                    <a:lumMod val="75000"/>
                  </a:schemeClr>
                </a:solidFill>
              </a:rPr>
              <a:t>What kinds of opportunities are available for them?</a:t>
            </a:r>
          </a:p>
          <a:p>
            <a:pPr marL="457200" indent="-457200">
              <a:spcAft>
                <a:spcPts val="1000"/>
              </a:spcAft>
              <a:buFont typeface="Wingdings" pitchFamily="2" charset="2"/>
              <a:buChar char="Ø"/>
            </a:pPr>
            <a:r>
              <a:rPr lang="en-US" sz="2800" b="1" i="1" dirty="0">
                <a:solidFill>
                  <a:schemeClr val="accent6">
                    <a:lumMod val="75000"/>
                  </a:schemeClr>
                </a:solidFill>
              </a:rPr>
              <a:t>What kinds of opportunities work best for them?</a:t>
            </a:r>
          </a:p>
        </p:txBody>
      </p:sp>
      <p:sp>
        <p:nvSpPr>
          <p:cNvPr id="6" name="TextBox 5">
            <a:extLst>
              <a:ext uri="{FF2B5EF4-FFF2-40B4-BE49-F238E27FC236}">
                <a16:creationId xmlns:a16="http://schemas.microsoft.com/office/drawing/2014/main" id="{E5C72FA2-B6DE-1B85-00B0-D9622E5AD454}"/>
              </a:ext>
            </a:extLst>
          </p:cNvPr>
          <p:cNvSpPr txBox="1"/>
          <p:nvPr/>
        </p:nvSpPr>
        <p:spPr>
          <a:xfrm>
            <a:off x="3168869" y="5565228"/>
            <a:ext cx="5486400" cy="523220"/>
          </a:xfrm>
          <a:prstGeom prst="rect">
            <a:avLst/>
          </a:prstGeom>
          <a:noFill/>
        </p:spPr>
        <p:txBody>
          <a:bodyPr wrap="square" rtlCol="0">
            <a:spAutoFit/>
          </a:bodyPr>
          <a:lstStyle/>
          <a:p>
            <a:pPr algn="ctr"/>
            <a:r>
              <a:rPr lang="en-US" sz="2800" dirty="0"/>
              <a:t>Put your answers in the chat.</a:t>
            </a:r>
          </a:p>
        </p:txBody>
      </p:sp>
    </p:spTree>
    <p:extLst>
      <p:ext uri="{BB962C8B-B14F-4D97-AF65-F5344CB8AC3E}">
        <p14:creationId xmlns:p14="http://schemas.microsoft.com/office/powerpoint/2010/main" val="375735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Literacy </a:t>
            </a:r>
          </a:p>
        </p:txBody>
      </p:sp>
      <p:sp>
        <p:nvSpPr>
          <p:cNvPr id="3" name="Content Placeholder 2">
            <a:extLst>
              <a:ext uri="{FF2B5EF4-FFF2-40B4-BE49-F238E27FC236}">
                <a16:creationId xmlns:a16="http://schemas.microsoft.com/office/drawing/2014/main" id="{63627F49-E5A5-C74B-F927-43C3649C22CC}"/>
              </a:ext>
            </a:extLst>
          </p:cNvPr>
          <p:cNvSpPr>
            <a:spLocks noGrp="1"/>
          </p:cNvSpPr>
          <p:nvPr>
            <p:ph idx="1"/>
          </p:nvPr>
        </p:nvSpPr>
        <p:spPr>
          <a:xfrm>
            <a:off x="4213412" y="2103120"/>
            <a:ext cx="7140388" cy="3870960"/>
          </a:xfrm>
        </p:spPr>
        <p:txBody>
          <a:bodyPr/>
          <a:lstStyle/>
          <a:p>
            <a:pPr marL="0" indent="0" defTabSz="228600">
              <a:lnSpc>
                <a:spcPct val="100000"/>
              </a:lnSpc>
              <a:buClr>
                <a:schemeClr val="accent5">
                  <a:lumMod val="50000"/>
                </a:schemeClr>
              </a:buClr>
              <a:buSzPct val="85000"/>
              <a:buNone/>
              <a:tabLst>
                <a:tab pos="228600" algn="l"/>
              </a:tabLst>
            </a:pPr>
            <a:endParaRPr lang="en-US" dirty="0"/>
          </a:p>
          <a:p>
            <a:pPr>
              <a:buClr>
                <a:schemeClr val="accent5">
                  <a:lumMod val="50000"/>
                </a:schemeClr>
              </a:buClr>
              <a:buSzPct val="85000"/>
              <a:buFont typeface="Wingdings" pitchFamily="2" charset="2"/>
              <a:buChar char="Ø"/>
            </a:pPr>
            <a:endParaRPr lang="en-US" dirty="0"/>
          </a:p>
        </p:txBody>
      </p:sp>
      <p:pic>
        <p:nvPicPr>
          <p:cNvPr id="7" name="Picture 6">
            <a:extLst>
              <a:ext uri="{FF2B5EF4-FFF2-40B4-BE49-F238E27FC236}">
                <a16:creationId xmlns:a16="http://schemas.microsoft.com/office/drawing/2014/main" id="{A7DA080A-C01E-ED74-5BF0-B148E751F35D}"/>
              </a:ext>
            </a:extLst>
          </p:cNvPr>
          <p:cNvPicPr>
            <a:picLocks noChangeAspect="1"/>
          </p:cNvPicPr>
          <p:nvPr/>
        </p:nvPicPr>
        <p:blipFill>
          <a:blip r:embed="rId2"/>
          <a:stretch>
            <a:fillRect/>
          </a:stretch>
        </p:blipFill>
        <p:spPr>
          <a:xfrm>
            <a:off x="914409" y="2318268"/>
            <a:ext cx="3603803" cy="3609287"/>
          </a:xfrm>
          <a:prstGeom prst="rect">
            <a:avLst/>
          </a:prstGeom>
          <a:ln>
            <a:solidFill>
              <a:schemeClr val="accent1">
                <a:lumMod val="50000"/>
              </a:schemeClr>
            </a:solidFill>
          </a:ln>
        </p:spPr>
      </p:pic>
      <p:sp>
        <p:nvSpPr>
          <p:cNvPr id="8" name="TextBox 7">
            <a:extLst>
              <a:ext uri="{FF2B5EF4-FFF2-40B4-BE49-F238E27FC236}">
                <a16:creationId xmlns:a16="http://schemas.microsoft.com/office/drawing/2014/main" id="{32B0A3D6-F00D-37B0-B392-2FBF1C0E2E75}"/>
              </a:ext>
            </a:extLst>
          </p:cNvPr>
          <p:cNvSpPr txBox="1"/>
          <p:nvPr/>
        </p:nvSpPr>
        <p:spPr>
          <a:xfrm>
            <a:off x="4856812" y="2241176"/>
            <a:ext cx="6496987" cy="3715569"/>
          </a:xfrm>
          <a:prstGeom prst="rect">
            <a:avLst/>
          </a:prstGeom>
          <a:noFill/>
        </p:spPr>
        <p:txBody>
          <a:bodyPr wrap="square" rtlCol="0">
            <a:spAutoFit/>
          </a:bodyPr>
          <a:lstStyle/>
          <a:p>
            <a:pPr>
              <a:lnSpc>
                <a:spcPct val="108000"/>
              </a:lnSpc>
            </a:pPr>
            <a:r>
              <a:rPr lang="en-US" sz="2400" dirty="0"/>
              <a:t>Literacy is a bridge from misery to hope. It is a tool for daily life in modern society. It is a bulwark against poverty and a building block of development, an essential complement to investments in roads, dams, clinics and factories. …For everyone, everywhere, literacy is a basic human right.</a:t>
            </a:r>
          </a:p>
          <a:p>
            <a:endParaRPr lang="en-US" dirty="0"/>
          </a:p>
          <a:p>
            <a:r>
              <a:rPr lang="en-US" i="1" dirty="0"/>
              <a:t>UN Secretary General Kofi Annan, International Literacy Day, 8 September 1997</a:t>
            </a:r>
            <a:endParaRPr lang="en-US" dirty="0"/>
          </a:p>
        </p:txBody>
      </p:sp>
    </p:spTree>
    <p:extLst>
      <p:ext uri="{BB962C8B-B14F-4D97-AF65-F5344CB8AC3E}">
        <p14:creationId xmlns:p14="http://schemas.microsoft.com/office/powerpoint/2010/main" val="175076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936733"/>
          </a:xfrm>
          <a:solidFill>
            <a:schemeClr val="bg1"/>
          </a:solidFill>
          <a:ln w="15875">
            <a:solidFill>
              <a:schemeClr val="accent5">
                <a:lumMod val="50000"/>
              </a:schemeClr>
            </a:solidFill>
          </a:ln>
        </p:spPr>
        <p:txBody>
          <a:bodyPr>
            <a:normAutofit/>
          </a:bodyPr>
          <a:lstStyle/>
          <a:p>
            <a:pPr algn="ctr"/>
            <a:r>
              <a:rPr lang="en-US" sz="3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The Federal Adult Education System</a:t>
            </a:r>
          </a:p>
        </p:txBody>
      </p:sp>
      <p:sp>
        <p:nvSpPr>
          <p:cNvPr id="4" name="TextBox 3">
            <a:extLst>
              <a:ext uri="{FF2B5EF4-FFF2-40B4-BE49-F238E27FC236}">
                <a16:creationId xmlns:a16="http://schemas.microsoft.com/office/drawing/2014/main" id="{E447E6BC-8629-E891-7EF4-432A46C776B5}"/>
              </a:ext>
            </a:extLst>
          </p:cNvPr>
          <p:cNvSpPr txBox="1"/>
          <p:nvPr/>
        </p:nvSpPr>
        <p:spPr>
          <a:xfrm>
            <a:off x="1549395" y="6022433"/>
            <a:ext cx="8493507" cy="584775"/>
          </a:xfrm>
          <a:prstGeom prst="rect">
            <a:avLst/>
          </a:prstGeom>
          <a:noFill/>
        </p:spPr>
        <p:txBody>
          <a:bodyPr wrap="square" rtlCol="0">
            <a:spAutoFit/>
          </a:bodyPr>
          <a:lstStyle/>
          <a:p>
            <a:pPr marL="0" lvl="1">
              <a:buClr>
                <a:schemeClr val="tx1">
                  <a:lumMod val="75000"/>
                  <a:lumOff val="25000"/>
                </a:schemeClr>
              </a:buClr>
              <a:buSzPct val="85000"/>
            </a:pPr>
            <a:r>
              <a:rPr lang="en-US" sz="1600" dirty="0">
                <a:latin typeface="Calibri" panose="020F0502020204030204" pitchFamily="34" charset="0"/>
                <a:cs typeface="Calibri" panose="020F0502020204030204" pitchFamily="34" charset="0"/>
              </a:rPr>
              <a:t>Sources: https://</a:t>
            </a:r>
            <a:r>
              <a:rPr lang="en-US" sz="1600" dirty="0" err="1">
                <a:latin typeface="Calibri" panose="020F0502020204030204" pitchFamily="34" charset="0"/>
                <a:cs typeface="Calibri" panose="020F0502020204030204" pitchFamily="34" charset="0"/>
              </a:rPr>
              <a:t>aefla.ed.gov</a:t>
            </a:r>
            <a:r>
              <a:rPr lang="en-US" sz="1600" dirty="0">
                <a:latin typeface="Calibri" panose="020F0502020204030204" pitchFamily="34" charset="0"/>
                <a:cs typeface="Calibri" panose="020F0502020204030204" pitchFamily="34" charset="0"/>
              </a:rPr>
              <a:t>/; https://www2.ed.gov/about/offices/list/</a:t>
            </a:r>
            <a:r>
              <a:rPr lang="en-US" sz="1600" dirty="0" err="1">
                <a:latin typeface="Calibri" panose="020F0502020204030204" pitchFamily="34" charset="0"/>
                <a:cs typeface="Calibri" panose="020F0502020204030204" pitchFamily="34" charset="0"/>
              </a:rPr>
              <a:t>ovae</a:t>
            </a:r>
            <a:r>
              <a:rPr lang="en-US" sz="1600" dirty="0">
                <a:latin typeface="Calibri" panose="020F0502020204030204" pitchFamily="34" charset="0"/>
                <a:cs typeface="Calibri" panose="020F0502020204030204" pitchFamily="34" charset="0"/>
              </a:rPr>
              <a:t>/pi/</a:t>
            </a:r>
            <a:r>
              <a:rPr lang="en-US" sz="1600" dirty="0" err="1">
                <a:latin typeface="Calibri" panose="020F0502020204030204" pitchFamily="34" charset="0"/>
                <a:cs typeface="Calibri" panose="020F0502020204030204" pitchFamily="34" charset="0"/>
              </a:rPr>
              <a:t>AdultEd</a:t>
            </a:r>
            <a:r>
              <a:rPr lang="en-US" sz="1600" dirty="0">
                <a:latin typeface="Calibri" panose="020F0502020204030204" pitchFamily="34" charset="0"/>
                <a:cs typeface="Calibri" panose="020F0502020204030204" pitchFamily="34" charset="0"/>
              </a:rPr>
              <a:t>/</a:t>
            </a:r>
            <a:r>
              <a:rPr lang="en-US" sz="1600" dirty="0" err="1">
                <a:latin typeface="Calibri" panose="020F0502020204030204" pitchFamily="34" charset="0"/>
                <a:cs typeface="Calibri" panose="020F0502020204030204" pitchFamily="34" charset="0"/>
              </a:rPr>
              <a:t>index.htm</a:t>
            </a:r>
            <a:endParaRPr lang="en-US" sz="1600" dirty="0"/>
          </a:p>
          <a:p>
            <a:pPr marL="0" lvl="1">
              <a:buClr>
                <a:schemeClr val="tx1">
                  <a:lumMod val="75000"/>
                  <a:lumOff val="25000"/>
                </a:schemeClr>
              </a:buClr>
              <a:buSzPct val="85000"/>
            </a:pPr>
            <a:endParaRPr lang="en-US"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C1F1757-1752-58C7-C04D-79310DA54F6E}"/>
              </a:ext>
            </a:extLst>
          </p:cNvPr>
          <p:cNvSpPr txBox="1"/>
          <p:nvPr/>
        </p:nvSpPr>
        <p:spPr>
          <a:xfrm>
            <a:off x="838200" y="1689313"/>
            <a:ext cx="10515600" cy="4048609"/>
          </a:xfrm>
          <a:prstGeom prst="rect">
            <a:avLst/>
          </a:prstGeom>
          <a:noFill/>
        </p:spPr>
        <p:txBody>
          <a:bodyPr wrap="square" rtlCol="0">
            <a:spAutoFit/>
          </a:bodyPr>
          <a:lstStyle/>
          <a:p>
            <a:pPr marL="457200" indent="-457200">
              <a:lnSpc>
                <a:spcPct val="108000"/>
              </a:lnSpc>
              <a:spcAft>
                <a:spcPts val="1000"/>
              </a:spcAft>
              <a:buClr>
                <a:schemeClr val="accent5">
                  <a:lumMod val="50000"/>
                </a:schemeClr>
              </a:buClr>
              <a:buSzPct val="85000"/>
              <a:buFont typeface="Wingdings" pitchFamily="2" charset="2"/>
              <a:buChar char="Ø"/>
            </a:pPr>
            <a:r>
              <a:rPr lang="en-US" sz="2400" dirty="0">
                <a:latin typeface="Calibri" panose="020F0502020204030204" pitchFamily="34" charset="0"/>
                <a:cs typeface="Calibri" panose="020F0502020204030204" pitchFamily="34" charset="0"/>
              </a:rPr>
              <a:t>Adult Education and Family Literacy Act (AEFLA), Title II of the Workforce Innovation and Opportunity Act of 2014 (WIOA)</a:t>
            </a:r>
          </a:p>
          <a:p>
            <a:pPr marL="457200" indent="-457200">
              <a:lnSpc>
                <a:spcPct val="108000"/>
              </a:lnSpc>
              <a:spcAft>
                <a:spcPts val="1000"/>
              </a:spcAft>
              <a:buClr>
                <a:schemeClr val="accent5">
                  <a:lumMod val="50000"/>
                </a:schemeClr>
              </a:buClr>
              <a:buSzPct val="85000"/>
              <a:buFont typeface="Wingdings" pitchFamily="2" charset="2"/>
              <a:buChar char="Ø"/>
            </a:pPr>
            <a:r>
              <a:rPr lang="en-US" sz="2400" dirty="0">
                <a:latin typeface="Calibri" panose="020F0502020204030204" pitchFamily="34" charset="0"/>
                <a:cs typeface="Calibri" panose="020F0502020204030204" pitchFamily="34" charset="0"/>
              </a:rPr>
              <a:t>Administered by Department of Education, Office of Career, Technical, and Adult Education (OCTAE), Division of Adult Education and Literacy (DAEL)</a:t>
            </a:r>
          </a:p>
          <a:p>
            <a:pPr marL="457200" indent="-457200">
              <a:lnSpc>
                <a:spcPct val="108000"/>
              </a:lnSpc>
              <a:spcAft>
                <a:spcPts val="1000"/>
              </a:spcAft>
              <a:buClr>
                <a:schemeClr val="accent5">
                  <a:lumMod val="50000"/>
                </a:schemeClr>
              </a:buClr>
              <a:buSzPct val="85000"/>
              <a:buFont typeface="Wingdings" pitchFamily="2" charset="2"/>
              <a:buChar char="Ø"/>
            </a:pPr>
            <a:r>
              <a:rPr lang="en-US" sz="2400" dirty="0">
                <a:latin typeface="Calibri" panose="020F0502020204030204" pitchFamily="34" charset="0"/>
                <a:cs typeface="Calibri" panose="020F0502020204030204" pitchFamily="34" charset="0"/>
              </a:rPr>
              <a:t>“Supports programs that help adults get the basic skills they need including reading, writing, math, English language proficiency, and problem-solving to be productive workers, family members, and citizens.”</a:t>
            </a:r>
          </a:p>
          <a:p>
            <a:pPr marL="457200" indent="-457200">
              <a:lnSpc>
                <a:spcPct val="108000"/>
              </a:lnSpc>
              <a:spcAft>
                <a:spcPts val="1000"/>
              </a:spcAft>
              <a:buClr>
                <a:schemeClr val="accent5">
                  <a:lumMod val="50000"/>
                </a:schemeClr>
              </a:buClr>
              <a:buSzPct val="85000"/>
              <a:buFont typeface="Wingdings" pitchFamily="2" charset="2"/>
              <a:buChar char="Ø"/>
            </a:pPr>
            <a:r>
              <a:rPr lang="en-US" sz="2400" dirty="0">
                <a:latin typeface="Calibri" panose="020F0502020204030204" pitchFamily="34" charset="0"/>
                <a:cs typeface="Calibri" panose="020F0502020204030204" pitchFamily="34" charset="0"/>
              </a:rPr>
              <a:t>Outcomes measured in terms of progress toward college and career objectives through the National Reporting System (NRS).</a:t>
            </a:r>
          </a:p>
        </p:txBody>
      </p:sp>
    </p:spTree>
    <p:extLst>
      <p:ext uri="{BB962C8B-B14F-4D97-AF65-F5344CB8AC3E}">
        <p14:creationId xmlns:p14="http://schemas.microsoft.com/office/powerpoint/2010/main" val="122130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936733"/>
          </a:xfrm>
          <a:solidFill>
            <a:schemeClr val="bg1"/>
          </a:solidFill>
          <a:ln w="15875">
            <a:solidFill>
              <a:schemeClr val="accent5">
                <a:lumMod val="50000"/>
              </a:schemeClr>
            </a:solidFill>
          </a:ln>
        </p:spPr>
        <p:txBody>
          <a:bodyPr>
            <a:normAutofit/>
          </a:bodyPr>
          <a:lstStyle/>
          <a:p>
            <a:pPr algn="ctr"/>
            <a:r>
              <a:rPr lang="en-US" sz="3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The Federal Adult Education System</a:t>
            </a:r>
          </a:p>
        </p:txBody>
      </p:sp>
      <p:sp>
        <p:nvSpPr>
          <p:cNvPr id="4" name="TextBox 3">
            <a:extLst>
              <a:ext uri="{FF2B5EF4-FFF2-40B4-BE49-F238E27FC236}">
                <a16:creationId xmlns:a16="http://schemas.microsoft.com/office/drawing/2014/main" id="{E447E6BC-8629-E891-7EF4-432A46C776B5}"/>
              </a:ext>
            </a:extLst>
          </p:cNvPr>
          <p:cNvSpPr txBox="1"/>
          <p:nvPr/>
        </p:nvSpPr>
        <p:spPr>
          <a:xfrm>
            <a:off x="1549395" y="6022433"/>
            <a:ext cx="8493507" cy="584775"/>
          </a:xfrm>
          <a:prstGeom prst="rect">
            <a:avLst/>
          </a:prstGeom>
          <a:noFill/>
        </p:spPr>
        <p:txBody>
          <a:bodyPr wrap="square" rtlCol="0">
            <a:spAutoFit/>
          </a:bodyPr>
          <a:lstStyle/>
          <a:p>
            <a:pPr marL="0" lvl="1">
              <a:buClr>
                <a:schemeClr val="tx1">
                  <a:lumMod val="75000"/>
                  <a:lumOff val="25000"/>
                </a:schemeClr>
              </a:buClr>
              <a:buSzPct val="85000"/>
            </a:pPr>
            <a:r>
              <a:rPr lang="en-US" sz="1600" dirty="0">
                <a:latin typeface="Calibri" panose="020F0502020204030204" pitchFamily="34" charset="0"/>
                <a:cs typeface="Calibri" panose="020F0502020204030204" pitchFamily="34" charset="0"/>
              </a:rPr>
              <a:t>Sources: https://</a:t>
            </a:r>
            <a:r>
              <a:rPr lang="en-US" sz="1600" dirty="0" err="1">
                <a:latin typeface="Calibri" panose="020F0502020204030204" pitchFamily="34" charset="0"/>
                <a:cs typeface="Calibri" panose="020F0502020204030204" pitchFamily="34" charset="0"/>
              </a:rPr>
              <a:t>aefla.ed.gov</a:t>
            </a:r>
            <a:r>
              <a:rPr lang="en-US" sz="1600" dirty="0">
                <a:latin typeface="Calibri" panose="020F0502020204030204" pitchFamily="34" charset="0"/>
                <a:cs typeface="Calibri" panose="020F0502020204030204" pitchFamily="34" charset="0"/>
              </a:rPr>
              <a:t>/; https://www2.ed.gov/about/offices/list/</a:t>
            </a:r>
            <a:r>
              <a:rPr lang="en-US" sz="1600" dirty="0" err="1">
                <a:latin typeface="Calibri" panose="020F0502020204030204" pitchFamily="34" charset="0"/>
                <a:cs typeface="Calibri" panose="020F0502020204030204" pitchFamily="34" charset="0"/>
              </a:rPr>
              <a:t>ovae</a:t>
            </a:r>
            <a:r>
              <a:rPr lang="en-US" sz="1600" dirty="0">
                <a:latin typeface="Calibri" panose="020F0502020204030204" pitchFamily="34" charset="0"/>
                <a:cs typeface="Calibri" panose="020F0502020204030204" pitchFamily="34" charset="0"/>
              </a:rPr>
              <a:t>/pi/</a:t>
            </a:r>
            <a:r>
              <a:rPr lang="en-US" sz="1600" dirty="0" err="1">
                <a:latin typeface="Calibri" panose="020F0502020204030204" pitchFamily="34" charset="0"/>
                <a:cs typeface="Calibri" panose="020F0502020204030204" pitchFamily="34" charset="0"/>
              </a:rPr>
              <a:t>AdultEd</a:t>
            </a:r>
            <a:r>
              <a:rPr lang="en-US" sz="1600" dirty="0">
                <a:latin typeface="Calibri" panose="020F0502020204030204" pitchFamily="34" charset="0"/>
                <a:cs typeface="Calibri" panose="020F0502020204030204" pitchFamily="34" charset="0"/>
              </a:rPr>
              <a:t>/</a:t>
            </a:r>
            <a:r>
              <a:rPr lang="en-US" sz="1600" dirty="0" err="1">
                <a:latin typeface="Calibri" panose="020F0502020204030204" pitchFamily="34" charset="0"/>
                <a:cs typeface="Calibri" panose="020F0502020204030204" pitchFamily="34" charset="0"/>
              </a:rPr>
              <a:t>index.htm</a:t>
            </a:r>
            <a:endParaRPr lang="en-US" sz="1600" dirty="0"/>
          </a:p>
          <a:p>
            <a:pPr marL="0" lvl="1">
              <a:buClr>
                <a:schemeClr val="tx1">
                  <a:lumMod val="75000"/>
                  <a:lumOff val="25000"/>
                </a:schemeClr>
              </a:buClr>
              <a:buSzPct val="85000"/>
            </a:pPr>
            <a:endParaRPr lang="en-US" sz="1600" dirty="0">
              <a:latin typeface="Calibri" panose="020F0502020204030204" pitchFamily="34" charset="0"/>
              <a:cs typeface="Calibri" panose="020F0502020204030204" pitchFamily="34" charset="0"/>
            </a:endParaRPr>
          </a:p>
        </p:txBody>
      </p:sp>
      <p:sp>
        <p:nvSpPr>
          <p:cNvPr id="3" name="Google Shape;105;p18">
            <a:extLst>
              <a:ext uri="{FF2B5EF4-FFF2-40B4-BE49-F238E27FC236}">
                <a16:creationId xmlns:a16="http://schemas.microsoft.com/office/drawing/2014/main" id="{7092891D-E040-913E-D090-26B03548462C}"/>
              </a:ext>
            </a:extLst>
          </p:cNvPr>
          <p:cNvSpPr txBox="1">
            <a:spLocks/>
          </p:cNvSpPr>
          <p:nvPr/>
        </p:nvSpPr>
        <p:spPr>
          <a:xfrm>
            <a:off x="1069383" y="1655147"/>
            <a:ext cx="10179804" cy="4017229"/>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75000"/>
                  <a:lumOff val="25000"/>
                </a:schemeClr>
              </a:buClr>
              <a:buSzPct val="85000"/>
              <a:buFont typeface="Arial" panose="020B0604020202020204" pitchFamily="34" charset="0"/>
              <a:buNone/>
            </a:pPr>
            <a:r>
              <a:rPr lang="en-US" sz="2600" dirty="0">
                <a:latin typeface="Calibri" panose="020F0502020204030204" pitchFamily="34" charset="0"/>
                <a:cs typeface="Calibri" panose="020F0502020204030204" pitchFamily="34" charset="0"/>
              </a:rPr>
              <a:t>Types of programming:</a:t>
            </a:r>
          </a:p>
          <a:p>
            <a:pPr indent="-457200">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Adult education</a:t>
            </a:r>
          </a:p>
          <a:p>
            <a:pPr indent="-457200">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Literacy</a:t>
            </a:r>
          </a:p>
          <a:p>
            <a:pPr indent="-457200">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English language acquisition</a:t>
            </a:r>
          </a:p>
          <a:p>
            <a:pPr indent="-457200">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Workplace literacy</a:t>
            </a:r>
          </a:p>
          <a:p>
            <a:pPr indent="-457200">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Family literacy</a:t>
            </a:r>
          </a:p>
          <a:p>
            <a:pPr indent="-457200">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Integrated Education &amp; Training (IET)</a:t>
            </a:r>
          </a:p>
          <a:p>
            <a:pPr indent="-457200">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Integrated English Literacy and Civics Education (IELCE)</a:t>
            </a:r>
          </a:p>
        </p:txBody>
      </p:sp>
      <p:pic>
        <p:nvPicPr>
          <p:cNvPr id="5" name="Picture 4">
            <a:extLst>
              <a:ext uri="{FF2B5EF4-FFF2-40B4-BE49-F238E27FC236}">
                <a16:creationId xmlns:a16="http://schemas.microsoft.com/office/drawing/2014/main" id="{B8E4D623-1913-514A-7516-FC36BBACB295}"/>
              </a:ext>
            </a:extLst>
          </p:cNvPr>
          <p:cNvPicPr>
            <a:picLocks noChangeAspect="1"/>
          </p:cNvPicPr>
          <p:nvPr/>
        </p:nvPicPr>
        <p:blipFill>
          <a:blip r:embed="rId2"/>
          <a:stretch>
            <a:fillRect/>
          </a:stretch>
        </p:blipFill>
        <p:spPr>
          <a:xfrm>
            <a:off x="7184734" y="1891030"/>
            <a:ext cx="4189865" cy="2780884"/>
          </a:xfrm>
          <a:prstGeom prst="rect">
            <a:avLst/>
          </a:prstGeom>
          <a:ln>
            <a:solidFill>
              <a:schemeClr val="bg1">
                <a:lumMod val="50000"/>
              </a:schemeClr>
            </a:solidFill>
          </a:ln>
        </p:spPr>
      </p:pic>
    </p:spTree>
    <p:extLst>
      <p:ext uri="{BB962C8B-B14F-4D97-AF65-F5344CB8AC3E}">
        <p14:creationId xmlns:p14="http://schemas.microsoft.com/office/powerpoint/2010/main" val="1413183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766251"/>
          </a:xfrm>
          <a:solidFill>
            <a:schemeClr val="bg1"/>
          </a:solidFill>
          <a:ln w="15875">
            <a:solidFill>
              <a:schemeClr val="accent5">
                <a:lumMod val="50000"/>
              </a:schemeClr>
            </a:solidFill>
          </a:ln>
        </p:spPr>
        <p:txBody>
          <a:bodyPr>
            <a:normAutofit/>
          </a:bodyPr>
          <a:lstStyle/>
          <a:p>
            <a:pPr algn="ctr"/>
            <a:r>
              <a:rPr lang="en-US" sz="24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Participation in Federally Funded Programs: Georgia </a:t>
            </a: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TextBox 5">
            <a:extLst>
              <a:ext uri="{FF2B5EF4-FFF2-40B4-BE49-F238E27FC236}">
                <a16:creationId xmlns:a16="http://schemas.microsoft.com/office/drawing/2014/main" id="{E5C72FA2-B6DE-1B85-00B0-D9622E5AD454}"/>
              </a:ext>
            </a:extLst>
          </p:cNvPr>
          <p:cNvSpPr txBox="1"/>
          <p:nvPr/>
        </p:nvSpPr>
        <p:spPr>
          <a:xfrm>
            <a:off x="1472338" y="6200657"/>
            <a:ext cx="9236991" cy="338554"/>
          </a:xfrm>
          <a:prstGeom prst="rect">
            <a:avLst/>
          </a:prstGeom>
          <a:noFill/>
        </p:spPr>
        <p:txBody>
          <a:bodyPr wrap="square" rtlCol="0">
            <a:spAutoFit/>
          </a:bodyPr>
          <a:lstStyle/>
          <a:p>
            <a:r>
              <a:rPr lang="en-US" sz="1600" dirty="0"/>
              <a:t>Source: https://www2.ed.gov/about/offices/list/</a:t>
            </a:r>
            <a:r>
              <a:rPr lang="en-US" sz="1600" dirty="0" err="1"/>
              <a:t>ovae</a:t>
            </a:r>
            <a:r>
              <a:rPr lang="en-US" sz="1600" dirty="0"/>
              <a:t>/pi/</a:t>
            </a:r>
            <a:r>
              <a:rPr lang="en-US" sz="1600" dirty="0" err="1"/>
              <a:t>AdultEd</a:t>
            </a:r>
            <a:r>
              <a:rPr lang="en-US" sz="1600" dirty="0"/>
              <a:t>/accountability-</a:t>
            </a:r>
            <a:r>
              <a:rPr lang="en-US" sz="1600" dirty="0" err="1"/>
              <a:t>reporting.html</a:t>
            </a:r>
            <a:endParaRPr lang="en-US" sz="1600" dirty="0"/>
          </a:p>
        </p:txBody>
      </p:sp>
      <p:pic>
        <p:nvPicPr>
          <p:cNvPr id="4" name="Picture 3">
            <a:extLst>
              <a:ext uri="{FF2B5EF4-FFF2-40B4-BE49-F238E27FC236}">
                <a16:creationId xmlns:a16="http://schemas.microsoft.com/office/drawing/2014/main" id="{4046CD59-3043-2001-52A9-86C5267ACB55}"/>
              </a:ext>
            </a:extLst>
          </p:cNvPr>
          <p:cNvPicPr>
            <a:picLocks noChangeAspect="1"/>
          </p:cNvPicPr>
          <p:nvPr/>
        </p:nvPicPr>
        <p:blipFill>
          <a:blip r:embed="rId2"/>
          <a:stretch>
            <a:fillRect/>
          </a:stretch>
        </p:blipFill>
        <p:spPr>
          <a:xfrm>
            <a:off x="850579" y="1255363"/>
            <a:ext cx="10521090" cy="4649491"/>
          </a:xfrm>
          <a:prstGeom prst="rect">
            <a:avLst/>
          </a:prstGeom>
          <a:ln>
            <a:solidFill>
              <a:schemeClr val="accent1"/>
            </a:solidFill>
          </a:ln>
        </p:spPr>
      </p:pic>
    </p:spTree>
    <p:extLst>
      <p:ext uri="{BB962C8B-B14F-4D97-AF65-F5344CB8AC3E}">
        <p14:creationId xmlns:p14="http://schemas.microsoft.com/office/powerpoint/2010/main" val="8840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936733"/>
          </a:xfrm>
          <a:solidFill>
            <a:schemeClr val="bg1"/>
          </a:solidFill>
          <a:ln w="15875">
            <a:solidFill>
              <a:schemeClr val="accent5">
                <a:lumMod val="50000"/>
              </a:schemeClr>
            </a:solidFill>
          </a:ln>
        </p:spPr>
        <p:txBody>
          <a:bodyPr>
            <a:normAutofit/>
          </a:bodyPr>
          <a:lstStyle/>
          <a:p>
            <a:pPr algn="ctr"/>
            <a:r>
              <a:rPr lang="en-US" sz="3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Need v. Participation in Georgia</a:t>
            </a:r>
          </a:p>
        </p:txBody>
      </p:sp>
      <p:sp>
        <p:nvSpPr>
          <p:cNvPr id="3" name="Google Shape;105;p18">
            <a:extLst>
              <a:ext uri="{FF2B5EF4-FFF2-40B4-BE49-F238E27FC236}">
                <a16:creationId xmlns:a16="http://schemas.microsoft.com/office/drawing/2014/main" id="{7092891D-E040-913E-D090-26B03548462C}"/>
              </a:ext>
            </a:extLst>
          </p:cNvPr>
          <p:cNvSpPr txBox="1">
            <a:spLocks/>
          </p:cNvSpPr>
          <p:nvPr/>
        </p:nvSpPr>
        <p:spPr>
          <a:xfrm>
            <a:off x="860965" y="4695986"/>
            <a:ext cx="10388221" cy="1200329"/>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75000"/>
                  <a:lumOff val="25000"/>
                </a:schemeClr>
              </a:buClr>
              <a:buSzPct val="85000"/>
              <a:buFont typeface="Arial" panose="020B0604020202020204" pitchFamily="34" charset="0"/>
              <a:buNone/>
            </a:pPr>
            <a:endParaRPr lang="en-US" sz="2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592C156-E694-B4AE-45E5-39CD51CD542B}"/>
              </a:ext>
            </a:extLst>
          </p:cNvPr>
          <p:cNvPicPr>
            <a:picLocks noChangeAspect="1"/>
          </p:cNvPicPr>
          <p:nvPr/>
        </p:nvPicPr>
        <p:blipFill>
          <a:blip r:embed="rId2"/>
          <a:stretch>
            <a:fillRect/>
          </a:stretch>
        </p:blipFill>
        <p:spPr>
          <a:xfrm>
            <a:off x="838200" y="1642821"/>
            <a:ext cx="10515600" cy="2216257"/>
          </a:xfrm>
          <a:prstGeom prst="rect">
            <a:avLst/>
          </a:prstGeom>
          <a:ln>
            <a:solidFill>
              <a:schemeClr val="accent1"/>
            </a:solidFill>
          </a:ln>
        </p:spPr>
      </p:pic>
      <p:sp>
        <p:nvSpPr>
          <p:cNvPr id="7" name="TextBox 6">
            <a:extLst>
              <a:ext uri="{FF2B5EF4-FFF2-40B4-BE49-F238E27FC236}">
                <a16:creationId xmlns:a16="http://schemas.microsoft.com/office/drawing/2014/main" id="{B299816E-9D4A-754E-2C70-B6B19BB8825C}"/>
              </a:ext>
            </a:extLst>
          </p:cNvPr>
          <p:cNvSpPr txBox="1"/>
          <p:nvPr/>
        </p:nvSpPr>
        <p:spPr>
          <a:xfrm>
            <a:off x="838201" y="3967565"/>
            <a:ext cx="10515600" cy="369332"/>
          </a:xfrm>
          <a:prstGeom prst="rect">
            <a:avLst/>
          </a:prstGeom>
          <a:noFill/>
        </p:spPr>
        <p:txBody>
          <a:bodyPr wrap="square" rtlCol="0">
            <a:spAutoFit/>
          </a:bodyPr>
          <a:lstStyle/>
          <a:p>
            <a:r>
              <a:rPr lang="en-US" dirty="0"/>
              <a:t>		24% = 2,647,014			35% = 3,860,229		41% = 4,521,983</a:t>
            </a:r>
          </a:p>
        </p:txBody>
      </p:sp>
      <p:sp>
        <p:nvSpPr>
          <p:cNvPr id="8" name="TextBox 7">
            <a:extLst>
              <a:ext uri="{FF2B5EF4-FFF2-40B4-BE49-F238E27FC236}">
                <a16:creationId xmlns:a16="http://schemas.microsoft.com/office/drawing/2014/main" id="{A5DABAB4-B2B9-A913-1E5C-1B3CD107C1BA}"/>
              </a:ext>
            </a:extLst>
          </p:cNvPr>
          <p:cNvSpPr txBox="1"/>
          <p:nvPr/>
        </p:nvSpPr>
        <p:spPr>
          <a:xfrm>
            <a:off x="2030278" y="4695986"/>
            <a:ext cx="7346197" cy="1661993"/>
          </a:xfrm>
          <a:prstGeom prst="rect">
            <a:avLst/>
          </a:prstGeom>
          <a:noFill/>
        </p:spPr>
        <p:txBody>
          <a:bodyPr wrap="square" rtlCol="0">
            <a:spAutoFit/>
          </a:bodyPr>
          <a:lstStyle/>
          <a:p>
            <a:r>
              <a:rPr lang="en-US" sz="2800" dirty="0"/>
              <a:t>Participants per National Reporting System </a:t>
            </a:r>
          </a:p>
          <a:p>
            <a:r>
              <a:rPr lang="en-US" sz="2800" dirty="0"/>
              <a:t>Career Services: 28,658</a:t>
            </a:r>
          </a:p>
          <a:p>
            <a:r>
              <a:rPr lang="en-US" sz="2800" dirty="0"/>
              <a:t>Training Services: 1,591</a:t>
            </a:r>
          </a:p>
          <a:p>
            <a:endParaRPr lang="en-US" dirty="0"/>
          </a:p>
        </p:txBody>
      </p:sp>
    </p:spTree>
    <p:extLst>
      <p:ext uri="{BB962C8B-B14F-4D97-AF65-F5344CB8AC3E}">
        <p14:creationId xmlns:p14="http://schemas.microsoft.com/office/powerpoint/2010/main" val="35540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936733"/>
          </a:xfrm>
          <a:solidFill>
            <a:schemeClr val="bg1"/>
          </a:solidFill>
          <a:ln w="15875">
            <a:solidFill>
              <a:schemeClr val="accent5">
                <a:lumMod val="50000"/>
              </a:schemeClr>
            </a:solidFill>
          </a:ln>
        </p:spPr>
        <p:txBody>
          <a:bodyPr>
            <a:normAutofit/>
          </a:bodyPr>
          <a:lstStyle/>
          <a:p>
            <a:pPr algn="ctr"/>
            <a:r>
              <a:rPr lang="en-US" sz="3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Adult Literacy in Georgia</a:t>
            </a:r>
          </a:p>
        </p:txBody>
      </p:sp>
      <p:sp>
        <p:nvSpPr>
          <p:cNvPr id="3" name="Google Shape;105;p18">
            <a:extLst>
              <a:ext uri="{FF2B5EF4-FFF2-40B4-BE49-F238E27FC236}">
                <a16:creationId xmlns:a16="http://schemas.microsoft.com/office/drawing/2014/main" id="{7092891D-E040-913E-D090-26B03548462C}"/>
              </a:ext>
            </a:extLst>
          </p:cNvPr>
          <p:cNvSpPr txBox="1">
            <a:spLocks/>
          </p:cNvSpPr>
          <p:nvPr/>
        </p:nvSpPr>
        <p:spPr>
          <a:xfrm>
            <a:off x="860965" y="4695986"/>
            <a:ext cx="10388221" cy="1200329"/>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75000"/>
                  <a:lumOff val="25000"/>
                </a:schemeClr>
              </a:buClr>
              <a:buSzPct val="85000"/>
              <a:buFont typeface="Arial" panose="020B0604020202020204" pitchFamily="34" charset="0"/>
              <a:buNone/>
            </a:pPr>
            <a:endParaRPr lang="en-US" sz="2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D7BCA6A-54E6-8444-DA86-7636A545B778}"/>
              </a:ext>
            </a:extLst>
          </p:cNvPr>
          <p:cNvSpPr txBox="1"/>
          <p:nvPr/>
        </p:nvSpPr>
        <p:spPr>
          <a:xfrm>
            <a:off x="1126614" y="1393409"/>
            <a:ext cx="9856922" cy="4402552"/>
          </a:xfrm>
          <a:prstGeom prst="rect">
            <a:avLst/>
          </a:prstGeom>
          <a:noFill/>
        </p:spPr>
        <p:txBody>
          <a:bodyPr wrap="square" rtlCol="0">
            <a:spAutoFit/>
          </a:bodyPr>
          <a:lstStyle/>
          <a:p>
            <a:r>
              <a:rPr lang="en-US" sz="2400" dirty="0"/>
              <a:t>From the Georgia Council on Literacy Speakers’ Bureau Talking Points:</a:t>
            </a:r>
          </a:p>
          <a:p>
            <a:endParaRPr lang="en-US" sz="2400" dirty="0">
              <a:effectLst/>
              <a:latin typeface="Calibri" panose="020F0502020204030204" pitchFamily="34" charset="0"/>
            </a:endParaRPr>
          </a:p>
          <a:p>
            <a:pPr>
              <a:lnSpc>
                <a:spcPct val="108000"/>
              </a:lnSpc>
            </a:pPr>
            <a:r>
              <a:rPr lang="en-US" sz="2400" i="1" dirty="0">
                <a:effectLst/>
                <a:latin typeface="Calibri" panose="020F0502020204030204" pitchFamily="34" charset="0"/>
              </a:rPr>
              <a:t>A 2017 Deloitte study found that over 1 million adults are low literate. </a:t>
            </a:r>
          </a:p>
          <a:p>
            <a:pPr marL="342900" indent="-342900">
              <a:lnSpc>
                <a:spcPct val="108000"/>
              </a:lnSpc>
              <a:buFont typeface="Arial" panose="020B0604020202020204" pitchFamily="34" charset="0"/>
              <a:buChar char="•"/>
            </a:pPr>
            <a:r>
              <a:rPr lang="en-US" sz="2400" i="1" dirty="0">
                <a:effectLst/>
                <a:latin typeface="Calibri" panose="020F0502020204030204" pitchFamily="34" charset="0"/>
              </a:rPr>
              <a:t>Low literacy is a generational cycle. If these adults have children, they are less likely to read to their children and those children will not receive the language nutrition they need as developing young learners. And the cycle continues. </a:t>
            </a:r>
          </a:p>
          <a:p>
            <a:pPr marL="342900" indent="-342900">
              <a:lnSpc>
                <a:spcPct val="108000"/>
              </a:lnSpc>
              <a:buFont typeface="Arial" panose="020B0604020202020204" pitchFamily="34" charset="0"/>
              <a:buChar char="•"/>
            </a:pPr>
            <a:r>
              <a:rPr lang="en-US" sz="2400" i="1" dirty="0">
                <a:effectLst/>
                <a:latin typeface="Calibri" panose="020F0502020204030204" pitchFamily="34" charset="0"/>
              </a:rPr>
              <a:t>The Deloitte study also found that low literacy costs Georgia $1.3 billion annually in lost revenue and social services. </a:t>
            </a:r>
          </a:p>
          <a:p>
            <a:pPr marL="342900" indent="-342900">
              <a:lnSpc>
                <a:spcPct val="108000"/>
              </a:lnSpc>
              <a:buFont typeface="Arial" panose="020B0604020202020204" pitchFamily="34" charset="0"/>
              <a:buChar char="•"/>
            </a:pPr>
            <a:r>
              <a:rPr lang="en-US" sz="2400" i="1" dirty="0">
                <a:effectLst/>
                <a:latin typeface="Calibri" panose="020F0502020204030204" pitchFamily="34" charset="0"/>
              </a:rPr>
              <a:t>As Georgia’s hospitality and restaurant business is replaced with AI and robotics, we have increased needs for literate adults for the workforce. </a:t>
            </a:r>
            <a:endParaRPr lang="en-US" sz="2400" i="1" dirty="0"/>
          </a:p>
        </p:txBody>
      </p:sp>
      <p:sp>
        <p:nvSpPr>
          <p:cNvPr id="5" name="TextBox 4">
            <a:extLst>
              <a:ext uri="{FF2B5EF4-FFF2-40B4-BE49-F238E27FC236}">
                <a16:creationId xmlns:a16="http://schemas.microsoft.com/office/drawing/2014/main" id="{0DADD5F6-0EBA-C946-3397-2403580C2DB4}"/>
              </a:ext>
            </a:extLst>
          </p:cNvPr>
          <p:cNvSpPr txBox="1"/>
          <p:nvPr/>
        </p:nvSpPr>
        <p:spPr>
          <a:xfrm>
            <a:off x="1766807" y="6028833"/>
            <a:ext cx="7330698" cy="369332"/>
          </a:xfrm>
          <a:prstGeom prst="rect">
            <a:avLst/>
          </a:prstGeom>
          <a:noFill/>
        </p:spPr>
        <p:txBody>
          <a:bodyPr wrap="square" rtlCol="0">
            <a:spAutoFit/>
          </a:bodyPr>
          <a:lstStyle/>
          <a:p>
            <a:r>
              <a:rPr lang="en-US" sz="1800" dirty="0"/>
              <a:t>Source: https://</a:t>
            </a:r>
            <a:r>
              <a:rPr lang="en-US" sz="1800" dirty="0" err="1"/>
              <a:t>gosa.georgia.gov</a:t>
            </a:r>
            <a:r>
              <a:rPr lang="en-US" sz="1800" dirty="0"/>
              <a:t>/</a:t>
            </a:r>
            <a:r>
              <a:rPr lang="en-US" sz="1800" dirty="0" err="1"/>
              <a:t>georgia</a:t>
            </a:r>
            <a:r>
              <a:rPr lang="en-US" sz="1800" dirty="0"/>
              <a:t>-council-literacy</a:t>
            </a:r>
            <a:endParaRPr lang="en-US" dirty="0"/>
          </a:p>
        </p:txBody>
      </p:sp>
    </p:spTree>
    <p:extLst>
      <p:ext uri="{BB962C8B-B14F-4D97-AF65-F5344CB8AC3E}">
        <p14:creationId xmlns:p14="http://schemas.microsoft.com/office/powerpoint/2010/main" val="2631503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936733"/>
          </a:xfrm>
          <a:solidFill>
            <a:schemeClr val="bg1"/>
          </a:solidFill>
          <a:ln w="15875">
            <a:solidFill>
              <a:schemeClr val="accent5">
                <a:lumMod val="50000"/>
              </a:schemeClr>
            </a:solidFill>
          </a:ln>
        </p:spPr>
        <p:txBody>
          <a:bodyPr>
            <a:normAutofit/>
          </a:bodyPr>
          <a:lstStyle/>
          <a:p>
            <a:pPr algn="ctr"/>
            <a:r>
              <a:rPr lang="en-US" sz="3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Adult Education in Georgia</a:t>
            </a:r>
          </a:p>
        </p:txBody>
      </p:sp>
      <p:sp>
        <p:nvSpPr>
          <p:cNvPr id="3" name="Google Shape;105;p18">
            <a:extLst>
              <a:ext uri="{FF2B5EF4-FFF2-40B4-BE49-F238E27FC236}">
                <a16:creationId xmlns:a16="http://schemas.microsoft.com/office/drawing/2014/main" id="{7092891D-E040-913E-D090-26B03548462C}"/>
              </a:ext>
            </a:extLst>
          </p:cNvPr>
          <p:cNvSpPr txBox="1">
            <a:spLocks/>
          </p:cNvSpPr>
          <p:nvPr/>
        </p:nvSpPr>
        <p:spPr>
          <a:xfrm>
            <a:off x="860965" y="4695986"/>
            <a:ext cx="10388221" cy="1200329"/>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75000"/>
                  <a:lumOff val="25000"/>
                </a:schemeClr>
              </a:buClr>
              <a:buSzPct val="85000"/>
              <a:buFont typeface="Arial" panose="020B0604020202020204" pitchFamily="34" charset="0"/>
              <a:buNone/>
            </a:pPr>
            <a:endParaRPr lang="en-US" sz="2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D7BCA6A-54E6-8444-DA86-7636A545B778}"/>
              </a:ext>
            </a:extLst>
          </p:cNvPr>
          <p:cNvSpPr txBox="1"/>
          <p:nvPr/>
        </p:nvSpPr>
        <p:spPr>
          <a:xfrm>
            <a:off x="1131376" y="1635073"/>
            <a:ext cx="9856922" cy="3785652"/>
          </a:xfrm>
          <a:prstGeom prst="rect">
            <a:avLst/>
          </a:prstGeom>
          <a:noFill/>
        </p:spPr>
        <p:txBody>
          <a:bodyPr wrap="square" rtlCol="0">
            <a:spAutoFit/>
          </a:bodyPr>
          <a:lstStyle/>
          <a:p>
            <a:r>
              <a:rPr lang="en-US" sz="2400" dirty="0"/>
              <a:t>Provided through the Technical College System of Georgia 	</a:t>
            </a:r>
          </a:p>
          <a:p>
            <a:endParaRPr lang="en-US" sz="2400" dirty="0"/>
          </a:p>
          <a:p>
            <a:pPr lvl="1"/>
            <a:r>
              <a:rPr lang="en-US" sz="2400" i="1" dirty="0"/>
              <a:t>If you didn’t finish high school, we offer </a:t>
            </a:r>
            <a:r>
              <a:rPr lang="en-US" sz="2400" b="1" i="1" dirty="0"/>
              <a:t>free</a:t>
            </a:r>
            <a:r>
              <a:rPr lang="en-US" sz="2400" i="1" dirty="0"/>
              <a:t> classes to help you prepare to take the GED test or </a:t>
            </a:r>
            <a:r>
              <a:rPr lang="en-US" sz="2400" i="1" dirty="0" err="1"/>
              <a:t>HiSET</a:t>
            </a:r>
            <a:r>
              <a:rPr lang="en-US" sz="2400" i="1" dirty="0"/>
              <a:t> exam. We also offer </a:t>
            </a:r>
            <a:r>
              <a:rPr lang="en-US" sz="2400" b="1" i="1" dirty="0"/>
              <a:t>free</a:t>
            </a:r>
            <a:r>
              <a:rPr lang="en-US" sz="2400" i="1" dirty="0"/>
              <a:t> English as a Second Language (ESL) classes. These </a:t>
            </a:r>
            <a:r>
              <a:rPr lang="en-US" sz="2400" b="1" i="1" dirty="0"/>
              <a:t>free</a:t>
            </a:r>
            <a:r>
              <a:rPr lang="en-US" sz="2400" i="1" dirty="0"/>
              <a:t> classes help thousands of Georgians each year learn the skills needed to complete their high school equivalency (GED/</a:t>
            </a:r>
            <a:r>
              <a:rPr lang="en-US" sz="2400" i="1" dirty="0" err="1"/>
              <a:t>HiSET</a:t>
            </a:r>
            <a:r>
              <a:rPr lang="en-US" sz="2400" i="1" dirty="0"/>
              <a:t>), attain citizenship, go to college, or find a job. There are multiple options to earn your high school equivalency at one of our programs across Georgia. GED and </a:t>
            </a:r>
            <a:r>
              <a:rPr lang="en-US" sz="2400" i="1" dirty="0" err="1"/>
              <a:t>HiSET</a:t>
            </a:r>
            <a:r>
              <a:rPr lang="en-US" sz="2400" i="1" dirty="0"/>
              <a:t> testing scholarships are available for those who qualify. </a:t>
            </a:r>
          </a:p>
        </p:txBody>
      </p:sp>
      <p:sp>
        <p:nvSpPr>
          <p:cNvPr id="5" name="TextBox 4">
            <a:extLst>
              <a:ext uri="{FF2B5EF4-FFF2-40B4-BE49-F238E27FC236}">
                <a16:creationId xmlns:a16="http://schemas.microsoft.com/office/drawing/2014/main" id="{0DADD5F6-0EBA-C946-3397-2403580C2DB4}"/>
              </a:ext>
            </a:extLst>
          </p:cNvPr>
          <p:cNvSpPr txBox="1"/>
          <p:nvPr/>
        </p:nvSpPr>
        <p:spPr>
          <a:xfrm>
            <a:off x="1766807" y="5548393"/>
            <a:ext cx="7330698" cy="369332"/>
          </a:xfrm>
          <a:prstGeom prst="rect">
            <a:avLst/>
          </a:prstGeom>
          <a:noFill/>
        </p:spPr>
        <p:txBody>
          <a:bodyPr wrap="square" rtlCol="0">
            <a:spAutoFit/>
          </a:bodyPr>
          <a:lstStyle/>
          <a:p>
            <a:r>
              <a:rPr lang="en-US" sz="1800" dirty="0"/>
              <a:t>Source: https://</a:t>
            </a:r>
            <a:r>
              <a:rPr lang="en-US" sz="1800" dirty="0" err="1"/>
              <a:t>www.tcsg.edu</a:t>
            </a:r>
            <a:r>
              <a:rPr lang="en-US" sz="1800" dirty="0"/>
              <a:t>/adult-education/</a:t>
            </a:r>
            <a:endParaRPr lang="en-US" dirty="0"/>
          </a:p>
        </p:txBody>
      </p:sp>
    </p:spTree>
    <p:extLst>
      <p:ext uri="{BB962C8B-B14F-4D97-AF65-F5344CB8AC3E}">
        <p14:creationId xmlns:p14="http://schemas.microsoft.com/office/powerpoint/2010/main" val="99081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936733"/>
          </a:xfrm>
          <a:solidFill>
            <a:schemeClr val="bg1"/>
          </a:solidFill>
          <a:ln w="15875">
            <a:solidFill>
              <a:schemeClr val="accent5">
                <a:lumMod val="50000"/>
              </a:schemeClr>
            </a:solidFill>
          </a:ln>
        </p:spPr>
        <p:txBody>
          <a:bodyPr>
            <a:normAutofit/>
          </a:bodyPr>
          <a:lstStyle/>
          <a:p>
            <a:pPr algn="ctr"/>
            <a:r>
              <a:rPr lang="en-US" sz="3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Certified Literate Community Program</a:t>
            </a:r>
          </a:p>
        </p:txBody>
      </p:sp>
      <p:sp>
        <p:nvSpPr>
          <p:cNvPr id="3" name="Google Shape;105;p18">
            <a:extLst>
              <a:ext uri="{FF2B5EF4-FFF2-40B4-BE49-F238E27FC236}">
                <a16:creationId xmlns:a16="http://schemas.microsoft.com/office/drawing/2014/main" id="{7092891D-E040-913E-D090-26B03548462C}"/>
              </a:ext>
            </a:extLst>
          </p:cNvPr>
          <p:cNvSpPr txBox="1">
            <a:spLocks/>
          </p:cNvSpPr>
          <p:nvPr/>
        </p:nvSpPr>
        <p:spPr>
          <a:xfrm>
            <a:off x="860965" y="4695986"/>
            <a:ext cx="10388221" cy="1200329"/>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75000"/>
                  <a:lumOff val="25000"/>
                </a:schemeClr>
              </a:buClr>
              <a:buSzPct val="85000"/>
              <a:buFont typeface="Arial" panose="020B0604020202020204" pitchFamily="34" charset="0"/>
              <a:buNone/>
            </a:pPr>
            <a:endParaRPr lang="en-US" sz="2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D7BCA6A-54E6-8444-DA86-7636A545B778}"/>
              </a:ext>
            </a:extLst>
          </p:cNvPr>
          <p:cNvSpPr txBox="1"/>
          <p:nvPr/>
        </p:nvSpPr>
        <p:spPr>
          <a:xfrm>
            <a:off x="1131376" y="1542086"/>
            <a:ext cx="9805260" cy="4339650"/>
          </a:xfrm>
          <a:prstGeom prst="rect">
            <a:avLst/>
          </a:prstGeom>
          <a:noFill/>
        </p:spPr>
        <p:txBody>
          <a:bodyPr wrap="square" rtlCol="0">
            <a:spAutoFit/>
          </a:bodyPr>
          <a:lstStyle/>
          <a:p>
            <a:endParaRPr lang="en-US" dirty="0"/>
          </a:p>
          <a:p>
            <a:r>
              <a:rPr lang="en-US" sz="2400" i="1" dirty="0"/>
              <a:t>CLCPs are under the administration of the Office of Adult Education at the Technical College System of Georgia (TCSG). Georgia is an educational innovator with its utilization of CLCPs to improve adult literacy rates.</a:t>
            </a:r>
          </a:p>
          <a:p>
            <a:endParaRPr lang="en-US" sz="2400" i="1" dirty="0"/>
          </a:p>
          <a:p>
            <a:r>
              <a:rPr lang="en-US" sz="2400" i="1" dirty="0"/>
              <a:t>CLCPs bring together stakeholders across the community to form a network of volunteers, local governments, school districts, faith-based organizations, business, and industry leaders to improve literacy rates in their shared community. Most CLCPs are non-profit organizations whose mission is to improve adult literacy. The Technical College System of Georgia approves CLCPs on a 4-year cycle.</a:t>
            </a:r>
          </a:p>
          <a:p>
            <a:endParaRPr lang="en-US" dirty="0"/>
          </a:p>
        </p:txBody>
      </p:sp>
      <p:sp>
        <p:nvSpPr>
          <p:cNvPr id="5" name="TextBox 4">
            <a:extLst>
              <a:ext uri="{FF2B5EF4-FFF2-40B4-BE49-F238E27FC236}">
                <a16:creationId xmlns:a16="http://schemas.microsoft.com/office/drawing/2014/main" id="{4E4D69C0-36C6-121F-CD0C-EC498A199CC4}"/>
              </a:ext>
            </a:extLst>
          </p:cNvPr>
          <p:cNvSpPr txBox="1"/>
          <p:nvPr/>
        </p:nvSpPr>
        <p:spPr>
          <a:xfrm>
            <a:off x="1255364" y="6121831"/>
            <a:ext cx="9810426" cy="369332"/>
          </a:xfrm>
          <a:prstGeom prst="rect">
            <a:avLst/>
          </a:prstGeom>
          <a:noFill/>
        </p:spPr>
        <p:txBody>
          <a:bodyPr wrap="square" rtlCol="0">
            <a:spAutoFit/>
          </a:bodyPr>
          <a:lstStyle/>
          <a:p>
            <a:r>
              <a:rPr lang="en-US" dirty="0"/>
              <a:t>Source: https://</a:t>
            </a:r>
            <a:r>
              <a:rPr lang="en-US" dirty="0" err="1"/>
              <a:t>www.tcsg.edu</a:t>
            </a:r>
            <a:r>
              <a:rPr lang="en-US" dirty="0"/>
              <a:t>/adult-education/adult-education-certified-literate-community-program/</a:t>
            </a:r>
          </a:p>
        </p:txBody>
      </p:sp>
    </p:spTree>
    <p:extLst>
      <p:ext uri="{BB962C8B-B14F-4D97-AF65-F5344CB8AC3E}">
        <p14:creationId xmlns:p14="http://schemas.microsoft.com/office/powerpoint/2010/main" val="3904761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936733"/>
          </a:xfrm>
          <a:solidFill>
            <a:schemeClr val="bg1"/>
          </a:solidFill>
          <a:ln w="15875">
            <a:solidFill>
              <a:schemeClr val="accent5">
                <a:lumMod val="50000"/>
              </a:schemeClr>
            </a:solidFill>
          </a:ln>
        </p:spPr>
        <p:txBody>
          <a:bodyPr>
            <a:normAutofit/>
          </a:bodyPr>
          <a:lstStyle/>
          <a:p>
            <a:pPr algn="ctr"/>
            <a:r>
              <a:rPr lang="en-US" sz="3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Adult Education in Georgia</a:t>
            </a:r>
          </a:p>
        </p:txBody>
      </p:sp>
      <p:sp>
        <p:nvSpPr>
          <p:cNvPr id="3" name="Google Shape;105;p18">
            <a:extLst>
              <a:ext uri="{FF2B5EF4-FFF2-40B4-BE49-F238E27FC236}">
                <a16:creationId xmlns:a16="http://schemas.microsoft.com/office/drawing/2014/main" id="{7092891D-E040-913E-D090-26B03548462C}"/>
              </a:ext>
            </a:extLst>
          </p:cNvPr>
          <p:cNvSpPr txBox="1">
            <a:spLocks/>
          </p:cNvSpPr>
          <p:nvPr/>
        </p:nvSpPr>
        <p:spPr>
          <a:xfrm>
            <a:off x="860965" y="4695986"/>
            <a:ext cx="10388221" cy="1200329"/>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75000"/>
                  <a:lumOff val="25000"/>
                </a:schemeClr>
              </a:buClr>
              <a:buSzPct val="85000"/>
              <a:buFont typeface="Arial" panose="020B0604020202020204" pitchFamily="34" charset="0"/>
              <a:buNone/>
            </a:pPr>
            <a:endParaRPr lang="en-US" sz="2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D7BCA6A-54E6-8444-DA86-7636A545B778}"/>
              </a:ext>
            </a:extLst>
          </p:cNvPr>
          <p:cNvSpPr txBox="1"/>
          <p:nvPr/>
        </p:nvSpPr>
        <p:spPr>
          <a:xfrm>
            <a:off x="1131376" y="1635073"/>
            <a:ext cx="9159499" cy="4154984"/>
          </a:xfrm>
          <a:prstGeom prst="rect">
            <a:avLst/>
          </a:prstGeom>
          <a:noFill/>
        </p:spPr>
        <p:txBody>
          <a:bodyPr wrap="square" rtlCol="0">
            <a:spAutoFit/>
          </a:bodyPr>
          <a:lstStyle/>
          <a:p>
            <a:r>
              <a:rPr lang="en-US" sz="2400" dirty="0"/>
              <a:t>Find an adult education provider in your area or county:</a:t>
            </a:r>
          </a:p>
          <a:p>
            <a:endParaRPr lang="en-US" sz="2400" dirty="0"/>
          </a:p>
          <a:p>
            <a:pPr marL="342900" indent="-342900">
              <a:buClr>
                <a:schemeClr val="accent5">
                  <a:lumMod val="50000"/>
                </a:schemeClr>
              </a:buClr>
              <a:buSzPct val="90000"/>
              <a:buFont typeface="Wingdings" pitchFamily="2" charset="2"/>
              <a:buChar char="Ø"/>
            </a:pPr>
            <a:r>
              <a:rPr lang="en-US" sz="2400" dirty="0"/>
              <a:t>Adult Education Program Directory  https://</a:t>
            </a:r>
            <a:r>
              <a:rPr lang="en-US" sz="2400" dirty="0" err="1"/>
              <a:t>www.tcsg.edu</a:t>
            </a:r>
            <a:r>
              <a:rPr lang="en-US" sz="2400" dirty="0"/>
              <a:t>/adult-education/adult-education-students-test-takers/adult-education-program-directory/ </a:t>
            </a:r>
            <a:r>
              <a:rPr lang="en-US" sz="2400" i="1" dirty="0"/>
              <a:t>[online]</a:t>
            </a:r>
          </a:p>
          <a:p>
            <a:pPr marL="342900" indent="-342900">
              <a:buClr>
                <a:schemeClr val="accent5">
                  <a:lumMod val="50000"/>
                </a:schemeClr>
              </a:buClr>
              <a:buSzPct val="90000"/>
              <a:buFont typeface="Wingdings" pitchFamily="2" charset="2"/>
              <a:buChar char="Ø"/>
            </a:pPr>
            <a:endParaRPr lang="en-US" sz="2400" dirty="0"/>
          </a:p>
          <a:p>
            <a:pPr marL="342900" indent="-342900">
              <a:buClr>
                <a:schemeClr val="accent5">
                  <a:lumMod val="50000"/>
                </a:schemeClr>
              </a:buClr>
              <a:buSzPct val="90000"/>
              <a:buFont typeface="Wingdings" pitchFamily="2" charset="2"/>
              <a:buChar char="Ø"/>
            </a:pPr>
            <a:r>
              <a:rPr lang="en-US" sz="2400" dirty="0"/>
              <a:t>CLCP directory https://</a:t>
            </a:r>
            <a:r>
              <a:rPr lang="en-US" sz="2400" dirty="0" err="1"/>
              <a:t>www.tcsg.edu</a:t>
            </a:r>
            <a:r>
              <a:rPr lang="en-US" sz="2400" dirty="0"/>
              <a:t>/adult-education/adult-education-certified-literate-community-program/</a:t>
            </a:r>
            <a:r>
              <a:rPr lang="en-US" sz="2400" dirty="0" err="1"/>
              <a:t>clcp</a:t>
            </a:r>
            <a:r>
              <a:rPr lang="en-US" sz="2400" dirty="0"/>
              <a:t>-directory/ </a:t>
            </a:r>
            <a:r>
              <a:rPr lang="en-US" sz="2400" i="1" dirty="0"/>
              <a:t>[downloadable pdf]</a:t>
            </a:r>
          </a:p>
          <a:p>
            <a:endParaRPr lang="en-US" sz="2400" dirty="0"/>
          </a:p>
          <a:p>
            <a:r>
              <a:rPr lang="en-US" sz="2400" dirty="0"/>
              <a:t>Note what services it provides and list them in the chat.</a:t>
            </a:r>
          </a:p>
        </p:txBody>
      </p:sp>
    </p:spTree>
    <p:extLst>
      <p:ext uri="{BB962C8B-B14F-4D97-AF65-F5344CB8AC3E}">
        <p14:creationId xmlns:p14="http://schemas.microsoft.com/office/powerpoint/2010/main" val="462373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936733"/>
          </a:xfrm>
          <a:solidFill>
            <a:schemeClr val="bg1"/>
          </a:solidFill>
          <a:ln w="15875">
            <a:solidFill>
              <a:schemeClr val="accent5">
                <a:lumMod val="50000"/>
              </a:schemeClr>
            </a:solidFill>
          </a:ln>
        </p:spPr>
        <p:txBody>
          <a:bodyPr>
            <a:normAutofit/>
          </a:bodyPr>
          <a:lstStyle/>
          <a:p>
            <a:pPr algn="ctr"/>
            <a:r>
              <a:rPr lang="en-US" sz="3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Adult Learners: Challenges</a:t>
            </a:r>
          </a:p>
        </p:txBody>
      </p:sp>
      <p:sp>
        <p:nvSpPr>
          <p:cNvPr id="3" name="Google Shape;105;p18">
            <a:extLst>
              <a:ext uri="{FF2B5EF4-FFF2-40B4-BE49-F238E27FC236}">
                <a16:creationId xmlns:a16="http://schemas.microsoft.com/office/drawing/2014/main" id="{7092891D-E040-913E-D090-26B03548462C}"/>
              </a:ext>
            </a:extLst>
          </p:cNvPr>
          <p:cNvSpPr txBox="1">
            <a:spLocks/>
          </p:cNvSpPr>
          <p:nvPr/>
        </p:nvSpPr>
        <p:spPr>
          <a:xfrm>
            <a:off x="860965" y="4695986"/>
            <a:ext cx="10388221" cy="1200329"/>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75000"/>
                  <a:lumOff val="25000"/>
                </a:schemeClr>
              </a:buClr>
              <a:buSzPct val="85000"/>
              <a:buFont typeface="Arial" panose="020B0604020202020204" pitchFamily="34" charset="0"/>
              <a:buNone/>
            </a:pPr>
            <a:endParaRPr lang="en-US" sz="2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926B26B-770B-D2BC-E007-3425BF9D9E24}"/>
              </a:ext>
            </a:extLst>
          </p:cNvPr>
          <p:cNvSpPr txBox="1"/>
          <p:nvPr/>
        </p:nvSpPr>
        <p:spPr>
          <a:xfrm>
            <a:off x="4308529" y="1766809"/>
            <a:ext cx="7045271" cy="4170372"/>
          </a:xfrm>
          <a:prstGeom prst="rect">
            <a:avLst/>
          </a:prstGeom>
          <a:noFill/>
        </p:spPr>
        <p:txBody>
          <a:bodyPr wrap="square" rtlCol="0">
            <a:spAutoFit/>
          </a:bodyPr>
          <a:lstStyle/>
          <a:p>
            <a:pPr marL="457200" indent="-457200">
              <a:lnSpc>
                <a:spcPct val="108000"/>
              </a:lnSpc>
              <a:spcAft>
                <a:spcPts val="800"/>
              </a:spcAft>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Prior negative experience with the educational system</a:t>
            </a:r>
          </a:p>
          <a:p>
            <a:pPr marL="457200" indent="-457200">
              <a:lnSpc>
                <a:spcPct val="108000"/>
              </a:lnSpc>
              <a:spcAft>
                <a:spcPts val="800"/>
              </a:spcAft>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Low sense of self-efficacy</a:t>
            </a:r>
          </a:p>
          <a:p>
            <a:pPr marL="457200" indent="-457200">
              <a:lnSpc>
                <a:spcPct val="108000"/>
              </a:lnSpc>
              <a:spcAft>
                <a:spcPts val="800"/>
              </a:spcAft>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Fixed mindset (vs. growth mindset)</a:t>
            </a:r>
          </a:p>
          <a:p>
            <a:pPr marL="457200" indent="-457200">
              <a:lnSpc>
                <a:spcPct val="108000"/>
              </a:lnSpc>
              <a:spcAft>
                <a:spcPts val="800"/>
              </a:spcAft>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Unrecognized/undiagnosed reading or learning issues</a:t>
            </a:r>
          </a:p>
          <a:p>
            <a:pPr marL="457200" indent="-457200">
              <a:lnSpc>
                <a:spcPct val="108000"/>
              </a:lnSpc>
              <a:spcAft>
                <a:spcPts val="800"/>
              </a:spcAft>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Time, access, and financial obstacles</a:t>
            </a:r>
          </a:p>
          <a:p>
            <a:pPr marL="457200" indent="-457200">
              <a:lnSpc>
                <a:spcPct val="108000"/>
              </a:lnSpc>
              <a:spcAft>
                <a:spcPts val="800"/>
              </a:spcAft>
              <a:buClr>
                <a:schemeClr val="tx1">
                  <a:lumMod val="75000"/>
                  <a:lumOff val="25000"/>
                </a:schemeClr>
              </a:buClr>
              <a:buSzPct val="85000"/>
              <a:buFont typeface="Wingdings" pitchFamily="2" charset="2"/>
              <a:buChar char="Ø"/>
            </a:pPr>
            <a:r>
              <a:rPr lang="en-US" sz="2600" dirty="0">
                <a:latin typeface="Calibri" panose="020F0502020204030204" pitchFamily="34" charset="0"/>
                <a:cs typeface="Calibri" panose="020F0502020204030204" pitchFamily="34" charset="0"/>
              </a:rPr>
              <a:t>Conflicting priorities</a:t>
            </a:r>
          </a:p>
        </p:txBody>
      </p:sp>
      <p:pic>
        <p:nvPicPr>
          <p:cNvPr id="7" name="Picture 6">
            <a:extLst>
              <a:ext uri="{FF2B5EF4-FFF2-40B4-BE49-F238E27FC236}">
                <a16:creationId xmlns:a16="http://schemas.microsoft.com/office/drawing/2014/main" id="{1176084A-9549-4C83-FD83-C13FAB41FF3C}"/>
              </a:ext>
            </a:extLst>
          </p:cNvPr>
          <p:cNvPicPr>
            <a:picLocks noChangeAspect="1"/>
          </p:cNvPicPr>
          <p:nvPr/>
        </p:nvPicPr>
        <p:blipFill rotWithShape="1">
          <a:blip r:embed="rId2"/>
          <a:srcRect l="8600" r="25633"/>
          <a:stretch/>
        </p:blipFill>
        <p:spPr>
          <a:xfrm>
            <a:off x="838200" y="2162013"/>
            <a:ext cx="3226229" cy="3269102"/>
          </a:xfrm>
          <a:prstGeom prst="rect">
            <a:avLst/>
          </a:prstGeom>
          <a:ln>
            <a:solidFill>
              <a:schemeClr val="bg1">
                <a:lumMod val="50000"/>
              </a:schemeClr>
            </a:solidFill>
          </a:ln>
        </p:spPr>
      </p:pic>
    </p:spTree>
    <p:extLst>
      <p:ext uri="{BB962C8B-B14F-4D97-AF65-F5344CB8AC3E}">
        <p14:creationId xmlns:p14="http://schemas.microsoft.com/office/powerpoint/2010/main" val="2649690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38200" y="365125"/>
            <a:ext cx="10515600" cy="936733"/>
          </a:xfrm>
          <a:solidFill>
            <a:schemeClr val="bg1"/>
          </a:solidFill>
          <a:ln w="15875">
            <a:solidFill>
              <a:schemeClr val="accent5">
                <a:lumMod val="50000"/>
              </a:schemeClr>
            </a:solidFill>
          </a:ln>
        </p:spPr>
        <p:txBody>
          <a:bodyPr>
            <a:normAutofit/>
          </a:bodyPr>
          <a:lstStyle/>
          <a:p>
            <a:pPr algn="ctr"/>
            <a:r>
              <a:rPr lang="en-US" sz="3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Adult Education in Georgia Libraries</a:t>
            </a:r>
          </a:p>
        </p:txBody>
      </p:sp>
      <p:sp>
        <p:nvSpPr>
          <p:cNvPr id="3" name="Google Shape;105;p18">
            <a:extLst>
              <a:ext uri="{FF2B5EF4-FFF2-40B4-BE49-F238E27FC236}">
                <a16:creationId xmlns:a16="http://schemas.microsoft.com/office/drawing/2014/main" id="{7092891D-E040-913E-D090-26B03548462C}"/>
              </a:ext>
            </a:extLst>
          </p:cNvPr>
          <p:cNvSpPr txBox="1">
            <a:spLocks/>
          </p:cNvSpPr>
          <p:nvPr/>
        </p:nvSpPr>
        <p:spPr>
          <a:xfrm>
            <a:off x="860965" y="4695986"/>
            <a:ext cx="10388221" cy="1200329"/>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75000"/>
                  <a:lumOff val="25000"/>
                </a:schemeClr>
              </a:buClr>
              <a:buSzPct val="85000"/>
              <a:buFont typeface="Arial" panose="020B0604020202020204" pitchFamily="34" charset="0"/>
              <a:buNone/>
            </a:pPr>
            <a:endParaRPr lang="en-US" sz="2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D7BCA6A-54E6-8444-DA86-7636A545B778}"/>
              </a:ext>
            </a:extLst>
          </p:cNvPr>
          <p:cNvSpPr txBox="1"/>
          <p:nvPr/>
        </p:nvSpPr>
        <p:spPr>
          <a:xfrm>
            <a:off x="1131376" y="1588579"/>
            <a:ext cx="9996407" cy="2299156"/>
          </a:xfrm>
          <a:prstGeom prst="rect">
            <a:avLst/>
          </a:prstGeom>
          <a:noFill/>
        </p:spPr>
        <p:txBody>
          <a:bodyPr wrap="square" rtlCol="0">
            <a:spAutoFit/>
          </a:bodyPr>
          <a:lstStyle/>
          <a:p>
            <a:pPr>
              <a:lnSpc>
                <a:spcPct val="108000"/>
              </a:lnSpc>
              <a:spcAft>
                <a:spcPts val="600"/>
              </a:spcAft>
            </a:pPr>
            <a:r>
              <a:rPr lang="en-US" sz="2400" dirty="0"/>
              <a:t>Fulton County: https://</a:t>
            </a:r>
            <a:r>
              <a:rPr lang="en-US" sz="2400" dirty="0" err="1"/>
              <a:t>www.fulcolibrary.org</a:t>
            </a:r>
            <a:r>
              <a:rPr lang="en-US" sz="2400" dirty="0"/>
              <a:t>/resources/</a:t>
            </a:r>
            <a:r>
              <a:rPr lang="en-US" sz="2400" dirty="0" err="1"/>
              <a:t>adultlearn</a:t>
            </a:r>
            <a:r>
              <a:rPr lang="en-US" sz="2400" dirty="0"/>
              <a:t>/</a:t>
            </a:r>
          </a:p>
          <a:p>
            <a:pPr>
              <a:lnSpc>
                <a:spcPct val="108000"/>
              </a:lnSpc>
              <a:spcAft>
                <a:spcPts val="600"/>
              </a:spcAft>
            </a:pPr>
            <a:r>
              <a:rPr lang="en-US" sz="2400" dirty="0"/>
              <a:t>Cobb County: https://</a:t>
            </a:r>
            <a:r>
              <a:rPr lang="en-US" sz="2400" dirty="0" err="1"/>
              <a:t>www.cobbcounty.org</a:t>
            </a:r>
            <a:r>
              <a:rPr lang="en-US" sz="2400" dirty="0"/>
              <a:t>/library/learning-programs/adults</a:t>
            </a:r>
          </a:p>
          <a:p>
            <a:pPr>
              <a:lnSpc>
                <a:spcPct val="108000"/>
              </a:lnSpc>
              <a:spcAft>
                <a:spcPts val="600"/>
              </a:spcAft>
            </a:pPr>
            <a:r>
              <a:rPr lang="en-US" sz="2400" dirty="0"/>
              <a:t>DeKalb County: https://</a:t>
            </a:r>
            <a:r>
              <a:rPr lang="en-US" sz="2400" dirty="0" err="1"/>
              <a:t>dekalblibrary.org</a:t>
            </a:r>
            <a:r>
              <a:rPr lang="en-US" sz="2400" dirty="0"/>
              <a:t>/using-the-library/literacy/adult-basic-education</a:t>
            </a:r>
          </a:p>
          <a:p>
            <a:pPr>
              <a:lnSpc>
                <a:spcPct val="108000"/>
              </a:lnSpc>
              <a:spcAft>
                <a:spcPts val="600"/>
              </a:spcAft>
            </a:pPr>
            <a:r>
              <a:rPr lang="en-US" sz="2400" dirty="0"/>
              <a:t>Fayette County: https://</a:t>
            </a:r>
            <a:r>
              <a:rPr lang="en-US" sz="2400" dirty="0" err="1"/>
              <a:t>fayettecountyga.gov</a:t>
            </a:r>
            <a:r>
              <a:rPr lang="en-US" sz="2400" dirty="0"/>
              <a:t>/</a:t>
            </a:r>
            <a:r>
              <a:rPr lang="en-US" sz="2400" dirty="0" err="1"/>
              <a:t>public_library</a:t>
            </a:r>
            <a:r>
              <a:rPr lang="en-US" sz="2400" dirty="0"/>
              <a:t>/adult-programs</a:t>
            </a:r>
          </a:p>
        </p:txBody>
      </p:sp>
      <p:pic>
        <p:nvPicPr>
          <p:cNvPr id="5" name="Picture 4">
            <a:extLst>
              <a:ext uri="{FF2B5EF4-FFF2-40B4-BE49-F238E27FC236}">
                <a16:creationId xmlns:a16="http://schemas.microsoft.com/office/drawing/2014/main" id="{816C4490-9FF7-E292-C7C8-484FFDF7A907}"/>
              </a:ext>
            </a:extLst>
          </p:cNvPr>
          <p:cNvPicPr>
            <a:picLocks noChangeAspect="1"/>
          </p:cNvPicPr>
          <p:nvPr/>
        </p:nvPicPr>
        <p:blipFill>
          <a:blip r:embed="rId2"/>
          <a:stretch>
            <a:fillRect/>
          </a:stretch>
        </p:blipFill>
        <p:spPr>
          <a:xfrm>
            <a:off x="2828565" y="4107051"/>
            <a:ext cx="6455280" cy="2089218"/>
          </a:xfrm>
          <a:prstGeom prst="rect">
            <a:avLst/>
          </a:prstGeom>
        </p:spPr>
      </p:pic>
    </p:spTree>
    <p:extLst>
      <p:ext uri="{BB962C8B-B14F-4D97-AF65-F5344CB8AC3E}">
        <p14:creationId xmlns:p14="http://schemas.microsoft.com/office/powerpoint/2010/main" val="220151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Libraries </a:t>
            </a:r>
          </a:p>
        </p:txBody>
      </p:sp>
      <p:sp>
        <p:nvSpPr>
          <p:cNvPr id="8" name="TextBox 7">
            <a:extLst>
              <a:ext uri="{FF2B5EF4-FFF2-40B4-BE49-F238E27FC236}">
                <a16:creationId xmlns:a16="http://schemas.microsoft.com/office/drawing/2014/main" id="{32B0A3D6-F00D-37B0-B392-2FBF1C0E2E75}"/>
              </a:ext>
            </a:extLst>
          </p:cNvPr>
          <p:cNvSpPr txBox="1"/>
          <p:nvPr/>
        </p:nvSpPr>
        <p:spPr>
          <a:xfrm>
            <a:off x="4769224" y="2671478"/>
            <a:ext cx="6584576" cy="2403800"/>
          </a:xfrm>
          <a:prstGeom prst="rect">
            <a:avLst/>
          </a:prstGeom>
          <a:noFill/>
        </p:spPr>
        <p:txBody>
          <a:bodyPr wrap="square" rtlCol="0">
            <a:spAutoFit/>
          </a:bodyPr>
          <a:lstStyle/>
          <a:p>
            <a:pPr>
              <a:lnSpc>
                <a:spcPct val="108000"/>
              </a:lnSpc>
            </a:pPr>
            <a:r>
              <a:rPr lang="en-US" sz="2400" dirty="0">
                <a:effectLst/>
                <a:ea typeface="Aptos" panose="020B0004020202020204" pitchFamily="34" charset="0"/>
                <a:cs typeface="Times New Roman (Body CS)"/>
              </a:rPr>
              <a:t>Libraries are the heart of every community; libraries are welcoming spaces that bring communities together to enjoy a variety of activities for all ages. </a:t>
            </a:r>
          </a:p>
          <a:p>
            <a:pPr>
              <a:lnSpc>
                <a:spcPct val="108000"/>
              </a:lnSpc>
            </a:pPr>
            <a:endParaRPr lang="en-US" sz="2400" dirty="0">
              <a:effectLst/>
              <a:ea typeface="Aptos" panose="020B0004020202020204" pitchFamily="34" charset="0"/>
              <a:cs typeface="Times New Roman (Body CS)"/>
            </a:endParaRPr>
          </a:p>
          <a:p>
            <a:pPr>
              <a:lnSpc>
                <a:spcPct val="108000"/>
              </a:lnSpc>
            </a:pPr>
            <a:r>
              <a:rPr lang="en-US" sz="2000" i="1" kern="100" dirty="0">
                <a:effectLst/>
                <a:latin typeface="Calibri" panose="020F0502020204030204" pitchFamily="34" charset="0"/>
                <a:ea typeface="Aptos" panose="020B0004020202020204" pitchFamily="34" charset="0"/>
                <a:cs typeface="Times New Roman (Body CS)"/>
              </a:rPr>
              <a:t>https://</a:t>
            </a:r>
            <a:r>
              <a:rPr lang="en-US" sz="2000" i="1" kern="100" dirty="0" err="1">
                <a:effectLst/>
                <a:latin typeface="Calibri" panose="020F0502020204030204" pitchFamily="34" charset="0"/>
                <a:ea typeface="Aptos" panose="020B0004020202020204" pitchFamily="34" charset="0"/>
                <a:cs typeface="Times New Roman (Body CS)"/>
              </a:rPr>
              <a:t>georgialibraries.org</a:t>
            </a:r>
            <a:r>
              <a:rPr lang="en-US" sz="2000" i="1" kern="100" dirty="0">
                <a:effectLst/>
                <a:latin typeface="Calibri" panose="020F0502020204030204" pitchFamily="34" charset="0"/>
                <a:ea typeface="Aptos" panose="020B0004020202020204" pitchFamily="34" charset="0"/>
                <a:cs typeface="Times New Roman (Body CS)"/>
              </a:rPr>
              <a:t>/nlw2024/</a:t>
            </a:r>
          </a:p>
        </p:txBody>
      </p:sp>
      <p:pic>
        <p:nvPicPr>
          <p:cNvPr id="9" name="Picture 8">
            <a:extLst>
              <a:ext uri="{FF2B5EF4-FFF2-40B4-BE49-F238E27FC236}">
                <a16:creationId xmlns:a16="http://schemas.microsoft.com/office/drawing/2014/main" id="{5EE62C10-DA27-7B29-330F-C05D38122C8D}"/>
              </a:ext>
            </a:extLst>
          </p:cNvPr>
          <p:cNvPicPr>
            <a:picLocks noChangeAspect="1"/>
          </p:cNvPicPr>
          <p:nvPr/>
        </p:nvPicPr>
        <p:blipFill>
          <a:blip r:embed="rId2"/>
          <a:stretch>
            <a:fillRect/>
          </a:stretch>
        </p:blipFill>
        <p:spPr>
          <a:xfrm>
            <a:off x="878544" y="2410020"/>
            <a:ext cx="3438671" cy="2897080"/>
          </a:xfrm>
          <a:prstGeom prst="rect">
            <a:avLst/>
          </a:prstGeom>
          <a:ln>
            <a:solidFill>
              <a:schemeClr val="accent1">
                <a:lumMod val="50000"/>
              </a:schemeClr>
            </a:solidFill>
          </a:ln>
        </p:spPr>
      </p:pic>
    </p:spTree>
    <p:extLst>
      <p:ext uri="{BB962C8B-B14F-4D97-AF65-F5344CB8AC3E}">
        <p14:creationId xmlns:p14="http://schemas.microsoft.com/office/powerpoint/2010/main" val="3795531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Example: Adult Education in DC Libraries</a:t>
            </a:r>
          </a:p>
        </p:txBody>
      </p:sp>
      <p:sp>
        <p:nvSpPr>
          <p:cNvPr id="3" name="Content Placeholder 2">
            <a:extLst>
              <a:ext uri="{FF2B5EF4-FFF2-40B4-BE49-F238E27FC236}">
                <a16:creationId xmlns:a16="http://schemas.microsoft.com/office/drawing/2014/main" id="{63627F49-E5A5-C74B-F927-43C3649C22CC}"/>
              </a:ext>
            </a:extLst>
          </p:cNvPr>
          <p:cNvSpPr>
            <a:spLocks noGrp="1"/>
          </p:cNvSpPr>
          <p:nvPr>
            <p:ph idx="1"/>
          </p:nvPr>
        </p:nvSpPr>
        <p:spPr>
          <a:xfrm>
            <a:off x="838200" y="2072123"/>
            <a:ext cx="10515600" cy="3708745"/>
          </a:xfrm>
        </p:spPr>
        <p:txBody>
          <a:bodyPr/>
          <a:lstStyle/>
          <a:p>
            <a:pPr>
              <a:buClr>
                <a:schemeClr val="accent5">
                  <a:lumMod val="50000"/>
                </a:schemeClr>
              </a:buClr>
              <a:buSzPct val="85000"/>
            </a:pPr>
            <a:r>
              <a:rPr lang="en-US" sz="2200" dirty="0"/>
              <a:t>Digital Certifications: Free digital certifications in Microsoft, </a:t>
            </a:r>
            <a:r>
              <a:rPr lang="en-US" sz="2200" dirty="0" err="1"/>
              <a:t>Northstar</a:t>
            </a:r>
            <a:r>
              <a:rPr lang="en-US" sz="2200" dirty="0"/>
              <a:t>, Google modules</a:t>
            </a:r>
          </a:p>
          <a:p>
            <a:pPr>
              <a:buClr>
                <a:schemeClr val="accent5">
                  <a:lumMod val="50000"/>
                </a:schemeClr>
              </a:buClr>
              <a:buSzPct val="85000"/>
            </a:pPr>
            <a:r>
              <a:rPr lang="en-US" sz="2200" dirty="0"/>
              <a:t>GED Prep: Individualized GED and high school skills tutoring for adult learners, and the GED Ready Practice Test</a:t>
            </a:r>
          </a:p>
          <a:p>
            <a:pPr>
              <a:buClr>
                <a:schemeClr val="accent5">
                  <a:lumMod val="50000"/>
                </a:schemeClr>
              </a:buClr>
              <a:buSzPct val="85000"/>
            </a:pPr>
            <a:r>
              <a:rPr lang="en-US" sz="2200" dirty="0"/>
              <a:t>Adult Literacy: Book discussions and information about DC adult literacy programs</a:t>
            </a:r>
          </a:p>
          <a:p>
            <a:pPr>
              <a:buClr>
                <a:schemeClr val="accent5">
                  <a:lumMod val="50000"/>
                </a:schemeClr>
              </a:buClr>
              <a:buSzPct val="85000"/>
            </a:pPr>
            <a:r>
              <a:rPr lang="en-US" sz="2200" dirty="0"/>
              <a:t>Tutoring: GED and CASAS tutoring in person</a:t>
            </a:r>
          </a:p>
          <a:p>
            <a:pPr>
              <a:buClr>
                <a:schemeClr val="accent5">
                  <a:lumMod val="50000"/>
                </a:schemeClr>
              </a:buClr>
              <a:buSzPct val="85000"/>
            </a:pPr>
            <a:r>
              <a:rPr lang="en-US" sz="2200" dirty="0"/>
              <a:t>ESL Groups: English Conversation Circles for those looking to improve their speaking and listening skills; Citizenship Classes for those looking to pass the US Citizenship Exam</a:t>
            </a:r>
          </a:p>
          <a:p>
            <a:pPr>
              <a:buClr>
                <a:schemeClr val="accent5">
                  <a:lumMod val="50000"/>
                </a:schemeClr>
              </a:buClr>
              <a:buSzPct val="85000"/>
            </a:pPr>
            <a:r>
              <a:rPr lang="en-US" sz="2200" dirty="0"/>
              <a:t>Computer Classes: A wide range of computer classes</a:t>
            </a:r>
          </a:p>
          <a:p>
            <a:pPr>
              <a:buClr>
                <a:schemeClr val="accent5">
                  <a:lumMod val="50000"/>
                </a:schemeClr>
              </a:buClr>
              <a:buSzPct val="85000"/>
            </a:pPr>
            <a:r>
              <a:rPr lang="en-US" sz="2200" dirty="0"/>
              <a:t>Digital navigators: One-on-one tech support at DC Public Library</a:t>
            </a:r>
          </a:p>
        </p:txBody>
      </p:sp>
      <p:sp>
        <p:nvSpPr>
          <p:cNvPr id="4" name="TextBox 3">
            <a:extLst>
              <a:ext uri="{FF2B5EF4-FFF2-40B4-BE49-F238E27FC236}">
                <a16:creationId xmlns:a16="http://schemas.microsoft.com/office/drawing/2014/main" id="{A0510D5A-D4E2-31A8-56DE-4E1D5D96D3FF}"/>
              </a:ext>
            </a:extLst>
          </p:cNvPr>
          <p:cNvSpPr txBox="1"/>
          <p:nvPr/>
        </p:nvSpPr>
        <p:spPr>
          <a:xfrm>
            <a:off x="1255364" y="6121831"/>
            <a:ext cx="9810426" cy="369332"/>
          </a:xfrm>
          <a:prstGeom prst="rect">
            <a:avLst/>
          </a:prstGeom>
          <a:noFill/>
        </p:spPr>
        <p:txBody>
          <a:bodyPr wrap="square" rtlCol="0">
            <a:spAutoFit/>
          </a:bodyPr>
          <a:lstStyle/>
          <a:p>
            <a:r>
              <a:rPr lang="en-US" dirty="0"/>
              <a:t>Source: </a:t>
            </a:r>
            <a:r>
              <a:rPr lang="en-US" sz="1800" dirty="0">
                <a:effectLst/>
                <a:latin typeface="Calibri" panose="020F0502020204030204" pitchFamily="34" charset="0"/>
                <a:ea typeface="Aptos" panose="020B0004020202020204" pitchFamily="34" charset="0"/>
                <a:cs typeface="Times New Roman (Body CS)"/>
              </a:rPr>
              <a:t>https://</a:t>
            </a:r>
            <a:r>
              <a:rPr lang="en-US" sz="1800" dirty="0" err="1">
                <a:effectLst/>
                <a:latin typeface="Calibri" panose="020F0502020204030204" pitchFamily="34" charset="0"/>
                <a:ea typeface="Aptos" panose="020B0004020202020204" pitchFamily="34" charset="0"/>
                <a:cs typeface="Times New Roman (Body CS)"/>
              </a:rPr>
              <a:t>www.dclibrary.org</a:t>
            </a:r>
            <a:r>
              <a:rPr lang="en-US" sz="1800" dirty="0">
                <a:effectLst/>
                <a:latin typeface="Calibri" panose="020F0502020204030204" pitchFamily="34" charset="0"/>
                <a:ea typeface="Aptos" panose="020B0004020202020204" pitchFamily="34" charset="0"/>
                <a:cs typeface="Times New Roman (Body CS)"/>
              </a:rPr>
              <a:t>/using-the-library</a:t>
            </a:r>
            <a:r>
              <a:rPr lang="en-US" dirty="0">
                <a:effectLst/>
              </a:rPr>
              <a:t> </a:t>
            </a:r>
          </a:p>
        </p:txBody>
      </p:sp>
    </p:spTree>
    <p:extLst>
      <p:ext uri="{BB962C8B-B14F-4D97-AF65-F5344CB8AC3E}">
        <p14:creationId xmlns:p14="http://schemas.microsoft.com/office/powerpoint/2010/main" val="2616057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xfrm>
            <a:off x="860965" y="443657"/>
            <a:ext cx="10515600" cy="936733"/>
          </a:xfrm>
          <a:solidFill>
            <a:schemeClr val="bg1"/>
          </a:solidFill>
          <a:ln w="15875">
            <a:solidFill>
              <a:schemeClr val="accent5">
                <a:lumMod val="50000"/>
              </a:schemeClr>
            </a:solidFill>
          </a:ln>
        </p:spPr>
        <p:txBody>
          <a:bodyPr>
            <a:normAutofit/>
          </a:bodyPr>
          <a:lstStyle/>
          <a:p>
            <a:pPr algn="ctr"/>
            <a:r>
              <a:rPr lang="en-US" sz="3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Adult Learners: Strengths and Assets</a:t>
            </a:r>
          </a:p>
        </p:txBody>
      </p:sp>
      <p:sp>
        <p:nvSpPr>
          <p:cNvPr id="3" name="Google Shape;105;p18">
            <a:extLst>
              <a:ext uri="{FF2B5EF4-FFF2-40B4-BE49-F238E27FC236}">
                <a16:creationId xmlns:a16="http://schemas.microsoft.com/office/drawing/2014/main" id="{7092891D-E040-913E-D090-26B03548462C}"/>
              </a:ext>
            </a:extLst>
          </p:cNvPr>
          <p:cNvSpPr txBox="1">
            <a:spLocks/>
          </p:cNvSpPr>
          <p:nvPr/>
        </p:nvSpPr>
        <p:spPr>
          <a:xfrm>
            <a:off x="4943959" y="5300420"/>
            <a:ext cx="6305227" cy="774916"/>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75000"/>
                  <a:lumOff val="25000"/>
                </a:schemeClr>
              </a:buClr>
              <a:buSzPct val="85000"/>
              <a:buNone/>
            </a:pPr>
            <a:r>
              <a:rPr lang="en-US" sz="2200" dirty="0">
                <a:latin typeface="Calibri" panose="020F0502020204030204" pitchFamily="34" charset="0"/>
                <a:cs typeface="Calibri" panose="020F0502020204030204" pitchFamily="34" charset="0"/>
              </a:rPr>
              <a:t>Reference: Norma Gonzalez, Luis C. Moll, and Cathy </a:t>
            </a:r>
            <a:r>
              <a:rPr lang="en-US" sz="2200" dirty="0" err="1">
                <a:latin typeface="Calibri" panose="020F0502020204030204" pitchFamily="34" charset="0"/>
                <a:cs typeface="Calibri" panose="020F0502020204030204" pitchFamily="34" charset="0"/>
              </a:rPr>
              <a:t>Armanti</a:t>
            </a:r>
            <a:r>
              <a:rPr lang="en-US" sz="2200" dirty="0">
                <a:latin typeface="Calibri" panose="020F0502020204030204" pitchFamily="34" charset="0"/>
                <a:cs typeface="Calibri" panose="020F0502020204030204" pitchFamily="34" charset="0"/>
              </a:rPr>
              <a:t>. </a:t>
            </a:r>
            <a:r>
              <a:rPr lang="en-US" sz="2200" i="1" dirty="0">
                <a:latin typeface="Calibri" panose="020F0502020204030204" pitchFamily="34" charset="0"/>
                <a:cs typeface="Calibri" panose="020F0502020204030204" pitchFamily="34" charset="0"/>
              </a:rPr>
              <a:t>Funds of Knowledge</a:t>
            </a:r>
            <a:r>
              <a:rPr lang="en-US" sz="2200" dirty="0">
                <a:latin typeface="Calibri" panose="020F0502020204030204" pitchFamily="34" charset="0"/>
                <a:cs typeface="Calibri" panose="020F0502020204030204" pitchFamily="34" charset="0"/>
              </a:rPr>
              <a:t>. Routledge, 2005.</a:t>
            </a:r>
          </a:p>
        </p:txBody>
      </p:sp>
      <p:sp>
        <p:nvSpPr>
          <p:cNvPr id="4" name="TextBox 3">
            <a:extLst>
              <a:ext uri="{FF2B5EF4-FFF2-40B4-BE49-F238E27FC236}">
                <a16:creationId xmlns:a16="http://schemas.microsoft.com/office/drawing/2014/main" id="{C95B8FF8-1F77-F70C-BC44-3359DDA5170D}"/>
              </a:ext>
            </a:extLst>
          </p:cNvPr>
          <p:cNvSpPr txBox="1"/>
          <p:nvPr/>
        </p:nvSpPr>
        <p:spPr>
          <a:xfrm>
            <a:off x="4618495" y="1999283"/>
            <a:ext cx="6630691" cy="3093924"/>
          </a:xfrm>
          <a:prstGeom prst="rect">
            <a:avLst/>
          </a:prstGeom>
          <a:noFill/>
        </p:spPr>
        <p:txBody>
          <a:bodyPr wrap="square" rtlCol="0">
            <a:spAutoFit/>
          </a:bodyPr>
          <a:lstStyle/>
          <a:p>
            <a:pPr indent="-457200">
              <a:lnSpc>
                <a:spcPct val="108000"/>
              </a:lnSpc>
              <a:spcAft>
                <a:spcPts val="600"/>
              </a:spcAft>
              <a:buClr>
                <a:schemeClr val="accent5">
                  <a:lumMod val="50000"/>
                </a:schemeClr>
              </a:buClr>
              <a:buSzPct val="85000"/>
              <a:buFont typeface="Wingdings" pitchFamily="2" charset="2"/>
              <a:buChar char="Ø"/>
            </a:pPr>
            <a:r>
              <a:rPr lang="en-US" sz="2800" dirty="0">
                <a:latin typeface="Calibri" panose="020F0502020204030204" pitchFamily="34" charset="0"/>
                <a:cs typeface="Calibri" panose="020F0502020204030204" pitchFamily="34" charset="0"/>
              </a:rPr>
              <a:t>Experience: family, work, life</a:t>
            </a:r>
          </a:p>
          <a:p>
            <a:pPr marL="457200" indent="-457200">
              <a:lnSpc>
                <a:spcPct val="108000"/>
              </a:lnSpc>
              <a:spcAft>
                <a:spcPts val="600"/>
              </a:spcAft>
              <a:buClr>
                <a:schemeClr val="accent5">
                  <a:lumMod val="50000"/>
                </a:schemeClr>
              </a:buClr>
              <a:buSzPct val="85000"/>
              <a:buFont typeface="Wingdings" pitchFamily="2" charset="2"/>
              <a:buChar char="Ø"/>
            </a:pPr>
            <a:r>
              <a:rPr lang="en-US" sz="2800" dirty="0">
                <a:latin typeface="Calibri" panose="020F0502020204030204" pitchFamily="34" charset="0"/>
                <a:cs typeface="Calibri" panose="020F0502020204030204" pitchFamily="34" charset="0"/>
              </a:rPr>
              <a:t>Knowledge: how to do things, how the world works</a:t>
            </a:r>
          </a:p>
          <a:p>
            <a:pPr marL="457200" indent="-457200">
              <a:lnSpc>
                <a:spcPct val="108000"/>
              </a:lnSpc>
              <a:spcAft>
                <a:spcPts val="600"/>
              </a:spcAft>
              <a:buClr>
                <a:schemeClr val="accent5">
                  <a:lumMod val="50000"/>
                </a:schemeClr>
              </a:buClr>
              <a:buSzPct val="85000"/>
              <a:buFont typeface="Wingdings" pitchFamily="2" charset="2"/>
              <a:buChar char="Ø"/>
            </a:pPr>
            <a:r>
              <a:rPr lang="en-US" sz="2800" dirty="0">
                <a:latin typeface="Calibri" panose="020F0502020204030204" pitchFamily="34" charset="0"/>
                <a:cs typeface="Calibri" panose="020F0502020204030204" pitchFamily="34" charset="0"/>
              </a:rPr>
              <a:t>Social capital and community connections</a:t>
            </a:r>
          </a:p>
          <a:p>
            <a:pPr indent="-457200">
              <a:lnSpc>
                <a:spcPct val="108000"/>
              </a:lnSpc>
              <a:spcAft>
                <a:spcPts val="600"/>
              </a:spcAft>
              <a:buClr>
                <a:schemeClr val="accent5">
                  <a:lumMod val="50000"/>
                </a:schemeClr>
              </a:buClr>
              <a:buSzPct val="85000"/>
              <a:buFont typeface="Wingdings" pitchFamily="2" charset="2"/>
              <a:buChar char="Ø"/>
            </a:pPr>
            <a:r>
              <a:rPr lang="en-US" sz="2800" dirty="0">
                <a:latin typeface="Calibri" panose="020F0502020204030204" pitchFamily="34" charset="0"/>
                <a:cs typeface="Calibri" panose="020F0502020204030204" pitchFamily="34" charset="0"/>
              </a:rPr>
              <a:t>Motivation: extrinsic, intrinsic</a:t>
            </a:r>
          </a:p>
        </p:txBody>
      </p:sp>
      <p:pic>
        <p:nvPicPr>
          <p:cNvPr id="5" name="Picture 4">
            <a:extLst>
              <a:ext uri="{FF2B5EF4-FFF2-40B4-BE49-F238E27FC236}">
                <a16:creationId xmlns:a16="http://schemas.microsoft.com/office/drawing/2014/main" id="{B5EF20A6-5971-7F2F-937F-6A792BA2E93E}"/>
              </a:ext>
            </a:extLst>
          </p:cNvPr>
          <p:cNvPicPr>
            <a:picLocks noChangeAspect="1"/>
          </p:cNvPicPr>
          <p:nvPr/>
        </p:nvPicPr>
        <p:blipFill>
          <a:blip r:embed="rId2"/>
          <a:stretch>
            <a:fillRect/>
          </a:stretch>
        </p:blipFill>
        <p:spPr>
          <a:xfrm>
            <a:off x="911677" y="1784778"/>
            <a:ext cx="3451485" cy="4289703"/>
          </a:xfrm>
          <a:prstGeom prst="rect">
            <a:avLst/>
          </a:prstGeom>
          <a:ln>
            <a:solidFill>
              <a:schemeClr val="bg1">
                <a:lumMod val="50000"/>
              </a:schemeClr>
            </a:solidFill>
          </a:ln>
        </p:spPr>
      </p:pic>
    </p:spTree>
    <p:extLst>
      <p:ext uri="{BB962C8B-B14F-4D97-AF65-F5344CB8AC3E}">
        <p14:creationId xmlns:p14="http://schemas.microsoft.com/office/powerpoint/2010/main" val="3327793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Challenge and Potential</a:t>
            </a:r>
          </a:p>
        </p:txBody>
      </p:sp>
      <p:sp>
        <p:nvSpPr>
          <p:cNvPr id="5" name="Content Placeholder 4">
            <a:extLst>
              <a:ext uri="{FF2B5EF4-FFF2-40B4-BE49-F238E27FC236}">
                <a16:creationId xmlns:a16="http://schemas.microsoft.com/office/drawing/2014/main" id="{DFF053C1-A03C-2335-49B6-27869CCC8EC8}"/>
              </a:ext>
            </a:extLst>
          </p:cNvPr>
          <p:cNvSpPr>
            <a:spLocks noGrp="1"/>
          </p:cNvSpPr>
          <p:nvPr>
            <p:ph idx="1"/>
          </p:nvPr>
        </p:nvSpPr>
        <p:spPr>
          <a:xfrm>
            <a:off x="838200" y="2011603"/>
            <a:ext cx="10515600" cy="3986239"/>
          </a:xfrm>
        </p:spPr>
        <p:txBody>
          <a:bodyPr/>
          <a:lstStyle/>
          <a:p>
            <a:pPr marL="0" indent="0">
              <a:buNone/>
            </a:pPr>
            <a:r>
              <a:rPr lang="en-US" dirty="0"/>
              <a:t>Libraries provide an environment that encourages adults to explore options and possibilities in their own ways.</a:t>
            </a:r>
          </a:p>
          <a:p>
            <a:r>
              <a:rPr lang="en-US" dirty="0"/>
              <a:t>They can pursue specific objectives related to their education and their participation in the workforce</a:t>
            </a:r>
          </a:p>
          <a:p>
            <a:r>
              <a:rPr lang="en-US" dirty="0"/>
              <a:t>They can broaden and deepen their understanding in areas central to success in everyday life, such as health literacy, financial literacy, and civic participation</a:t>
            </a:r>
          </a:p>
          <a:p>
            <a:r>
              <a:rPr lang="en-US" dirty="0"/>
              <a:t>They can discover areas of knowledge and experience that will increase their quality of life</a:t>
            </a:r>
          </a:p>
        </p:txBody>
      </p:sp>
    </p:spTree>
    <p:extLst>
      <p:ext uri="{BB962C8B-B14F-4D97-AF65-F5344CB8AC3E}">
        <p14:creationId xmlns:p14="http://schemas.microsoft.com/office/powerpoint/2010/main" val="1004093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2" name="Google Shape;495;p63">
            <a:extLst>
              <a:ext uri="{FF2B5EF4-FFF2-40B4-BE49-F238E27FC236}">
                <a16:creationId xmlns:a16="http://schemas.microsoft.com/office/drawing/2014/main" id="{579D5575-6ECA-2C60-89F2-40D3B6B947D3}"/>
              </a:ext>
            </a:extLst>
          </p:cNvPr>
          <p:cNvSpPr txBox="1"/>
          <p:nvPr/>
        </p:nvSpPr>
        <p:spPr>
          <a:xfrm>
            <a:off x="3048000" y="4264161"/>
            <a:ext cx="6759387" cy="22141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100"/>
              <a:buFont typeface="Calibri"/>
              <a:buNone/>
            </a:pPr>
            <a:endParaRPr sz="2400" dirty="0">
              <a:solidFill>
                <a:schemeClr val="bg2">
                  <a:lumMod val="10000"/>
                </a:schemeClr>
              </a:solidFill>
              <a:ea typeface="Arial"/>
              <a:cs typeface="Arial"/>
              <a:sym typeface="Arial"/>
            </a:endParaRPr>
          </a:p>
          <a:p>
            <a:pPr marL="0" marR="0" lvl="0" indent="0" algn="ctr" rtl="0">
              <a:lnSpc>
                <a:spcPct val="90000"/>
              </a:lnSpc>
              <a:spcBef>
                <a:spcPts val="0"/>
              </a:spcBef>
              <a:spcAft>
                <a:spcPts val="0"/>
              </a:spcAft>
              <a:buClr>
                <a:schemeClr val="dk1"/>
              </a:buClr>
              <a:buSzPts val="1000"/>
              <a:buFont typeface="Calibri"/>
              <a:buNone/>
            </a:pPr>
            <a:r>
              <a:rPr lang="en-US" sz="2800" dirty="0">
                <a:solidFill>
                  <a:schemeClr val="bg2">
                    <a:lumMod val="10000"/>
                  </a:schemeClr>
                </a:solidFill>
                <a:latin typeface="Arial"/>
                <a:ea typeface="Arial"/>
                <a:cs typeface="Arial"/>
                <a:sym typeface="Arial"/>
              </a:rPr>
              <a:t>Deborah Kennedy</a:t>
            </a:r>
          </a:p>
          <a:p>
            <a:pPr marL="0" marR="0" lvl="0" indent="0" algn="ctr" rtl="0">
              <a:lnSpc>
                <a:spcPct val="90000"/>
              </a:lnSpc>
              <a:spcBef>
                <a:spcPts val="0"/>
              </a:spcBef>
              <a:spcAft>
                <a:spcPts val="0"/>
              </a:spcAft>
              <a:buClr>
                <a:schemeClr val="dk1"/>
              </a:buClr>
              <a:buSzPts val="1000"/>
              <a:buFont typeface="Calibri"/>
              <a:buNone/>
            </a:pPr>
            <a:endParaRPr lang="en-US" sz="2400" dirty="0">
              <a:solidFill>
                <a:schemeClr val="bg2">
                  <a:lumMod val="10000"/>
                </a:schemeClr>
              </a:solidFill>
              <a:latin typeface="Arial"/>
              <a:ea typeface="Arial"/>
              <a:cs typeface="Arial"/>
              <a:sym typeface="Arial"/>
            </a:endParaRPr>
          </a:p>
          <a:p>
            <a:pPr marL="0" marR="0" lvl="0" indent="0" algn="ctr" rtl="0">
              <a:lnSpc>
                <a:spcPct val="108000"/>
              </a:lnSpc>
              <a:spcBef>
                <a:spcPts val="0"/>
              </a:spcBef>
              <a:spcAft>
                <a:spcPts val="600"/>
              </a:spcAft>
              <a:buClr>
                <a:schemeClr val="dk1"/>
              </a:buClr>
              <a:buSzPts val="1000"/>
              <a:buFont typeface="Calibri"/>
              <a:buNone/>
            </a:pPr>
            <a:r>
              <a:rPr lang="en-US" sz="2400" dirty="0" err="1">
                <a:solidFill>
                  <a:schemeClr val="bg2">
                    <a:lumMod val="10000"/>
                  </a:schemeClr>
                </a:solidFill>
                <a:latin typeface="Arial"/>
                <a:ea typeface="Arial"/>
                <a:cs typeface="Arial"/>
                <a:sym typeface="Arial"/>
              </a:rPr>
              <a:t>Deborah.kennedy@key-words.us</a:t>
            </a:r>
            <a:endParaRPr lang="en-US" sz="2400" dirty="0">
              <a:solidFill>
                <a:schemeClr val="bg2">
                  <a:lumMod val="10000"/>
                </a:schemeClr>
              </a:solidFill>
              <a:latin typeface="Arial"/>
              <a:ea typeface="Arial"/>
              <a:cs typeface="Arial"/>
              <a:sym typeface="Arial"/>
            </a:endParaRPr>
          </a:p>
          <a:p>
            <a:pPr marL="0" marR="0" lvl="0" indent="0" algn="ctr" rtl="0">
              <a:lnSpc>
                <a:spcPct val="108000"/>
              </a:lnSpc>
              <a:spcBef>
                <a:spcPts val="0"/>
              </a:spcBef>
              <a:spcAft>
                <a:spcPts val="600"/>
              </a:spcAft>
              <a:buClr>
                <a:schemeClr val="dk1"/>
              </a:buClr>
              <a:buSzPts val="1000"/>
              <a:buFont typeface="Calibri"/>
              <a:buNone/>
            </a:pPr>
            <a:r>
              <a:rPr lang="en-US" sz="2400" dirty="0">
                <a:solidFill>
                  <a:schemeClr val="bg2">
                    <a:lumMod val="10000"/>
                  </a:schemeClr>
                </a:solidFill>
                <a:latin typeface="Arial"/>
                <a:ea typeface="Arial"/>
                <a:cs typeface="Arial"/>
                <a:sym typeface="Arial"/>
              </a:rPr>
              <a:t>https://</a:t>
            </a:r>
            <a:r>
              <a:rPr lang="en-US" sz="2400" dirty="0" err="1">
                <a:solidFill>
                  <a:schemeClr val="bg2">
                    <a:lumMod val="10000"/>
                  </a:schemeClr>
                </a:solidFill>
                <a:latin typeface="Arial"/>
                <a:ea typeface="Arial"/>
                <a:cs typeface="Arial"/>
                <a:sym typeface="Arial"/>
              </a:rPr>
              <a:t>www.nationalcoalitionforliteracy.org</a:t>
            </a:r>
            <a:endParaRPr sz="2400" dirty="0">
              <a:solidFill>
                <a:schemeClr val="bg2">
                  <a:lumMod val="10000"/>
                </a:schemeClr>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000"/>
              <a:buFont typeface="Calibri"/>
              <a:buNone/>
            </a:pPr>
            <a:endParaRPr sz="2400" dirty="0">
              <a:solidFill>
                <a:schemeClr val="lt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400"/>
              <a:buFont typeface="Calibri"/>
              <a:buNone/>
            </a:pPr>
            <a:endParaRPr sz="1400" dirty="0">
              <a:solidFill>
                <a:srgbClr val="C7C9CB"/>
              </a:solidFill>
              <a:latin typeface="Rosario"/>
              <a:ea typeface="Rosario"/>
              <a:cs typeface="Rosario"/>
              <a:sym typeface="Rosario"/>
            </a:endParaRPr>
          </a:p>
        </p:txBody>
      </p:sp>
      <p:sp>
        <p:nvSpPr>
          <p:cNvPr id="6" name="TextBox 5">
            <a:extLst>
              <a:ext uri="{FF2B5EF4-FFF2-40B4-BE49-F238E27FC236}">
                <a16:creationId xmlns:a16="http://schemas.microsoft.com/office/drawing/2014/main" id="{2C500CDE-B3E6-9A67-C27A-692FE7B26FC9}"/>
              </a:ext>
            </a:extLst>
          </p:cNvPr>
          <p:cNvSpPr txBox="1"/>
          <p:nvPr/>
        </p:nvSpPr>
        <p:spPr>
          <a:xfrm>
            <a:off x="2370669" y="698945"/>
            <a:ext cx="8082178" cy="769441"/>
          </a:xfrm>
          <a:prstGeom prst="rect">
            <a:avLst/>
          </a:prstGeom>
          <a:solidFill>
            <a:schemeClr val="accent5">
              <a:lumMod val="60000"/>
              <a:lumOff val="40000"/>
            </a:schemeClr>
          </a:solidFill>
          <a:ln>
            <a:solidFill>
              <a:schemeClr val="accent5">
                <a:lumMod val="50000"/>
              </a:schemeClr>
            </a:solidFill>
          </a:ln>
        </p:spPr>
        <p:txBody>
          <a:bodyPr wrap="square" rtlCol="0">
            <a:spAutoFit/>
          </a:bodyPr>
          <a:lstStyle/>
          <a:p>
            <a:pPr algn="ctr"/>
            <a:r>
              <a:rPr lang="en-US" sz="4400" b="1" dirty="0">
                <a:solidFill>
                  <a:schemeClr val="accent5">
                    <a:lumMod val="50000"/>
                  </a:schemeClr>
                </a:solidFill>
              </a:rPr>
              <a:t>Thank You!</a:t>
            </a:r>
          </a:p>
        </p:txBody>
      </p:sp>
      <p:pic>
        <p:nvPicPr>
          <p:cNvPr id="3" name="Picture 2">
            <a:extLst>
              <a:ext uri="{FF2B5EF4-FFF2-40B4-BE49-F238E27FC236}">
                <a16:creationId xmlns:a16="http://schemas.microsoft.com/office/drawing/2014/main" id="{08FA159B-0B05-BA08-DAE3-B6157730B29B}"/>
              </a:ext>
            </a:extLst>
          </p:cNvPr>
          <p:cNvPicPr>
            <a:picLocks noChangeAspect="1"/>
          </p:cNvPicPr>
          <p:nvPr/>
        </p:nvPicPr>
        <p:blipFill>
          <a:blip r:embed="rId3"/>
          <a:stretch>
            <a:fillRect/>
          </a:stretch>
        </p:blipFill>
        <p:spPr>
          <a:xfrm>
            <a:off x="3730272" y="1845292"/>
            <a:ext cx="5418944" cy="23719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Agenda </a:t>
            </a:r>
          </a:p>
        </p:txBody>
      </p:sp>
      <p:sp>
        <p:nvSpPr>
          <p:cNvPr id="3" name="Content Placeholder 2">
            <a:extLst>
              <a:ext uri="{FF2B5EF4-FFF2-40B4-BE49-F238E27FC236}">
                <a16:creationId xmlns:a16="http://schemas.microsoft.com/office/drawing/2014/main" id="{63627F49-E5A5-C74B-F927-43C3649C22CC}"/>
              </a:ext>
            </a:extLst>
          </p:cNvPr>
          <p:cNvSpPr>
            <a:spLocks noGrp="1"/>
          </p:cNvSpPr>
          <p:nvPr>
            <p:ph idx="1"/>
          </p:nvPr>
        </p:nvSpPr>
        <p:spPr>
          <a:xfrm>
            <a:off x="838200" y="2008523"/>
            <a:ext cx="10515600" cy="4218855"/>
          </a:xfrm>
        </p:spPr>
        <p:txBody>
          <a:bodyPr/>
          <a:lstStyle/>
          <a:p>
            <a:pPr marL="457200" indent="-457200">
              <a:lnSpc>
                <a:spcPct val="110000"/>
              </a:lnSpc>
              <a:buClr>
                <a:schemeClr val="accent5">
                  <a:lumMod val="50000"/>
                </a:schemeClr>
              </a:buClr>
              <a:buSzPct val="85000"/>
              <a:buFont typeface="Wingdings" pitchFamily="2" charset="2"/>
              <a:buChar char="Ø"/>
            </a:pPr>
            <a:r>
              <a:rPr lang="en-US" sz="2600" dirty="0"/>
              <a:t>Adult literacy in the United States: Program for the International Assessment of Adult Competencies (PIAAC)</a:t>
            </a:r>
          </a:p>
          <a:p>
            <a:pPr marL="914400" lvl="1" indent="-457200">
              <a:lnSpc>
                <a:spcPct val="110000"/>
              </a:lnSpc>
              <a:buClr>
                <a:schemeClr val="accent5">
                  <a:lumMod val="50000"/>
                </a:schemeClr>
              </a:buClr>
              <a:buSzPct val="85000"/>
              <a:buFont typeface="Wingdings" pitchFamily="2" charset="2"/>
              <a:buChar char="Ø"/>
            </a:pPr>
            <a:r>
              <a:rPr lang="en-US" dirty="0"/>
              <a:t>Activity: Examples from Georgia</a:t>
            </a:r>
          </a:p>
          <a:p>
            <a:pPr marL="457200" indent="-457200" defTabSz="228600">
              <a:lnSpc>
                <a:spcPct val="100000"/>
              </a:lnSpc>
              <a:buClr>
                <a:schemeClr val="accent5">
                  <a:lumMod val="50000"/>
                </a:schemeClr>
              </a:buClr>
              <a:buSzPct val="85000"/>
              <a:buFont typeface="Wingdings" pitchFamily="2" charset="2"/>
              <a:buChar char="Ø"/>
              <a:tabLst>
                <a:tab pos="228600" algn="l"/>
              </a:tabLst>
            </a:pPr>
            <a:r>
              <a:rPr lang="en-US" sz="2600" dirty="0"/>
              <a:t>Adult education in the United States: Federal, state, and community level programming</a:t>
            </a:r>
          </a:p>
          <a:p>
            <a:pPr marL="914400" lvl="1" indent="-457200" defTabSz="228600">
              <a:lnSpc>
                <a:spcPct val="100000"/>
              </a:lnSpc>
              <a:buClr>
                <a:schemeClr val="accent5">
                  <a:lumMod val="50000"/>
                </a:schemeClr>
              </a:buClr>
              <a:buSzPct val="85000"/>
              <a:buFont typeface="Wingdings" pitchFamily="2" charset="2"/>
              <a:buChar char="Ø"/>
              <a:tabLst>
                <a:tab pos="228600" algn="l"/>
              </a:tabLst>
            </a:pPr>
            <a:r>
              <a:rPr lang="en-US" dirty="0"/>
              <a:t>Activity: Programs in Georgia communities</a:t>
            </a:r>
          </a:p>
          <a:p>
            <a:pPr marL="457200" indent="-457200" defTabSz="228600">
              <a:lnSpc>
                <a:spcPct val="100000"/>
              </a:lnSpc>
              <a:buClr>
                <a:schemeClr val="accent5">
                  <a:lumMod val="50000"/>
                </a:schemeClr>
              </a:buClr>
              <a:buSzPct val="85000"/>
              <a:buFont typeface="Wingdings" pitchFamily="2" charset="2"/>
              <a:buChar char="Ø"/>
              <a:tabLst>
                <a:tab pos="228600" algn="l"/>
              </a:tabLst>
            </a:pPr>
            <a:r>
              <a:rPr lang="en-US" sz="2600" dirty="0"/>
              <a:t>Library services for adults with foundational skill needs</a:t>
            </a:r>
          </a:p>
          <a:p>
            <a:pPr marL="914400" lvl="1" indent="-457200" defTabSz="228600">
              <a:lnSpc>
                <a:spcPct val="100000"/>
              </a:lnSpc>
              <a:buClr>
                <a:schemeClr val="accent5">
                  <a:lumMod val="50000"/>
                </a:schemeClr>
              </a:buClr>
              <a:buSzPct val="85000"/>
              <a:buFont typeface="Wingdings" pitchFamily="2" charset="2"/>
              <a:buChar char="Ø"/>
              <a:tabLst>
                <a:tab pos="228600" algn="l"/>
              </a:tabLst>
            </a:pPr>
            <a:r>
              <a:rPr lang="en-US" dirty="0"/>
              <a:t>Examples from the District of Columbia</a:t>
            </a:r>
          </a:p>
          <a:p>
            <a:pPr marL="914400" lvl="1" indent="-457200" defTabSz="228600">
              <a:lnSpc>
                <a:spcPct val="100000"/>
              </a:lnSpc>
              <a:buClr>
                <a:schemeClr val="accent5">
                  <a:lumMod val="50000"/>
                </a:schemeClr>
              </a:buClr>
              <a:buSzPct val="85000"/>
              <a:buFont typeface="Wingdings" pitchFamily="2" charset="2"/>
              <a:buChar char="Ø"/>
              <a:tabLst>
                <a:tab pos="228600" algn="l"/>
              </a:tabLst>
            </a:pPr>
            <a:r>
              <a:rPr lang="en-US" dirty="0"/>
              <a:t>Activity: Examples and possibilities in Georgia</a:t>
            </a:r>
          </a:p>
        </p:txBody>
      </p:sp>
    </p:spTree>
    <p:extLst>
      <p:ext uri="{BB962C8B-B14F-4D97-AF65-F5344CB8AC3E}">
        <p14:creationId xmlns:p14="http://schemas.microsoft.com/office/powerpoint/2010/main" val="189619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Literacy Skill Levels of U.S. Adults </a:t>
            </a:r>
          </a:p>
        </p:txBody>
      </p:sp>
      <p:sp>
        <p:nvSpPr>
          <p:cNvPr id="3" name="Content Placeholder 2">
            <a:extLst>
              <a:ext uri="{FF2B5EF4-FFF2-40B4-BE49-F238E27FC236}">
                <a16:creationId xmlns:a16="http://schemas.microsoft.com/office/drawing/2014/main" id="{63627F49-E5A5-C74B-F927-43C3649C22CC}"/>
              </a:ext>
            </a:extLst>
          </p:cNvPr>
          <p:cNvSpPr>
            <a:spLocks noGrp="1"/>
          </p:cNvSpPr>
          <p:nvPr>
            <p:ph idx="1"/>
          </p:nvPr>
        </p:nvSpPr>
        <p:spPr>
          <a:xfrm>
            <a:off x="838200" y="2103119"/>
            <a:ext cx="10515600" cy="3540935"/>
          </a:xfrm>
        </p:spPr>
        <p:txBody>
          <a:bodyPr>
            <a:noAutofit/>
          </a:bodyPr>
          <a:lstStyle/>
          <a:p>
            <a:pPr marL="457200" indent="-457200">
              <a:lnSpc>
                <a:spcPct val="110000"/>
              </a:lnSpc>
              <a:buClr>
                <a:schemeClr val="accent5">
                  <a:lumMod val="50000"/>
                </a:schemeClr>
              </a:buClr>
              <a:buSzPct val="85000"/>
              <a:buFont typeface="Wingdings" pitchFamily="2" charset="2"/>
              <a:buChar char="Ø"/>
            </a:pPr>
            <a:r>
              <a:rPr lang="en-US" sz="3200" b="1" dirty="0"/>
              <a:t>More than half</a:t>
            </a:r>
            <a:r>
              <a:rPr lang="en-US" sz="3200" dirty="0"/>
              <a:t> (54 percent) of adults in the United States function with literacy skills at or below the equivalent of the sixth grade level.</a:t>
            </a:r>
          </a:p>
          <a:p>
            <a:pPr marL="457200" indent="-457200" defTabSz="228600">
              <a:lnSpc>
                <a:spcPct val="100000"/>
              </a:lnSpc>
              <a:buClr>
                <a:schemeClr val="accent5">
                  <a:lumMod val="50000"/>
                </a:schemeClr>
              </a:buClr>
              <a:buSzPct val="85000"/>
              <a:buFont typeface="Wingdings" pitchFamily="2" charset="2"/>
              <a:buChar char="Ø"/>
              <a:tabLst>
                <a:tab pos="228600" algn="l"/>
              </a:tabLst>
            </a:pPr>
            <a:r>
              <a:rPr lang="en-US" sz="3200" dirty="0"/>
              <a:t>Nearly </a:t>
            </a:r>
            <a:r>
              <a:rPr lang="en-US" sz="3200" b="1" dirty="0"/>
              <a:t>one in five</a:t>
            </a:r>
            <a:r>
              <a:rPr lang="en-US" sz="3200" dirty="0"/>
              <a:t> adults (approximately 43 million) function with literacy skills at or below the equivalent of the third grade level.</a:t>
            </a:r>
          </a:p>
        </p:txBody>
      </p:sp>
    </p:spTree>
    <p:extLst>
      <p:ext uri="{BB962C8B-B14F-4D97-AF65-F5344CB8AC3E}">
        <p14:creationId xmlns:p14="http://schemas.microsoft.com/office/powerpoint/2010/main" val="92527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lnSpc>
                <a:spcPct val="110000"/>
              </a:lnSpc>
            </a:pPr>
            <a:r>
              <a:rPr lang="en-US" sz="28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The Program for the International Assessment of Adult Competencies (PIAAC) </a:t>
            </a:r>
          </a:p>
        </p:txBody>
      </p:sp>
      <p:sp>
        <p:nvSpPr>
          <p:cNvPr id="3" name="Content Placeholder 2">
            <a:extLst>
              <a:ext uri="{FF2B5EF4-FFF2-40B4-BE49-F238E27FC236}">
                <a16:creationId xmlns:a16="http://schemas.microsoft.com/office/drawing/2014/main" id="{63627F49-E5A5-C74B-F927-43C3649C22CC}"/>
              </a:ext>
            </a:extLst>
          </p:cNvPr>
          <p:cNvSpPr>
            <a:spLocks noGrp="1"/>
          </p:cNvSpPr>
          <p:nvPr>
            <p:ph idx="1"/>
          </p:nvPr>
        </p:nvSpPr>
        <p:spPr>
          <a:xfrm>
            <a:off x="838200" y="1882395"/>
            <a:ext cx="10515600" cy="4013908"/>
          </a:xfrm>
        </p:spPr>
        <p:txBody>
          <a:bodyPr>
            <a:noAutofit/>
          </a:bodyPr>
          <a:lstStyle/>
          <a:p>
            <a:pPr marL="342900" indent="-342900">
              <a:spcBef>
                <a:spcPts val="400"/>
              </a:spcBef>
              <a:buFont typeface="Wingdings" panose="05000000000000000000" pitchFamily="2" charset="2"/>
              <a:buChar char="§"/>
            </a:pPr>
            <a:r>
              <a:rPr lang="en-US" sz="2200" dirty="0"/>
              <a:t>PIAAC is an international large-scale assessment administered in 2011-12 in 24 </a:t>
            </a:r>
            <a:r>
              <a:rPr lang="en-US" altLang="ko-KR" sz="2200" dirty="0"/>
              <a:t>countries </a:t>
            </a:r>
            <a:r>
              <a:rPr lang="en-US" sz="2200" dirty="0"/>
              <a:t>including the United States </a:t>
            </a:r>
          </a:p>
          <a:p>
            <a:pPr marL="342900" indent="-342900">
              <a:spcBef>
                <a:spcPts val="400"/>
              </a:spcBef>
              <a:buFont typeface="Wingdings" panose="05000000000000000000" pitchFamily="2" charset="2"/>
              <a:buChar char="§"/>
            </a:pPr>
            <a:r>
              <a:rPr lang="en-US" sz="2200" dirty="0"/>
              <a:t>Organized by the Organization for Economic Cooperation &amp; Development (OECD)</a:t>
            </a:r>
          </a:p>
          <a:p>
            <a:pPr marL="342900" indent="-342900">
              <a:spcBef>
                <a:spcPts val="400"/>
              </a:spcBef>
              <a:buFont typeface="Wingdings" panose="05000000000000000000" pitchFamily="2" charset="2"/>
              <a:buChar char="§"/>
            </a:pPr>
            <a:r>
              <a:rPr lang="en-US" sz="2200" dirty="0"/>
              <a:t>It assessed 16 - to 65-year-olds residing in each country, irrespective of nationality, citizenship, or language status</a:t>
            </a:r>
          </a:p>
          <a:p>
            <a:pPr marL="342900" indent="-342900">
              <a:spcBef>
                <a:spcPts val="400"/>
              </a:spcBef>
              <a:buFont typeface="Wingdings" panose="05000000000000000000" pitchFamily="2" charset="2"/>
              <a:buChar char="§"/>
            </a:pPr>
            <a:r>
              <a:rPr lang="en-US" sz="2200" dirty="0"/>
              <a:t>Administered to a sample of about 5,000 adults on either laptop computer or paper-and-pencil</a:t>
            </a:r>
          </a:p>
          <a:p>
            <a:pPr marL="342900" indent="-342900">
              <a:spcBef>
                <a:spcPts val="400"/>
              </a:spcBef>
              <a:buFont typeface="Wingdings" panose="05000000000000000000" pitchFamily="2" charset="2"/>
              <a:buChar char="§"/>
            </a:pPr>
            <a:r>
              <a:rPr lang="en-US" sz="2200" dirty="0"/>
              <a:t>In 2013-14, the U.S. supplemented its original sample with 3,660 more adults, oversampling u</a:t>
            </a:r>
            <a:r>
              <a:rPr lang="en-US" sz="2200" dirty="0">
                <a:cs typeface="Franklin Gothic Book" pitchFamily="34" charset="0"/>
              </a:rPr>
              <a:t>nemployed adults (ages 16-65), young adults (ages 16-34), and older adults (ages 66-74)</a:t>
            </a:r>
          </a:p>
          <a:p>
            <a:pPr marL="342900" indent="-342900">
              <a:spcBef>
                <a:spcPts val="400"/>
              </a:spcBef>
              <a:buFont typeface="Wingdings" panose="05000000000000000000" pitchFamily="2" charset="2"/>
              <a:buChar char="§"/>
            </a:pPr>
            <a:r>
              <a:rPr lang="en-US" sz="2200" dirty="0">
                <a:cs typeface="Franklin Gothic Book" pitchFamily="34" charset="0"/>
              </a:rPr>
              <a:t>In 2017, the U.S. conducted a third round of data collection</a:t>
            </a:r>
          </a:p>
          <a:p>
            <a:pPr marL="342900" indent="-342900">
              <a:spcBef>
                <a:spcPts val="400"/>
              </a:spcBef>
              <a:buFont typeface="Wingdings" panose="05000000000000000000" pitchFamily="2" charset="2"/>
              <a:buChar char="§"/>
            </a:pPr>
            <a:r>
              <a:rPr lang="en-US" sz="2200" dirty="0">
                <a:cs typeface="Franklin Gothic Book" pitchFamily="34" charset="0"/>
              </a:rPr>
              <a:t>New data coming at end of 2024</a:t>
            </a:r>
          </a:p>
        </p:txBody>
      </p:sp>
      <p:sp>
        <p:nvSpPr>
          <p:cNvPr id="4" name="TextBox 3">
            <a:extLst>
              <a:ext uri="{FF2B5EF4-FFF2-40B4-BE49-F238E27FC236}">
                <a16:creationId xmlns:a16="http://schemas.microsoft.com/office/drawing/2014/main" id="{4DF9C9C6-A899-C105-6640-78B49A4EE69A}"/>
              </a:ext>
            </a:extLst>
          </p:cNvPr>
          <p:cNvSpPr txBox="1"/>
          <p:nvPr/>
        </p:nvSpPr>
        <p:spPr>
          <a:xfrm>
            <a:off x="838200" y="6006667"/>
            <a:ext cx="10515600" cy="338554"/>
          </a:xfrm>
          <a:prstGeom prst="rect">
            <a:avLst/>
          </a:prstGeom>
          <a:noFill/>
        </p:spPr>
        <p:txBody>
          <a:bodyPr wrap="square" rtlCol="0">
            <a:spAutoFit/>
          </a:bodyPr>
          <a:lstStyle/>
          <a:p>
            <a:r>
              <a:rPr lang="en-US" sz="1600" dirty="0"/>
              <a:t>Sources: https://</a:t>
            </a:r>
            <a:r>
              <a:rPr lang="en-US" sz="1600" dirty="0" err="1"/>
              <a:t>www.piaacgateway.com</a:t>
            </a:r>
            <a:r>
              <a:rPr lang="en-US" sz="1600" dirty="0"/>
              <a:t>/what-is-</a:t>
            </a:r>
            <a:r>
              <a:rPr lang="en-US" sz="1600" dirty="0" err="1"/>
              <a:t>piaacupdated</a:t>
            </a:r>
            <a:r>
              <a:rPr lang="en-US" sz="1600" kern="100" dirty="0">
                <a:effectLst/>
                <a:ea typeface="Aptos" panose="020B0004020202020204" pitchFamily="34" charset="0"/>
                <a:cs typeface="Times New Roman (Body CS)"/>
              </a:rPr>
              <a:t>; https://</a:t>
            </a:r>
            <a:r>
              <a:rPr lang="en-US" sz="1600" kern="100" dirty="0" err="1">
                <a:effectLst/>
                <a:ea typeface="Aptos" panose="020B0004020202020204" pitchFamily="34" charset="0"/>
                <a:cs typeface="Times New Roman (Body CS)"/>
              </a:rPr>
              <a:t>nces.ed.gov</a:t>
            </a:r>
            <a:r>
              <a:rPr lang="en-US" sz="1600" kern="100" dirty="0">
                <a:effectLst/>
                <a:ea typeface="Aptos" panose="020B0004020202020204" pitchFamily="34" charset="0"/>
                <a:cs typeface="Times New Roman (Body CS)"/>
              </a:rPr>
              <a:t>/surveys/</a:t>
            </a:r>
            <a:r>
              <a:rPr lang="en-US" sz="1600" kern="100" dirty="0" err="1">
                <a:effectLst/>
                <a:ea typeface="Aptos" panose="020B0004020202020204" pitchFamily="34" charset="0"/>
                <a:cs typeface="Times New Roman (Body CS)"/>
              </a:rPr>
              <a:t>piaac</a:t>
            </a:r>
            <a:r>
              <a:rPr lang="en-US" sz="1600" kern="100" dirty="0">
                <a:effectLst/>
                <a:ea typeface="Aptos" panose="020B0004020202020204" pitchFamily="34" charset="0"/>
                <a:cs typeface="Times New Roman (Body CS)"/>
              </a:rPr>
              <a:t>/</a:t>
            </a:r>
            <a:r>
              <a:rPr lang="en-US" sz="1600" kern="100" dirty="0" err="1">
                <a:effectLst/>
                <a:ea typeface="Aptos" panose="020B0004020202020204" pitchFamily="34" charset="0"/>
                <a:cs typeface="Times New Roman (Body CS)"/>
              </a:rPr>
              <a:t>national_results.asp</a:t>
            </a:r>
            <a:endParaRPr lang="en-US" sz="1600" kern="100" dirty="0">
              <a:effectLst/>
              <a:ea typeface="Aptos" panose="020B0004020202020204" pitchFamily="34" charset="0"/>
              <a:cs typeface="Times New Roman (Body CS)"/>
            </a:endParaRPr>
          </a:p>
        </p:txBody>
      </p:sp>
    </p:spTree>
    <p:extLst>
      <p:ext uri="{BB962C8B-B14F-4D97-AF65-F5344CB8AC3E}">
        <p14:creationId xmlns:p14="http://schemas.microsoft.com/office/powerpoint/2010/main" val="122820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PIAAC Data Collection </a:t>
            </a:r>
          </a:p>
        </p:txBody>
      </p:sp>
      <p:sp>
        <p:nvSpPr>
          <p:cNvPr id="3" name="Content Placeholder 2">
            <a:extLst>
              <a:ext uri="{FF2B5EF4-FFF2-40B4-BE49-F238E27FC236}">
                <a16:creationId xmlns:a16="http://schemas.microsoft.com/office/drawing/2014/main" id="{63627F49-E5A5-C74B-F927-43C3649C22CC}"/>
              </a:ext>
            </a:extLst>
          </p:cNvPr>
          <p:cNvSpPr>
            <a:spLocks noGrp="1"/>
          </p:cNvSpPr>
          <p:nvPr>
            <p:ph idx="1"/>
          </p:nvPr>
        </p:nvSpPr>
        <p:spPr>
          <a:xfrm>
            <a:off x="838200" y="1945459"/>
            <a:ext cx="10515600" cy="3824717"/>
          </a:xfrm>
        </p:spPr>
        <p:txBody>
          <a:bodyPr>
            <a:noAutofit/>
          </a:bodyPr>
          <a:lstStyle/>
          <a:p>
            <a:pPr marL="482346" indent="-457200">
              <a:buClr>
                <a:schemeClr val="accent6">
                  <a:lumMod val="50000"/>
                </a:schemeClr>
              </a:buClr>
              <a:buSzPct val="85000"/>
              <a:buFont typeface="Wingdings" pitchFamily="2" charset="2"/>
              <a:buChar char="Ø"/>
              <a:defRPr/>
            </a:pPr>
            <a:r>
              <a:rPr lang="en-US" sz="2600" dirty="0"/>
              <a:t>Background Questionnaire</a:t>
            </a:r>
          </a:p>
          <a:p>
            <a:pPr marL="825246" lvl="1" indent="-342900">
              <a:buClr>
                <a:schemeClr val="accent6">
                  <a:lumMod val="50000"/>
                </a:schemeClr>
              </a:buClr>
              <a:buSzPct val="85000"/>
              <a:buFont typeface="Wingdings" pitchFamily="2" charset="2"/>
              <a:buChar char="§"/>
              <a:defRPr/>
            </a:pPr>
            <a:r>
              <a:rPr lang="en-US" sz="2200" dirty="0"/>
              <a:t>Education and training, present and past</a:t>
            </a:r>
          </a:p>
          <a:p>
            <a:pPr marL="825246" lvl="1" indent="-342900">
              <a:buClr>
                <a:schemeClr val="accent6">
                  <a:lumMod val="50000"/>
                </a:schemeClr>
              </a:buClr>
              <a:buSzPct val="85000"/>
              <a:buFont typeface="Wingdings" pitchFamily="2" charset="2"/>
              <a:buChar char="§"/>
              <a:defRPr/>
            </a:pPr>
            <a:r>
              <a:rPr lang="en-US" sz="2200" dirty="0"/>
              <a:t>Work experience</a:t>
            </a:r>
          </a:p>
          <a:p>
            <a:pPr marL="825246" lvl="1" indent="-342900">
              <a:buClr>
                <a:schemeClr val="accent6">
                  <a:lumMod val="50000"/>
                </a:schemeClr>
              </a:buClr>
              <a:buSzPct val="85000"/>
              <a:buFont typeface="Wingdings" pitchFamily="2" charset="2"/>
              <a:buChar char="§"/>
              <a:defRPr/>
            </a:pPr>
            <a:r>
              <a:rPr lang="en-US" sz="2200" dirty="0"/>
              <a:t>Literacy, numeracy and ICT skill use at work and at home</a:t>
            </a:r>
          </a:p>
          <a:p>
            <a:pPr marL="825246" lvl="1" indent="-342900">
              <a:buClr>
                <a:schemeClr val="accent6">
                  <a:lumMod val="50000"/>
                </a:schemeClr>
              </a:buClr>
              <a:buSzPct val="85000"/>
              <a:buFont typeface="Wingdings" pitchFamily="2" charset="2"/>
              <a:buChar char="§"/>
              <a:defRPr/>
            </a:pPr>
            <a:r>
              <a:rPr lang="en-US" sz="2200" dirty="0"/>
              <a:t>Other 21</a:t>
            </a:r>
            <a:r>
              <a:rPr lang="en-US" sz="2200" baseline="30000" dirty="0"/>
              <a:t>st</a:t>
            </a:r>
            <a:r>
              <a:rPr lang="en-US" sz="2200" dirty="0"/>
              <a:t> century skills used at work</a:t>
            </a:r>
          </a:p>
          <a:p>
            <a:pPr marL="825246" lvl="1" indent="-342900">
              <a:buClr>
                <a:schemeClr val="accent6">
                  <a:lumMod val="50000"/>
                </a:schemeClr>
              </a:buClr>
              <a:buSzPct val="85000"/>
              <a:buFont typeface="Wingdings" pitchFamily="2" charset="2"/>
              <a:buChar char="§"/>
              <a:defRPr/>
            </a:pPr>
            <a:r>
              <a:rPr lang="en-US" sz="2200" dirty="0"/>
              <a:t>Personal traits and background information</a:t>
            </a:r>
          </a:p>
          <a:p>
            <a:pPr marL="457200" indent="-457200">
              <a:lnSpc>
                <a:spcPct val="110000"/>
              </a:lnSpc>
              <a:buClr>
                <a:schemeClr val="accent6">
                  <a:lumMod val="50000"/>
                </a:schemeClr>
              </a:buClr>
              <a:buSzPct val="85000"/>
              <a:buFont typeface="Wingdings" pitchFamily="2" charset="2"/>
              <a:buChar char="Ø"/>
            </a:pPr>
            <a:r>
              <a:rPr lang="en-US" sz="2600" dirty="0"/>
              <a:t>Module on skill use: cognitive skills, interaction and social skills, learning skills, physical skills</a:t>
            </a:r>
          </a:p>
          <a:p>
            <a:pPr marL="457200" indent="-457200">
              <a:lnSpc>
                <a:spcPct val="110000"/>
              </a:lnSpc>
              <a:buClr>
                <a:schemeClr val="accent6">
                  <a:lumMod val="50000"/>
                </a:schemeClr>
              </a:buClr>
              <a:buSzPct val="85000"/>
              <a:buFont typeface="Wingdings" pitchFamily="2" charset="2"/>
              <a:buChar char="Ø"/>
            </a:pPr>
            <a:r>
              <a:rPr lang="en-US" sz="2600" dirty="0"/>
              <a:t>Assessment of skills: literacy, numeracy, digital problem solving</a:t>
            </a:r>
          </a:p>
        </p:txBody>
      </p:sp>
      <p:sp>
        <p:nvSpPr>
          <p:cNvPr id="4" name="TextBox 3">
            <a:extLst>
              <a:ext uri="{FF2B5EF4-FFF2-40B4-BE49-F238E27FC236}">
                <a16:creationId xmlns:a16="http://schemas.microsoft.com/office/drawing/2014/main" id="{4DF9C9C6-A899-C105-6640-78B49A4EE69A}"/>
              </a:ext>
            </a:extLst>
          </p:cNvPr>
          <p:cNvSpPr txBox="1"/>
          <p:nvPr/>
        </p:nvSpPr>
        <p:spPr>
          <a:xfrm>
            <a:off x="838200" y="5833241"/>
            <a:ext cx="10515600" cy="338554"/>
          </a:xfrm>
          <a:prstGeom prst="rect">
            <a:avLst/>
          </a:prstGeom>
          <a:noFill/>
        </p:spPr>
        <p:txBody>
          <a:bodyPr wrap="square" rtlCol="0">
            <a:spAutoFit/>
          </a:bodyPr>
          <a:lstStyle/>
          <a:p>
            <a:r>
              <a:rPr lang="en-US" sz="1600" dirty="0"/>
              <a:t>Sources: https://</a:t>
            </a:r>
            <a:r>
              <a:rPr lang="en-US" sz="1600" dirty="0" err="1"/>
              <a:t>www.piaacgateway.com</a:t>
            </a:r>
            <a:r>
              <a:rPr lang="en-US" sz="1600" dirty="0"/>
              <a:t>/what-is-</a:t>
            </a:r>
            <a:r>
              <a:rPr lang="en-US" sz="1600" dirty="0" err="1"/>
              <a:t>piaacupdated</a:t>
            </a:r>
            <a:r>
              <a:rPr lang="en-US" sz="1600" dirty="0"/>
              <a:t>; </a:t>
            </a:r>
            <a:r>
              <a:rPr lang="en-US" sz="1600" kern="100" dirty="0">
                <a:effectLst/>
                <a:ea typeface="Aptos" panose="020B0004020202020204" pitchFamily="34" charset="0"/>
                <a:cs typeface="Times New Roman (Body CS)"/>
              </a:rPr>
              <a:t>https://</a:t>
            </a:r>
            <a:r>
              <a:rPr lang="en-US" sz="1600" kern="100" dirty="0" err="1">
                <a:effectLst/>
                <a:ea typeface="Aptos" panose="020B0004020202020204" pitchFamily="34" charset="0"/>
                <a:cs typeface="Times New Roman (Body CS)"/>
              </a:rPr>
              <a:t>nces.ed.gov</a:t>
            </a:r>
            <a:r>
              <a:rPr lang="en-US" sz="1600" kern="100" dirty="0">
                <a:effectLst/>
                <a:ea typeface="Aptos" panose="020B0004020202020204" pitchFamily="34" charset="0"/>
                <a:cs typeface="Times New Roman (Body CS)"/>
              </a:rPr>
              <a:t>/surveys/</a:t>
            </a:r>
            <a:r>
              <a:rPr lang="en-US" sz="1600" kern="100" dirty="0" err="1">
                <a:effectLst/>
                <a:ea typeface="Aptos" panose="020B0004020202020204" pitchFamily="34" charset="0"/>
                <a:cs typeface="Times New Roman (Body CS)"/>
              </a:rPr>
              <a:t>piaac</a:t>
            </a:r>
            <a:r>
              <a:rPr lang="en-US" sz="1600" kern="100" dirty="0">
                <a:effectLst/>
                <a:ea typeface="Aptos" panose="020B0004020202020204" pitchFamily="34" charset="0"/>
                <a:cs typeface="Times New Roman (Body CS)"/>
              </a:rPr>
              <a:t>/</a:t>
            </a:r>
            <a:r>
              <a:rPr lang="en-US" sz="1600" kern="100" dirty="0" err="1">
                <a:effectLst/>
                <a:ea typeface="Aptos" panose="020B0004020202020204" pitchFamily="34" charset="0"/>
                <a:cs typeface="Times New Roman (Body CS)"/>
              </a:rPr>
              <a:t>national_results.asp</a:t>
            </a:r>
            <a:endParaRPr lang="en-US" sz="1600" kern="100" dirty="0">
              <a:effectLst/>
              <a:ea typeface="Aptos" panose="020B0004020202020204" pitchFamily="34" charset="0"/>
              <a:cs typeface="Times New Roman (Body CS)"/>
            </a:endParaRPr>
          </a:p>
        </p:txBody>
      </p:sp>
    </p:spTree>
    <p:extLst>
      <p:ext uri="{BB962C8B-B14F-4D97-AF65-F5344CB8AC3E}">
        <p14:creationId xmlns:p14="http://schemas.microsoft.com/office/powerpoint/2010/main" val="303912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28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Definitions of PIAAC Direct Assessment Subjects</a:t>
            </a:r>
          </a:p>
        </p:txBody>
      </p:sp>
      <p:sp>
        <p:nvSpPr>
          <p:cNvPr id="4" name="TextBox 3">
            <a:extLst>
              <a:ext uri="{FF2B5EF4-FFF2-40B4-BE49-F238E27FC236}">
                <a16:creationId xmlns:a16="http://schemas.microsoft.com/office/drawing/2014/main" id="{4DF9C9C6-A899-C105-6640-78B49A4EE69A}"/>
              </a:ext>
            </a:extLst>
          </p:cNvPr>
          <p:cNvSpPr txBox="1"/>
          <p:nvPr/>
        </p:nvSpPr>
        <p:spPr>
          <a:xfrm>
            <a:off x="838200" y="6022433"/>
            <a:ext cx="10515600" cy="338554"/>
          </a:xfrm>
          <a:prstGeom prst="rect">
            <a:avLst/>
          </a:prstGeom>
          <a:noFill/>
        </p:spPr>
        <p:txBody>
          <a:bodyPr wrap="square" rtlCol="0">
            <a:spAutoFit/>
          </a:bodyPr>
          <a:lstStyle/>
          <a:p>
            <a:r>
              <a:rPr lang="en-US" sz="1600" dirty="0"/>
              <a:t>Sources: https://</a:t>
            </a:r>
            <a:r>
              <a:rPr lang="en-US" sz="1600" dirty="0" err="1"/>
              <a:t>www.piaacgateway.com</a:t>
            </a:r>
            <a:r>
              <a:rPr lang="en-US" sz="1600" dirty="0"/>
              <a:t>/what-is-</a:t>
            </a:r>
            <a:r>
              <a:rPr lang="en-US" sz="1600" dirty="0" err="1"/>
              <a:t>piaacupdated</a:t>
            </a:r>
            <a:r>
              <a:rPr lang="en-US" sz="1600" kern="100" dirty="0">
                <a:effectLst/>
                <a:ea typeface="Aptos" panose="020B0004020202020204" pitchFamily="34" charset="0"/>
                <a:cs typeface="Times New Roman (Body CS)"/>
              </a:rPr>
              <a:t>; https://</a:t>
            </a:r>
            <a:r>
              <a:rPr lang="en-US" sz="1600" kern="100" dirty="0" err="1">
                <a:effectLst/>
                <a:ea typeface="Aptos" panose="020B0004020202020204" pitchFamily="34" charset="0"/>
                <a:cs typeface="Times New Roman (Body CS)"/>
              </a:rPr>
              <a:t>nces.ed.gov</a:t>
            </a:r>
            <a:r>
              <a:rPr lang="en-US" sz="1600" kern="100" dirty="0">
                <a:effectLst/>
                <a:ea typeface="Aptos" panose="020B0004020202020204" pitchFamily="34" charset="0"/>
                <a:cs typeface="Times New Roman (Body CS)"/>
              </a:rPr>
              <a:t>/surveys/</a:t>
            </a:r>
            <a:r>
              <a:rPr lang="en-US" sz="1600" kern="100" dirty="0" err="1">
                <a:effectLst/>
                <a:ea typeface="Aptos" panose="020B0004020202020204" pitchFamily="34" charset="0"/>
                <a:cs typeface="Times New Roman (Body CS)"/>
              </a:rPr>
              <a:t>piaac</a:t>
            </a:r>
            <a:r>
              <a:rPr lang="en-US" sz="1600" kern="100" dirty="0">
                <a:effectLst/>
                <a:ea typeface="Aptos" panose="020B0004020202020204" pitchFamily="34" charset="0"/>
                <a:cs typeface="Times New Roman (Body CS)"/>
              </a:rPr>
              <a:t>/</a:t>
            </a:r>
            <a:r>
              <a:rPr lang="en-US" sz="1600" kern="100" dirty="0" err="1">
                <a:effectLst/>
                <a:ea typeface="Aptos" panose="020B0004020202020204" pitchFamily="34" charset="0"/>
                <a:cs typeface="Times New Roman (Body CS)"/>
              </a:rPr>
              <a:t>national_results.asp</a:t>
            </a:r>
            <a:endParaRPr lang="en-US" sz="1600" kern="100" dirty="0">
              <a:effectLst/>
              <a:ea typeface="Aptos" panose="020B0004020202020204" pitchFamily="34" charset="0"/>
              <a:cs typeface="Times New Roman (Body CS)"/>
            </a:endParaRPr>
          </a:p>
        </p:txBody>
      </p:sp>
      <p:sp>
        <p:nvSpPr>
          <p:cNvPr id="7" name="Rounded Rectangle 6">
            <a:extLst>
              <a:ext uri="{FF2B5EF4-FFF2-40B4-BE49-F238E27FC236}">
                <a16:creationId xmlns:a16="http://schemas.microsoft.com/office/drawing/2014/main" id="{DB36C8B0-9AF0-E6E4-5C8E-3260D939347D}"/>
              </a:ext>
            </a:extLst>
          </p:cNvPr>
          <p:cNvSpPr/>
          <p:nvPr/>
        </p:nvSpPr>
        <p:spPr>
          <a:xfrm>
            <a:off x="2019300" y="1970690"/>
            <a:ext cx="8191500" cy="118976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x-none" sz="2200" i="1" dirty="0">
                <a:solidFill>
                  <a:schemeClr val="tx2"/>
                </a:solidFill>
              </a:rPr>
              <a:t>Literacy is </a:t>
            </a:r>
            <a:r>
              <a:rPr lang="x-none" sz="2200" i="1" u="sng" dirty="0">
                <a:solidFill>
                  <a:schemeClr val="tx2"/>
                </a:solidFill>
              </a:rPr>
              <a:t>understanding</a:t>
            </a:r>
            <a:r>
              <a:rPr lang="x-none" sz="2200" i="1" dirty="0">
                <a:solidFill>
                  <a:schemeClr val="tx2"/>
                </a:solidFill>
              </a:rPr>
              <a:t>, </a:t>
            </a:r>
            <a:r>
              <a:rPr lang="x-none" sz="2200" i="1" u="sng" dirty="0">
                <a:solidFill>
                  <a:schemeClr val="tx2"/>
                </a:solidFill>
              </a:rPr>
              <a:t>evaluating</a:t>
            </a:r>
            <a:r>
              <a:rPr lang="x-none" sz="2200" i="1" dirty="0">
                <a:solidFill>
                  <a:schemeClr val="tx2"/>
                </a:solidFill>
              </a:rPr>
              <a:t>, </a:t>
            </a:r>
            <a:r>
              <a:rPr lang="x-none" sz="2200" i="1" u="sng" dirty="0">
                <a:solidFill>
                  <a:schemeClr val="tx2"/>
                </a:solidFill>
              </a:rPr>
              <a:t>using and engaging</a:t>
            </a:r>
            <a:r>
              <a:rPr lang="x-none" sz="2200" i="1" dirty="0">
                <a:solidFill>
                  <a:schemeClr val="tx2"/>
                </a:solidFill>
              </a:rPr>
              <a:t> with written </a:t>
            </a:r>
            <a:r>
              <a:rPr lang="x-none" sz="2200" i="1">
                <a:solidFill>
                  <a:schemeClr val="tx2"/>
                </a:solidFill>
              </a:rPr>
              <a:t>texts to </a:t>
            </a:r>
            <a:r>
              <a:rPr lang="x-none" sz="2200" i="1" dirty="0">
                <a:solidFill>
                  <a:schemeClr val="tx2"/>
                </a:solidFill>
              </a:rPr>
              <a:t>participate in society</a:t>
            </a:r>
            <a:r>
              <a:rPr lang="x-none" sz="2200" i="1">
                <a:solidFill>
                  <a:schemeClr val="tx2"/>
                </a:solidFill>
              </a:rPr>
              <a:t>, to </a:t>
            </a:r>
            <a:r>
              <a:rPr lang="x-none" sz="2200" i="1" dirty="0">
                <a:solidFill>
                  <a:schemeClr val="tx2"/>
                </a:solidFill>
              </a:rPr>
              <a:t>achieve one’s goals, </a:t>
            </a:r>
            <a:r>
              <a:rPr lang="x-none" sz="2200" i="1">
                <a:solidFill>
                  <a:schemeClr val="tx2"/>
                </a:solidFill>
              </a:rPr>
              <a:t>and to </a:t>
            </a:r>
            <a:r>
              <a:rPr lang="x-none" sz="2200" i="1" dirty="0">
                <a:solidFill>
                  <a:schemeClr val="tx2"/>
                </a:solidFill>
              </a:rPr>
              <a:t>develop one’s knowledge and potential.</a:t>
            </a:r>
            <a:endParaRPr lang="en-US" sz="2200" dirty="0">
              <a:solidFill>
                <a:schemeClr val="tx2"/>
              </a:solidFill>
            </a:endParaRPr>
          </a:p>
        </p:txBody>
      </p:sp>
      <p:sp>
        <p:nvSpPr>
          <p:cNvPr id="8" name="Rounded Rectangle 7">
            <a:extLst>
              <a:ext uri="{FF2B5EF4-FFF2-40B4-BE49-F238E27FC236}">
                <a16:creationId xmlns:a16="http://schemas.microsoft.com/office/drawing/2014/main" id="{07253597-42E7-25E1-B271-3B467113AD1C}"/>
              </a:ext>
            </a:extLst>
          </p:cNvPr>
          <p:cNvSpPr/>
          <p:nvPr/>
        </p:nvSpPr>
        <p:spPr>
          <a:xfrm>
            <a:off x="2019300" y="3161353"/>
            <a:ext cx="8191500" cy="13255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200" i="1" dirty="0">
                <a:solidFill>
                  <a:schemeClr val="tx2"/>
                </a:solidFill>
              </a:rPr>
              <a:t>Numeracy is the ability to </a:t>
            </a:r>
            <a:r>
              <a:rPr lang="en-US" sz="2200" i="1" u="sng" dirty="0">
                <a:solidFill>
                  <a:schemeClr val="tx2"/>
                </a:solidFill>
              </a:rPr>
              <a:t>access</a:t>
            </a:r>
            <a:r>
              <a:rPr lang="en-US" sz="2200" i="1" dirty="0">
                <a:solidFill>
                  <a:schemeClr val="tx2"/>
                </a:solidFill>
              </a:rPr>
              <a:t>, </a:t>
            </a:r>
            <a:r>
              <a:rPr lang="en-US" sz="2200" i="1" u="sng" dirty="0">
                <a:solidFill>
                  <a:schemeClr val="tx2"/>
                </a:solidFill>
              </a:rPr>
              <a:t>use</a:t>
            </a:r>
            <a:r>
              <a:rPr lang="en-US" sz="2200" i="1" dirty="0">
                <a:solidFill>
                  <a:schemeClr val="tx2"/>
                </a:solidFill>
              </a:rPr>
              <a:t>, </a:t>
            </a:r>
            <a:r>
              <a:rPr lang="en-US" sz="2200" i="1" u="sng" dirty="0">
                <a:solidFill>
                  <a:schemeClr val="tx2"/>
                </a:solidFill>
              </a:rPr>
              <a:t>interpret</a:t>
            </a:r>
            <a:r>
              <a:rPr lang="en-US" sz="2200" i="1" dirty="0">
                <a:solidFill>
                  <a:schemeClr val="tx2"/>
                </a:solidFill>
              </a:rPr>
              <a:t>, and </a:t>
            </a:r>
            <a:r>
              <a:rPr lang="en-US" sz="2200" i="1" u="sng" dirty="0">
                <a:solidFill>
                  <a:schemeClr val="tx2"/>
                </a:solidFill>
              </a:rPr>
              <a:t>communicate</a:t>
            </a:r>
            <a:r>
              <a:rPr lang="en-US" sz="2200" i="1" dirty="0">
                <a:solidFill>
                  <a:schemeClr val="tx2"/>
                </a:solidFill>
              </a:rPr>
              <a:t> mathematical information and ideas, in order to engage in and manage the mathematical demands of a range of situations in adult life.</a:t>
            </a:r>
          </a:p>
        </p:txBody>
      </p:sp>
      <p:sp>
        <p:nvSpPr>
          <p:cNvPr id="9" name="Rounded Rectangle 8">
            <a:extLst>
              <a:ext uri="{FF2B5EF4-FFF2-40B4-BE49-F238E27FC236}">
                <a16:creationId xmlns:a16="http://schemas.microsoft.com/office/drawing/2014/main" id="{88313D64-471C-2C7B-6281-856DEEF8BD07}"/>
              </a:ext>
            </a:extLst>
          </p:cNvPr>
          <p:cNvSpPr/>
          <p:nvPr/>
        </p:nvSpPr>
        <p:spPr>
          <a:xfrm>
            <a:off x="2019300" y="4486916"/>
            <a:ext cx="8191500" cy="132486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200" i="1" dirty="0">
                <a:solidFill>
                  <a:schemeClr val="tx2"/>
                </a:solidFill>
              </a:rPr>
              <a:t>Problem solving in technology-rich environments involves using digital technology, communication tools and networks to </a:t>
            </a:r>
            <a:r>
              <a:rPr lang="en-US" sz="2200" i="1" u="sng" dirty="0">
                <a:solidFill>
                  <a:schemeClr val="tx2"/>
                </a:solidFill>
              </a:rPr>
              <a:t>acquire</a:t>
            </a:r>
            <a:r>
              <a:rPr lang="en-US" sz="2200" i="1" dirty="0">
                <a:solidFill>
                  <a:schemeClr val="tx2"/>
                </a:solidFill>
              </a:rPr>
              <a:t> and </a:t>
            </a:r>
            <a:r>
              <a:rPr lang="en-US" sz="2200" i="1" u="sng" dirty="0">
                <a:solidFill>
                  <a:schemeClr val="tx2"/>
                </a:solidFill>
              </a:rPr>
              <a:t>evaluate</a:t>
            </a:r>
            <a:r>
              <a:rPr lang="en-US" sz="2200" i="1" dirty="0">
                <a:solidFill>
                  <a:schemeClr val="tx2"/>
                </a:solidFill>
              </a:rPr>
              <a:t> information, </a:t>
            </a:r>
            <a:r>
              <a:rPr lang="en-US" sz="2200" i="1" u="sng" dirty="0">
                <a:solidFill>
                  <a:schemeClr val="tx2"/>
                </a:solidFill>
              </a:rPr>
              <a:t>communicate</a:t>
            </a:r>
            <a:r>
              <a:rPr lang="en-US" sz="2200" i="1" dirty="0">
                <a:solidFill>
                  <a:schemeClr val="tx2"/>
                </a:solidFill>
              </a:rPr>
              <a:t> with others and </a:t>
            </a:r>
            <a:r>
              <a:rPr lang="en-US" sz="2200" i="1" u="sng" dirty="0">
                <a:solidFill>
                  <a:schemeClr val="tx2"/>
                </a:solidFill>
              </a:rPr>
              <a:t>perform practical </a:t>
            </a:r>
            <a:r>
              <a:rPr lang="en-US" sz="2200" i="1" dirty="0">
                <a:solidFill>
                  <a:schemeClr val="tx2"/>
                </a:solidFill>
              </a:rPr>
              <a:t>tasks.</a:t>
            </a:r>
          </a:p>
        </p:txBody>
      </p:sp>
    </p:spTree>
    <p:extLst>
      <p:ext uri="{BB962C8B-B14F-4D97-AF65-F5344CB8AC3E}">
        <p14:creationId xmlns:p14="http://schemas.microsoft.com/office/powerpoint/2010/main" val="31051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1F7-9C64-75F1-7E21-05D786BAC487}"/>
              </a:ext>
            </a:extLst>
          </p:cNvPr>
          <p:cNvSpPr>
            <a:spLocks noGrp="1"/>
          </p:cNvSpPr>
          <p:nvPr>
            <p:ph type="title"/>
          </p:nvPr>
        </p:nvSpPr>
        <p:spPr>
          <a:solidFill>
            <a:schemeClr val="bg1"/>
          </a:solidFill>
          <a:ln w="15875">
            <a:solidFill>
              <a:schemeClr val="accent5">
                <a:lumMod val="50000"/>
              </a:schemeClr>
            </a:solidFill>
          </a:ln>
        </p:spPr>
        <p:txBody>
          <a:bodyPr>
            <a:normAutofit/>
          </a:bodyPr>
          <a:lstStyle/>
          <a:p>
            <a:pPr algn="ctr"/>
            <a:r>
              <a:rPr lang="en-US"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PIAAC Reporting for Literacy </a:t>
            </a:r>
          </a:p>
        </p:txBody>
      </p:sp>
      <p:sp>
        <p:nvSpPr>
          <p:cNvPr id="3" name="Content Placeholder 2">
            <a:extLst>
              <a:ext uri="{FF2B5EF4-FFF2-40B4-BE49-F238E27FC236}">
                <a16:creationId xmlns:a16="http://schemas.microsoft.com/office/drawing/2014/main" id="{63627F49-E5A5-C74B-F927-43C3649C22CC}"/>
              </a:ext>
            </a:extLst>
          </p:cNvPr>
          <p:cNvSpPr>
            <a:spLocks noGrp="1"/>
          </p:cNvSpPr>
          <p:nvPr>
            <p:ph idx="1"/>
          </p:nvPr>
        </p:nvSpPr>
        <p:spPr>
          <a:xfrm>
            <a:off x="838200" y="2103120"/>
            <a:ext cx="10515600" cy="3870960"/>
          </a:xfrm>
        </p:spPr>
        <p:txBody>
          <a:bodyPr>
            <a:normAutofit/>
          </a:bodyPr>
          <a:lstStyle/>
          <a:p>
            <a:pPr marL="457200" indent="-457200">
              <a:lnSpc>
                <a:spcPct val="110000"/>
              </a:lnSpc>
              <a:buClr>
                <a:schemeClr val="accent5">
                  <a:lumMod val="50000"/>
                </a:schemeClr>
              </a:buClr>
              <a:buSzPct val="85000"/>
              <a:buFont typeface="Wingdings" pitchFamily="2" charset="2"/>
              <a:buChar char="Ø"/>
            </a:pPr>
            <a:r>
              <a:rPr lang="en-US" sz="2600" dirty="0"/>
              <a:t>500 point scale with 6 levels, from Below Level 1 to Level 5</a:t>
            </a:r>
          </a:p>
          <a:p>
            <a:pPr marL="457200" indent="-457200">
              <a:lnSpc>
                <a:spcPct val="110000"/>
              </a:lnSpc>
              <a:buClr>
                <a:schemeClr val="accent5">
                  <a:lumMod val="50000"/>
                </a:schemeClr>
              </a:buClr>
              <a:buSzPct val="85000"/>
              <a:buFont typeface="Wingdings" pitchFamily="2" charset="2"/>
              <a:buChar char="Ø"/>
            </a:pPr>
            <a:r>
              <a:rPr lang="en-US" sz="2600" dirty="0"/>
              <a:t>Test items at all levels drawn from real-world materials and tasks</a:t>
            </a:r>
          </a:p>
          <a:p>
            <a:pPr marL="457200" indent="-457200">
              <a:lnSpc>
                <a:spcPct val="110000"/>
              </a:lnSpc>
              <a:buClr>
                <a:schemeClr val="accent5">
                  <a:lumMod val="50000"/>
                </a:schemeClr>
              </a:buClr>
              <a:buSzPct val="85000"/>
              <a:buFont typeface="Wingdings" pitchFamily="2" charset="2"/>
              <a:buChar char="Ø"/>
            </a:pPr>
            <a:r>
              <a:rPr lang="en-US" sz="2600" dirty="0"/>
              <a:t>For full descriptions of the task types at each level, see https://</a:t>
            </a:r>
            <a:r>
              <a:rPr lang="en-US" sz="2600" dirty="0" err="1"/>
              <a:t>nces.ed.gov</a:t>
            </a:r>
            <a:r>
              <a:rPr lang="en-US" sz="2600" dirty="0"/>
              <a:t>/surveys/</a:t>
            </a:r>
            <a:r>
              <a:rPr lang="en-US" sz="2600" dirty="0" err="1"/>
              <a:t>piaac</a:t>
            </a:r>
            <a:r>
              <a:rPr lang="en-US" sz="2600" dirty="0"/>
              <a:t>/</a:t>
            </a:r>
            <a:r>
              <a:rPr lang="en-US" sz="2600" dirty="0" err="1"/>
              <a:t>measure.asp</a:t>
            </a:r>
            <a:endParaRPr lang="en-US" sz="2600" dirty="0"/>
          </a:p>
          <a:p>
            <a:pPr marL="457200" indent="-457200">
              <a:lnSpc>
                <a:spcPct val="110000"/>
              </a:lnSpc>
              <a:buClr>
                <a:schemeClr val="accent5">
                  <a:lumMod val="50000"/>
                </a:schemeClr>
              </a:buClr>
              <a:buSzPct val="85000"/>
              <a:buFont typeface="Wingdings" pitchFamily="2" charset="2"/>
              <a:buChar char="Ø"/>
            </a:pPr>
            <a:r>
              <a:rPr lang="en-US" sz="2600" dirty="0"/>
              <a:t>For sample items at each level, see https://</a:t>
            </a:r>
            <a:r>
              <a:rPr lang="en-US" sz="2600" dirty="0" err="1"/>
              <a:t>nces.ed.gov</a:t>
            </a:r>
            <a:r>
              <a:rPr lang="en-US" sz="2600" dirty="0"/>
              <a:t>/surveys/ </a:t>
            </a:r>
            <a:r>
              <a:rPr lang="en-US" sz="2600" dirty="0" err="1"/>
              <a:t>piaac</a:t>
            </a:r>
            <a:r>
              <a:rPr lang="en-US" sz="2600" dirty="0"/>
              <a:t>/</a:t>
            </a:r>
            <a:r>
              <a:rPr lang="en-US" sz="2600" dirty="0" err="1"/>
              <a:t>measure.asp?section</a:t>
            </a:r>
            <a:r>
              <a:rPr lang="en-US" sz="2600" dirty="0"/>
              <a:t>=1&amp;sub_section=5</a:t>
            </a:r>
          </a:p>
          <a:p>
            <a:pPr marL="457200" indent="-457200">
              <a:lnSpc>
                <a:spcPct val="110000"/>
              </a:lnSpc>
              <a:buClr>
                <a:schemeClr val="accent5">
                  <a:lumMod val="50000"/>
                </a:schemeClr>
              </a:buClr>
              <a:buSzPct val="85000"/>
              <a:buFont typeface="Wingdings" pitchFamily="2" charset="2"/>
              <a:buChar char="Ø"/>
            </a:pPr>
            <a:r>
              <a:rPr lang="en-US" sz="2600" dirty="0"/>
              <a:t>For research reports, see https://</a:t>
            </a:r>
            <a:r>
              <a:rPr lang="en-US" sz="2600" dirty="0" err="1"/>
              <a:t>www.piaacgateway.com</a:t>
            </a:r>
            <a:r>
              <a:rPr lang="en-US" sz="2600" dirty="0"/>
              <a:t>/</a:t>
            </a:r>
            <a:r>
              <a:rPr lang="en-US" sz="2600" dirty="0" err="1"/>
              <a:t>researchpapers</a:t>
            </a:r>
            <a:endParaRPr lang="en-US" sz="2600" dirty="0"/>
          </a:p>
        </p:txBody>
      </p:sp>
      <p:sp>
        <p:nvSpPr>
          <p:cNvPr id="4" name="TextBox 3">
            <a:extLst>
              <a:ext uri="{FF2B5EF4-FFF2-40B4-BE49-F238E27FC236}">
                <a16:creationId xmlns:a16="http://schemas.microsoft.com/office/drawing/2014/main" id="{E447E6BC-8629-E891-7EF4-432A46C776B5}"/>
              </a:ext>
            </a:extLst>
          </p:cNvPr>
          <p:cNvSpPr txBox="1"/>
          <p:nvPr/>
        </p:nvSpPr>
        <p:spPr>
          <a:xfrm>
            <a:off x="838200" y="6022433"/>
            <a:ext cx="10515600" cy="338554"/>
          </a:xfrm>
          <a:prstGeom prst="rect">
            <a:avLst/>
          </a:prstGeom>
          <a:noFill/>
        </p:spPr>
        <p:txBody>
          <a:bodyPr wrap="square" rtlCol="0">
            <a:spAutoFit/>
          </a:bodyPr>
          <a:lstStyle/>
          <a:p>
            <a:r>
              <a:rPr lang="en-US" sz="1600" dirty="0"/>
              <a:t>Source: https://</a:t>
            </a:r>
            <a:r>
              <a:rPr lang="en-US" sz="1600" dirty="0" err="1"/>
              <a:t>nces.ed.gov</a:t>
            </a:r>
            <a:r>
              <a:rPr lang="en-US" sz="1600" dirty="0"/>
              <a:t>/surveys/</a:t>
            </a:r>
            <a:r>
              <a:rPr lang="en-US" sz="1600" dirty="0" err="1"/>
              <a:t>piaac</a:t>
            </a:r>
            <a:r>
              <a:rPr lang="en-US" sz="1600" dirty="0"/>
              <a:t>/</a:t>
            </a:r>
            <a:r>
              <a:rPr lang="en-US" sz="1600" dirty="0" err="1"/>
              <a:t>measure.asp</a:t>
            </a:r>
            <a:endParaRPr lang="en-US" sz="1600" kern="100" dirty="0">
              <a:effectLst/>
              <a:ea typeface="Aptos" panose="020B0004020202020204" pitchFamily="34" charset="0"/>
              <a:cs typeface="Times New Roman (Body CS)"/>
            </a:endParaRPr>
          </a:p>
        </p:txBody>
      </p:sp>
    </p:spTree>
    <p:extLst>
      <p:ext uri="{BB962C8B-B14F-4D97-AF65-F5344CB8AC3E}">
        <p14:creationId xmlns:p14="http://schemas.microsoft.com/office/powerpoint/2010/main" val="3766930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2797</TotalTime>
  <Words>2561</Words>
  <Application>Microsoft Macintosh PowerPoint</Application>
  <PresentationFormat>Widescreen</PresentationFormat>
  <Paragraphs>188</Paragraphs>
  <Slides>33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Aptos</vt:lpstr>
      <vt:lpstr>Arial</vt:lpstr>
      <vt:lpstr>Calibri</vt:lpstr>
      <vt:lpstr>Calibri Light</vt:lpstr>
      <vt:lpstr>Franklin Gothic Book</vt:lpstr>
      <vt:lpstr>Rosario</vt:lpstr>
      <vt:lpstr>Rosario SemiBold</vt:lpstr>
      <vt:lpstr>Verdana</vt:lpstr>
      <vt:lpstr>Wingdings</vt:lpstr>
      <vt:lpstr>Office Theme</vt:lpstr>
      <vt:lpstr>Libraries, Literacies,  and Adult Education </vt:lpstr>
      <vt:lpstr>Literacy </vt:lpstr>
      <vt:lpstr>Libraries </vt:lpstr>
      <vt:lpstr>Agenda </vt:lpstr>
      <vt:lpstr>Literacy Skill Levels of U.S. Adults </vt:lpstr>
      <vt:lpstr>The Program for the International Assessment of Adult Competencies (PIAAC) </vt:lpstr>
      <vt:lpstr>PIAAC Data Collection </vt:lpstr>
      <vt:lpstr>Definitions of PIAAC Direct Assessment Subjects</vt:lpstr>
      <vt:lpstr>PIAAC Reporting for Literacy </vt:lpstr>
      <vt:lpstr>Both more books growing up and education of the parents are associated with higher literacy skills.</vt:lpstr>
      <vt:lpstr>PIAAC Literacy – Below Level 1</vt:lpstr>
      <vt:lpstr>PIAAC Literacy – Level 1</vt:lpstr>
      <vt:lpstr>PIAAC Literacy – Level 2</vt:lpstr>
      <vt:lpstr>The PIAAC Skills Map – Average Literacy </vt:lpstr>
      <vt:lpstr>The PIAAC Skills Map – Literacy Level 1 </vt:lpstr>
      <vt:lpstr>PIAAC Literacy: Georgia </vt:lpstr>
      <vt:lpstr>Using the PIAAC Skills Map – Georgia </vt:lpstr>
      <vt:lpstr>PIAAC Skills Map – Example for Fulton County</vt:lpstr>
      <vt:lpstr>Questions for Consideration </vt:lpstr>
      <vt:lpstr>The Federal Adult Education System</vt:lpstr>
      <vt:lpstr>The Federal Adult Education System</vt:lpstr>
      <vt:lpstr>Participation in Federally Funded Programs: Georgia  </vt:lpstr>
      <vt:lpstr>Need v. Participation in Georgia</vt:lpstr>
      <vt:lpstr>Adult Literacy in Georgia</vt:lpstr>
      <vt:lpstr>Adult Education in Georgia</vt:lpstr>
      <vt:lpstr>Certified Literate Community Program</vt:lpstr>
      <vt:lpstr>Adult Education in Georgia</vt:lpstr>
      <vt:lpstr>Adult Learners: Challenges</vt:lpstr>
      <vt:lpstr>Adult Education in Georgia Libraries</vt:lpstr>
      <vt:lpstr>Example: Adult Education in DC Libraries</vt:lpstr>
      <vt:lpstr>Adult Learners: Strengths and Assets</vt:lpstr>
      <vt:lpstr>Challenge and Potential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IN  Education and Economic Advancement for Adult Learners </dc:title>
  <dc:creator>Deborah Kennedy</dc:creator>
  <cp:lastModifiedBy>Deborah Kennedy</cp:lastModifiedBy>
  <cp:revision>83</cp:revision>
  <dcterms:created xsi:type="dcterms:W3CDTF">2023-09-30T19:54:10Z</dcterms:created>
  <dcterms:modified xsi:type="dcterms:W3CDTF">2024-06-11T00:36:06Z</dcterms:modified>
</cp:coreProperties>
</file>