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6858000" cx="9144000"/>
  <p:notesSz cx="6858000" cy="9144000"/>
  <p:embeddedFontLst>
    <p:embeddedFont>
      <p:font typeface="Raleway"/>
      <p:regular r:id="rId30"/>
      <p:bold r:id="rId31"/>
      <p:italic r:id="rId32"/>
      <p:boldItalic r:id="rId33"/>
    </p:embeddedFont>
    <p:embeddedFont>
      <p:font typeface="Lato"/>
      <p:regular r:id="rId34"/>
      <p:bold r:id="rId35"/>
      <p:italic r:id="rId36"/>
      <p:boldItalic r:id="rId37"/>
    </p:embeddedFont>
    <p:embeddedFont>
      <p:font typeface="Open Sans Light"/>
      <p:regular r:id="rId38"/>
      <p:bold r:id="rId39"/>
      <p:italic r:id="rId40"/>
      <p:boldItalic r:id="rId41"/>
    </p:embeddedFont>
    <p:embeddedFont>
      <p:font typeface="Open Sans"/>
      <p:regular r:id="rId42"/>
      <p:bold r:id="rId43"/>
      <p:italic r:id="rId44"/>
      <p:boldItalic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Light-italic.fntdata"/><Relationship Id="rId20" Type="http://schemas.openxmlformats.org/officeDocument/2006/relationships/slide" Target="slides/slide15.xml"/><Relationship Id="rId42" Type="http://schemas.openxmlformats.org/officeDocument/2006/relationships/font" Target="fonts/OpenSans-regular.fntdata"/><Relationship Id="rId41" Type="http://schemas.openxmlformats.org/officeDocument/2006/relationships/font" Target="fonts/OpenSansLight-boldItalic.fntdata"/><Relationship Id="rId22" Type="http://schemas.openxmlformats.org/officeDocument/2006/relationships/slide" Target="slides/slide17.xml"/><Relationship Id="rId44" Type="http://schemas.openxmlformats.org/officeDocument/2006/relationships/font" Target="fonts/OpenSans-italic.fntdata"/><Relationship Id="rId21" Type="http://schemas.openxmlformats.org/officeDocument/2006/relationships/slide" Target="slides/slide16.xml"/><Relationship Id="rId43" Type="http://schemas.openxmlformats.org/officeDocument/2006/relationships/font" Target="fonts/OpenSans-bold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45" Type="http://schemas.openxmlformats.org/officeDocument/2006/relationships/font" Target="fonts/OpenSans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aleway-bold.fntdata"/><Relationship Id="rId30" Type="http://schemas.openxmlformats.org/officeDocument/2006/relationships/font" Target="fonts/Raleway-regular.fntdata"/><Relationship Id="rId11" Type="http://schemas.openxmlformats.org/officeDocument/2006/relationships/slide" Target="slides/slide6.xml"/><Relationship Id="rId33" Type="http://schemas.openxmlformats.org/officeDocument/2006/relationships/font" Target="fonts/Raleway-boldItalic.fntdata"/><Relationship Id="rId10" Type="http://schemas.openxmlformats.org/officeDocument/2006/relationships/slide" Target="slides/slide5.xml"/><Relationship Id="rId32" Type="http://schemas.openxmlformats.org/officeDocument/2006/relationships/font" Target="fonts/Raleway-italic.fntdata"/><Relationship Id="rId13" Type="http://schemas.openxmlformats.org/officeDocument/2006/relationships/slide" Target="slides/slide8.xml"/><Relationship Id="rId35" Type="http://schemas.openxmlformats.org/officeDocument/2006/relationships/font" Target="fonts/Lato-bold.fntdata"/><Relationship Id="rId12" Type="http://schemas.openxmlformats.org/officeDocument/2006/relationships/slide" Target="slides/slide7.xml"/><Relationship Id="rId34" Type="http://schemas.openxmlformats.org/officeDocument/2006/relationships/font" Target="fonts/Lato-regular.fntdata"/><Relationship Id="rId15" Type="http://schemas.openxmlformats.org/officeDocument/2006/relationships/slide" Target="slides/slide10.xml"/><Relationship Id="rId37" Type="http://schemas.openxmlformats.org/officeDocument/2006/relationships/font" Target="fonts/Lato-boldItalic.fntdata"/><Relationship Id="rId14" Type="http://schemas.openxmlformats.org/officeDocument/2006/relationships/slide" Target="slides/slide9.xml"/><Relationship Id="rId36" Type="http://schemas.openxmlformats.org/officeDocument/2006/relationships/font" Target="fonts/Lato-italic.fntdata"/><Relationship Id="rId17" Type="http://schemas.openxmlformats.org/officeDocument/2006/relationships/slide" Target="slides/slide12.xml"/><Relationship Id="rId39" Type="http://schemas.openxmlformats.org/officeDocument/2006/relationships/font" Target="fonts/OpenSansLight-bold.fntdata"/><Relationship Id="rId16" Type="http://schemas.openxmlformats.org/officeDocument/2006/relationships/slide" Target="slides/slide11.xml"/><Relationship Id="rId38" Type="http://schemas.openxmlformats.org/officeDocument/2006/relationships/font" Target="fonts/OpenSansLight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bec9da28b_0_117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bec9da28b_0_1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g3bec9da28b_0_117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41d5eb1b22_0_5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41d5eb1b22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g41d5eb1b22_0_5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41d5eb1b22_0_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41d5eb1b22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41d5eb1b22_0_2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41d5eb1b22_0_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41d5eb1b22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41d5eb1b22_0_3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41d5eb1b22_0_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41d5eb1b2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41d5eb1b22_0_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41d5eb1b22_0_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41d5eb1b22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g41d5eb1b22_0_4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e2a849750e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e2a849750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g2e2a849750e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de39409666_0_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de39409666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g2de39409666_0_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41d5eb1b22_0_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41d5eb1b22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g41d5eb1b22_0_1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41d5eb1b22_0_8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41d5eb1b22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41d5eb1b22_0_8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de5c1763d0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de5c1763d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g2de5c1763d0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de5c1763d0_0_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de5c1763d0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g2de5c1763d0_0_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de5c1763d0_0_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de5c1763d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g2de5c1763d0_0_1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de75a7679d_0_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2de75a7679d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g2de75a7679d_0_1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de5c1763d0_0_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2de5c1763d0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g2de5c1763d0_0_2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de75a7679d_0_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2de75a7679d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g2de75a7679d_0_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de75a7679d_0_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de75a7679d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g2de75a7679d_0_1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e2a849750e_0_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e2a849750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g2e2a849750e_0_1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e2a849750e_0_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2e2a849750e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2e2a849750e_0_1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e2b9bf81aa_0_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e2b9bf81aa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g2e2b9bf81aa_0_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e2a849750e_0_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2e2a849750e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g2e2a849750e_0_4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e2a849750e_0_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e2a849750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g2e2a849750e_0_2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e2a849750e_0_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2e2a849750e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g2e2a849750e_0_3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41d5eb1b22_0_16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41d5eb1b22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g41d5eb1b22_0_16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/>
          <p:nvPr/>
        </p:nvSpPr>
        <p:spPr>
          <a:xfrm>
            <a:off x="0" y="0"/>
            <a:ext cx="9144000" cy="548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" name="Google Shape;15;p2"/>
          <p:cNvGrpSpPr/>
          <p:nvPr/>
        </p:nvGrpSpPr>
        <p:grpSpPr>
          <a:xfrm>
            <a:off x="832104" y="1759456"/>
            <a:ext cx="745763" cy="61102"/>
            <a:chOff x="4580561" y="2589004"/>
            <a:chExt cx="1064464" cy="25200"/>
          </a:xfrm>
        </p:grpSpPr>
        <p:sp>
          <p:nvSpPr>
            <p:cNvPr id="16" name="Google Shape;16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265B8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8027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697325" y="2017731"/>
            <a:ext cx="7688100" cy="16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78891"/>
              </a:buClr>
              <a:buSzPts val="4200"/>
              <a:buNone/>
              <a:defRPr sz="4200">
                <a:solidFill>
                  <a:srgbClr val="27889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697325" y="3697175"/>
            <a:ext cx="7688100" cy="73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1" name="Google Shape;2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29625" y="6057400"/>
            <a:ext cx="2014911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8600" y="6169250"/>
            <a:ext cx="1457550" cy="34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278891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24;p3"/>
          <p:cNvGrpSpPr/>
          <p:nvPr/>
        </p:nvGrpSpPr>
        <p:grpSpPr>
          <a:xfrm>
            <a:off x="830392" y="777240"/>
            <a:ext cx="745763" cy="61102"/>
            <a:chOff x="4580561" y="2589004"/>
            <a:chExt cx="1064464" cy="25200"/>
          </a:xfrm>
        </p:grpSpPr>
        <p:sp>
          <p:nvSpPr>
            <p:cNvPr id="25" name="Google Shape;25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" name="Google Shape;27;p3"/>
          <p:cNvSpPr txBox="1"/>
          <p:nvPr>
            <p:ph type="title"/>
          </p:nvPr>
        </p:nvSpPr>
        <p:spPr>
          <a:xfrm>
            <a:off x="694944" y="1069848"/>
            <a:ext cx="7688400" cy="20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" name="Google Shape;28;p3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9" name="Google Shape;29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28600" y="6053328"/>
            <a:ext cx="2033751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8600" y="6169250"/>
            <a:ext cx="1457550" cy="34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>
            <a:off x="0" y="0"/>
            <a:ext cx="9144000" cy="548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4"/>
          <p:cNvGrpSpPr/>
          <p:nvPr/>
        </p:nvGrpSpPr>
        <p:grpSpPr>
          <a:xfrm>
            <a:off x="830392" y="777240"/>
            <a:ext cx="745763" cy="61102"/>
            <a:chOff x="4580561" y="2589004"/>
            <a:chExt cx="1064464" cy="25200"/>
          </a:xfrm>
        </p:grpSpPr>
        <p:sp>
          <p:nvSpPr>
            <p:cNvPr id="34" name="Google Shape;34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265B8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8027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4"/>
          <p:cNvSpPr txBox="1"/>
          <p:nvPr>
            <p:ph type="title"/>
          </p:nvPr>
        </p:nvSpPr>
        <p:spPr>
          <a:xfrm>
            <a:off x="694944" y="1069848"/>
            <a:ext cx="76887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7" name="Google Shape;37;p4"/>
          <p:cNvSpPr txBox="1"/>
          <p:nvPr>
            <p:ph idx="1" type="body"/>
          </p:nvPr>
        </p:nvSpPr>
        <p:spPr>
          <a:xfrm>
            <a:off x="729450" y="1783547"/>
            <a:ext cx="7688700" cy="40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4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9" name="Google Shape;39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29625" y="6057400"/>
            <a:ext cx="2014911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8600" y="6169250"/>
            <a:ext cx="1457550" cy="34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/>
          <p:nvPr/>
        </p:nvSpPr>
        <p:spPr>
          <a:xfrm>
            <a:off x="0" y="0"/>
            <a:ext cx="9144000" cy="548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5"/>
          <p:cNvSpPr txBox="1"/>
          <p:nvPr>
            <p:ph type="title"/>
          </p:nvPr>
        </p:nvSpPr>
        <p:spPr>
          <a:xfrm>
            <a:off x="729450" y="1069848"/>
            <a:ext cx="76884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5"/>
          <p:cNvSpPr txBox="1"/>
          <p:nvPr>
            <p:ph idx="1" type="body"/>
          </p:nvPr>
        </p:nvSpPr>
        <p:spPr>
          <a:xfrm>
            <a:off x="729325" y="1783080"/>
            <a:ext cx="3774300" cy="301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5" name="Google Shape;45;p5"/>
          <p:cNvSpPr txBox="1"/>
          <p:nvPr>
            <p:ph idx="2" type="body"/>
          </p:nvPr>
        </p:nvSpPr>
        <p:spPr>
          <a:xfrm>
            <a:off x="4643604" y="1783080"/>
            <a:ext cx="3774300" cy="301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6" name="Google Shape;46;p5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47" name="Google Shape;47;p5"/>
          <p:cNvGrpSpPr/>
          <p:nvPr/>
        </p:nvGrpSpPr>
        <p:grpSpPr>
          <a:xfrm>
            <a:off x="830392" y="777240"/>
            <a:ext cx="745763" cy="61102"/>
            <a:chOff x="4580561" y="2589004"/>
            <a:chExt cx="1064464" cy="25200"/>
          </a:xfrm>
        </p:grpSpPr>
        <p:sp>
          <p:nvSpPr>
            <p:cNvPr id="48" name="Google Shape;48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265B8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8027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0" name="Google Shape;50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29625" y="6057400"/>
            <a:ext cx="2014911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8600" y="6169250"/>
            <a:ext cx="1457550" cy="34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"/>
          <p:cNvSpPr/>
          <p:nvPr/>
        </p:nvSpPr>
        <p:spPr>
          <a:xfrm>
            <a:off x="0" y="0"/>
            <a:ext cx="9144000" cy="548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6"/>
          <p:cNvSpPr txBox="1"/>
          <p:nvPr>
            <p:ph type="title"/>
          </p:nvPr>
        </p:nvSpPr>
        <p:spPr>
          <a:xfrm>
            <a:off x="729450" y="1069848"/>
            <a:ext cx="76884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5" name="Google Shape;55;p6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56" name="Google Shape;56;p6"/>
          <p:cNvGrpSpPr/>
          <p:nvPr/>
        </p:nvGrpSpPr>
        <p:grpSpPr>
          <a:xfrm>
            <a:off x="830392" y="777240"/>
            <a:ext cx="745763" cy="61102"/>
            <a:chOff x="4580561" y="2589004"/>
            <a:chExt cx="1064464" cy="25200"/>
          </a:xfrm>
        </p:grpSpPr>
        <p:sp>
          <p:nvSpPr>
            <p:cNvPr id="57" name="Google Shape;57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265B8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8027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9" name="Google Shape;59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29625" y="6057400"/>
            <a:ext cx="2014911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8600" y="6169250"/>
            <a:ext cx="1457550" cy="34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left">
  <p:cSld name="ONE_COLUM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"/>
          <p:cNvSpPr/>
          <p:nvPr/>
        </p:nvSpPr>
        <p:spPr>
          <a:xfrm>
            <a:off x="0" y="0"/>
            <a:ext cx="9144000" cy="548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7"/>
          <p:cNvSpPr txBox="1"/>
          <p:nvPr>
            <p:ph type="title"/>
          </p:nvPr>
        </p:nvSpPr>
        <p:spPr>
          <a:xfrm>
            <a:off x="730000" y="1069850"/>
            <a:ext cx="7806300" cy="8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4" name="Google Shape;64;p7"/>
          <p:cNvSpPr txBox="1"/>
          <p:nvPr>
            <p:ph idx="1" type="body"/>
          </p:nvPr>
        </p:nvSpPr>
        <p:spPr>
          <a:xfrm>
            <a:off x="721225" y="2112501"/>
            <a:ext cx="3300900" cy="18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5" name="Google Shape;65;p7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66" name="Google Shape;66;p7"/>
          <p:cNvGrpSpPr/>
          <p:nvPr/>
        </p:nvGrpSpPr>
        <p:grpSpPr>
          <a:xfrm>
            <a:off x="830392" y="777240"/>
            <a:ext cx="745763" cy="61102"/>
            <a:chOff x="4580561" y="2589004"/>
            <a:chExt cx="1064464" cy="25200"/>
          </a:xfrm>
        </p:grpSpPr>
        <p:sp>
          <p:nvSpPr>
            <p:cNvPr id="67" name="Google Shape;67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265B8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8027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69" name="Google Shape;69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29625" y="6057400"/>
            <a:ext cx="2014911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8600" y="6169250"/>
            <a:ext cx="1457550" cy="34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right">
  <p:cSld name="ONE_COLUMN_TEXT_1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/>
          <p:nvPr/>
        </p:nvSpPr>
        <p:spPr>
          <a:xfrm>
            <a:off x="0" y="0"/>
            <a:ext cx="9144000" cy="548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8"/>
          <p:cNvSpPr txBox="1"/>
          <p:nvPr>
            <p:ph idx="1" type="body"/>
          </p:nvPr>
        </p:nvSpPr>
        <p:spPr>
          <a:xfrm>
            <a:off x="4885025" y="2104851"/>
            <a:ext cx="3300900" cy="18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4" name="Google Shape;74;p8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75" name="Google Shape;75;p8"/>
          <p:cNvGrpSpPr/>
          <p:nvPr/>
        </p:nvGrpSpPr>
        <p:grpSpPr>
          <a:xfrm>
            <a:off x="830392" y="777240"/>
            <a:ext cx="745763" cy="61102"/>
            <a:chOff x="4580561" y="2589004"/>
            <a:chExt cx="1064464" cy="25200"/>
          </a:xfrm>
        </p:grpSpPr>
        <p:sp>
          <p:nvSpPr>
            <p:cNvPr id="76" name="Google Shape;76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265B8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8027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8" name="Google Shape;78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29625" y="6057400"/>
            <a:ext cx="2014911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8600" y="6169250"/>
            <a:ext cx="1457550" cy="34657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8"/>
          <p:cNvSpPr txBox="1"/>
          <p:nvPr>
            <p:ph type="title"/>
          </p:nvPr>
        </p:nvSpPr>
        <p:spPr>
          <a:xfrm>
            <a:off x="730000" y="1069850"/>
            <a:ext cx="7806300" cy="8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rgbClr val="802755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9"/>
          <p:cNvGrpSpPr/>
          <p:nvPr/>
        </p:nvGrpSpPr>
        <p:grpSpPr>
          <a:xfrm>
            <a:off x="832104" y="5477256"/>
            <a:ext cx="745763" cy="61102"/>
            <a:chOff x="4580561" y="2589004"/>
            <a:chExt cx="1064464" cy="25200"/>
          </a:xfrm>
        </p:grpSpPr>
        <p:sp>
          <p:nvSpPr>
            <p:cNvPr id="83" name="Google Shape;83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" name="Google Shape;85;p9"/>
          <p:cNvSpPr txBox="1"/>
          <p:nvPr>
            <p:ph type="title"/>
          </p:nvPr>
        </p:nvSpPr>
        <p:spPr>
          <a:xfrm>
            <a:off x="729450" y="1152400"/>
            <a:ext cx="7021200" cy="398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6" name="Google Shape;86;p9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7" name="Google Shape;87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28600" y="6053328"/>
            <a:ext cx="2033751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8600" y="6169250"/>
            <a:ext cx="1457550" cy="34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0"/>
          <p:cNvSpPr txBox="1"/>
          <p:nvPr>
            <p:ph type="title"/>
          </p:nvPr>
        </p:nvSpPr>
        <p:spPr>
          <a:xfrm>
            <a:off x="730000" y="1758200"/>
            <a:ext cx="3300900" cy="224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2" name="Google Shape;92;p10"/>
          <p:cNvSpPr txBox="1"/>
          <p:nvPr>
            <p:ph idx="1" type="subTitle"/>
          </p:nvPr>
        </p:nvSpPr>
        <p:spPr>
          <a:xfrm>
            <a:off x="730000" y="2995992"/>
            <a:ext cx="3300900" cy="101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p10"/>
          <p:cNvSpPr txBox="1"/>
          <p:nvPr>
            <p:ph idx="2" type="body"/>
          </p:nvPr>
        </p:nvSpPr>
        <p:spPr>
          <a:xfrm>
            <a:off x="5174225" y="1649525"/>
            <a:ext cx="3374400" cy="418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4" name="Google Shape;94;p10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95" name="Google Shape;95;p10"/>
          <p:cNvGrpSpPr/>
          <p:nvPr/>
        </p:nvGrpSpPr>
        <p:grpSpPr>
          <a:xfrm>
            <a:off x="830392" y="1588427"/>
            <a:ext cx="745763" cy="61102"/>
            <a:chOff x="4580561" y="2589004"/>
            <a:chExt cx="1064464" cy="25200"/>
          </a:xfrm>
        </p:grpSpPr>
        <p:sp>
          <p:nvSpPr>
            <p:cNvPr id="96" name="Google Shape;96;p10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265B8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0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8027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98" name="Google Shape;98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29625" y="6057400"/>
            <a:ext cx="2014911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8600" y="6169250"/>
            <a:ext cx="1457550" cy="34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1"/>
          <p:cNvSpPr txBox="1"/>
          <p:nvPr>
            <p:ph idx="1" type="body"/>
          </p:nvPr>
        </p:nvSpPr>
        <p:spPr>
          <a:xfrm>
            <a:off x="723300" y="5221318"/>
            <a:ext cx="7697400" cy="61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2" name="Google Shape;102;p11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03" name="Google Shape;103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29625" y="6057400"/>
            <a:ext cx="2014911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8600" y="6169250"/>
            <a:ext cx="1457550" cy="34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rgbClr val="27889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2"/>
          <p:cNvGrpSpPr/>
          <p:nvPr/>
        </p:nvGrpSpPr>
        <p:grpSpPr>
          <a:xfrm>
            <a:off x="830392" y="5558926"/>
            <a:ext cx="745763" cy="61102"/>
            <a:chOff x="4580561" y="2589004"/>
            <a:chExt cx="1064464" cy="25200"/>
          </a:xfrm>
        </p:grpSpPr>
        <p:sp>
          <p:nvSpPr>
            <p:cNvPr id="107" name="Google Shape;107;p1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" name="Google Shape;109;p12"/>
          <p:cNvSpPr txBox="1"/>
          <p:nvPr>
            <p:ph hasCustomPrompt="1" type="title"/>
          </p:nvPr>
        </p:nvSpPr>
        <p:spPr>
          <a:xfrm>
            <a:off x="729450" y="978600"/>
            <a:ext cx="7688400" cy="16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0" name="Google Shape;110;p12"/>
          <p:cNvSpPr txBox="1"/>
          <p:nvPr>
            <p:ph idx="1" type="body"/>
          </p:nvPr>
        </p:nvSpPr>
        <p:spPr>
          <a:xfrm>
            <a:off x="729450" y="3030517"/>
            <a:ext cx="7688400" cy="210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1" name="Google Shape;111;p12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2" name="Google Shape;112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88600" y="6169250"/>
            <a:ext cx="1457550" cy="34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6053328"/>
            <a:ext cx="2033751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3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6" name="Google Shape;116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29625" y="6057400"/>
            <a:ext cx="2014911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8600" y="6169250"/>
            <a:ext cx="1457550" cy="34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 txBox="1"/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4400"/>
              <a:buFont typeface="Calibri"/>
              <a:buNone/>
              <a:defRPr b="0" i="0" sz="44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/>
        </p:txBody>
      </p:sp>
      <p:sp>
        <p:nvSpPr>
          <p:cNvPr id="120" name="Google Shape;120;p14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27889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27889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1600"/>
              </a:spcBef>
              <a:spcAft>
                <a:spcPts val="0"/>
              </a:spcAft>
              <a:buClr>
                <a:srgbClr val="27889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27889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1600"/>
              </a:spcBef>
              <a:spcAft>
                <a:spcPts val="0"/>
              </a:spcAft>
              <a:buClr>
                <a:srgbClr val="27889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27889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1600"/>
              </a:spcBef>
              <a:spcAft>
                <a:spcPts val="0"/>
              </a:spcAft>
              <a:buClr>
                <a:srgbClr val="27889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27889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1600"/>
              </a:spcBef>
              <a:spcAft>
                <a:spcPts val="0"/>
              </a:spcAft>
              <a:buClr>
                <a:srgbClr val="27889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27889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1600"/>
              </a:spcBef>
              <a:spcAft>
                <a:spcPts val="0"/>
              </a:spcAft>
              <a:buClr>
                <a:srgbClr val="27889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7889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1600"/>
              </a:spcBef>
              <a:spcAft>
                <a:spcPts val="0"/>
              </a:spcAft>
              <a:buClr>
                <a:srgbClr val="27889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7889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1600"/>
              </a:spcBef>
              <a:spcAft>
                <a:spcPts val="0"/>
              </a:spcAft>
              <a:buClr>
                <a:srgbClr val="27889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7889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1600"/>
              </a:spcBef>
              <a:spcAft>
                <a:spcPts val="1600"/>
              </a:spcAft>
              <a:buClr>
                <a:srgbClr val="27889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7889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21" name="Google Shape;121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29625" y="6057400"/>
            <a:ext cx="2014911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8600" y="6169250"/>
            <a:ext cx="1457550" cy="34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78891"/>
              </a:buClr>
              <a:buSzPts val="2800"/>
              <a:buFont typeface="Open Sans"/>
              <a:buNone/>
              <a:defRPr b="1" sz="2800">
                <a:solidFill>
                  <a:srgbClr val="27889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Open Sans Light"/>
              <a:buChar char="●"/>
              <a:defRPr sz="1300">
                <a:solidFill>
                  <a:schemeClr val="accen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 Light"/>
              <a:buChar char="○"/>
              <a:defRPr sz="1100">
                <a:solidFill>
                  <a:schemeClr val="accen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 Light"/>
              <a:buChar char="■"/>
              <a:defRPr sz="1100">
                <a:solidFill>
                  <a:schemeClr val="accen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 Light"/>
              <a:buChar char="●"/>
              <a:defRPr sz="1100">
                <a:solidFill>
                  <a:schemeClr val="accen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 Light"/>
              <a:buChar char="○"/>
              <a:defRPr sz="1100">
                <a:solidFill>
                  <a:schemeClr val="accen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 Light"/>
              <a:buChar char="■"/>
              <a:defRPr sz="1100">
                <a:solidFill>
                  <a:schemeClr val="accen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 Light"/>
              <a:buChar char="●"/>
              <a:defRPr sz="1100">
                <a:solidFill>
                  <a:schemeClr val="accen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 Light"/>
              <a:buChar char="○"/>
              <a:defRPr sz="1100">
                <a:solidFill>
                  <a:schemeClr val="accen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Open Sans Light"/>
              <a:buChar char="■"/>
              <a:defRPr sz="1100">
                <a:solidFill>
                  <a:schemeClr val="accen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8536302" y="6333134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Relationship Id="rId4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jpg"/><Relationship Id="rId4" Type="http://schemas.openxmlformats.org/officeDocument/2006/relationships/image" Target="../media/image26.jpg"/><Relationship Id="rId5" Type="http://schemas.openxmlformats.org/officeDocument/2006/relationships/image" Target="../media/image2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0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Relationship Id="rId4" Type="http://schemas.openxmlformats.org/officeDocument/2006/relationships/image" Target="../media/image1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7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7.jpg"/><Relationship Id="rId4" Type="http://schemas.openxmlformats.org/officeDocument/2006/relationships/image" Target="../media/image25.jpg"/><Relationship Id="rId5" Type="http://schemas.openxmlformats.org/officeDocument/2006/relationships/image" Target="../media/image23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Relationship Id="rId3" Type="http://schemas.openxmlformats.org/officeDocument/2006/relationships/hyperlink" Target="mailto:donsum@uga.edu" TargetMode="External"/><Relationship Id="rId4" Type="http://schemas.openxmlformats.org/officeDocument/2006/relationships/hyperlink" Target="mailto:dbritt93@uga.edu" TargetMode="External"/><Relationship Id="rId5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5"/>
          <p:cNvSpPr txBox="1"/>
          <p:nvPr>
            <p:ph type="ctrTitle"/>
          </p:nvPr>
        </p:nvSpPr>
        <p:spPr>
          <a:xfrm>
            <a:off x="697325" y="2017731"/>
            <a:ext cx="7688100" cy="16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DLG Newspaper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Digitization 101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Donnie Summerlin</a:t>
            </a:r>
            <a:endParaRPr sz="2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Daniel Britt</a:t>
            </a:r>
            <a:endParaRPr sz="2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Digital Library of Georgia</a:t>
            </a:r>
            <a:endParaRPr sz="2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6"/>
          <p:cNvSpPr txBox="1"/>
          <p:nvPr>
            <p:ph type="title"/>
          </p:nvPr>
        </p:nvSpPr>
        <p:spPr>
          <a:xfrm>
            <a:off x="668850" y="992950"/>
            <a:ext cx="7806300" cy="8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Georgia Historic Newspapers Website</a:t>
            </a:r>
            <a:endParaRPr/>
          </a:p>
        </p:txBody>
      </p:sp>
      <p:sp>
        <p:nvSpPr>
          <p:cNvPr id="135" name="Google Shape;135;p16"/>
          <p:cNvSpPr txBox="1"/>
          <p:nvPr>
            <p:ph idx="1" type="body"/>
          </p:nvPr>
        </p:nvSpPr>
        <p:spPr>
          <a:xfrm>
            <a:off x="5953850" y="2215675"/>
            <a:ext cx="2814000" cy="3587400"/>
          </a:xfrm>
          <a:prstGeom prst="rect">
            <a:avLst/>
          </a:prstGeom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latin typeface="Open Sans"/>
                <a:ea typeface="Open Sans"/>
                <a:cs typeface="Open Sans"/>
                <a:sym typeface="Open Sans"/>
              </a:rPr>
              <a:t>3.5 Million Pages</a:t>
            </a:r>
            <a:endParaRPr b="1" sz="23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2300">
                <a:latin typeface="Open Sans"/>
                <a:ea typeface="Open Sans"/>
                <a:cs typeface="Open Sans"/>
                <a:sym typeface="Open Sans"/>
              </a:rPr>
              <a:t>1,075 Titles</a:t>
            </a:r>
            <a:endParaRPr b="1" sz="23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2300">
                <a:latin typeface="Open Sans"/>
                <a:ea typeface="Open Sans"/>
                <a:cs typeface="Open Sans"/>
                <a:sym typeface="Open Sans"/>
              </a:rPr>
              <a:t>1763-2023</a:t>
            </a:r>
            <a:endParaRPr b="1" sz="23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2300">
                <a:latin typeface="Open Sans"/>
                <a:ea typeface="Open Sans"/>
                <a:cs typeface="Open Sans"/>
                <a:sym typeface="Open Sans"/>
              </a:rPr>
              <a:t>151 Counties</a:t>
            </a:r>
            <a:endParaRPr b="1" sz="23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2300">
                <a:latin typeface="Open Sans"/>
                <a:ea typeface="Open Sans"/>
                <a:cs typeface="Open Sans"/>
                <a:sym typeface="Open Sans"/>
              </a:rPr>
              <a:t>204 Cities</a:t>
            </a:r>
            <a:endParaRPr b="1" sz="23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2300">
                <a:latin typeface="Open Sans"/>
                <a:ea typeface="Open Sans"/>
                <a:cs typeface="Open Sans"/>
                <a:sym typeface="Open Sans"/>
              </a:rPr>
              <a:t>Completely Free</a:t>
            </a:r>
            <a:endParaRPr b="1" sz="23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8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36" name="Google Shape;13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842" y="1808950"/>
            <a:ext cx="5001458" cy="4165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7"/>
          <p:cNvSpPr txBox="1"/>
          <p:nvPr>
            <p:ph type="title"/>
          </p:nvPr>
        </p:nvSpPr>
        <p:spPr>
          <a:xfrm>
            <a:off x="730000" y="1069850"/>
            <a:ext cx="7806300" cy="8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Georgia Newspaper Project</a:t>
            </a:r>
            <a:endParaRPr/>
          </a:p>
        </p:txBody>
      </p:sp>
      <p:sp>
        <p:nvSpPr>
          <p:cNvPr id="143" name="Google Shape;143;p17"/>
          <p:cNvSpPr txBox="1"/>
          <p:nvPr>
            <p:ph idx="1" type="body"/>
          </p:nvPr>
        </p:nvSpPr>
        <p:spPr>
          <a:xfrm>
            <a:off x="730000" y="2026325"/>
            <a:ext cx="3850800" cy="371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latin typeface="Open Sans"/>
                <a:ea typeface="Open Sans"/>
                <a:cs typeface="Open Sans"/>
                <a:sym typeface="Open Sans"/>
              </a:rPr>
              <a:t>Largest collection of Georgia newspaper microfilm in the world.</a:t>
            </a:r>
            <a:endParaRPr b="1" sz="2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2100">
                <a:latin typeface="Open Sans"/>
                <a:ea typeface="Open Sans"/>
                <a:cs typeface="Open Sans"/>
                <a:sym typeface="Open Sans"/>
              </a:rPr>
              <a:t>Most of the newspapers in the Georgia Historic Newspapers website are digitized from that microfilm collection.</a:t>
            </a:r>
            <a:endParaRPr b="1" sz="2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8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4" name="Google Shape;14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8675" y="2287750"/>
            <a:ext cx="3134925" cy="271658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7"/>
          <p:cNvSpPr txBox="1"/>
          <p:nvPr/>
        </p:nvSpPr>
        <p:spPr>
          <a:xfrm>
            <a:off x="5287225" y="5111150"/>
            <a:ext cx="3046500" cy="4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/>
              <a:t>Image </a:t>
            </a:r>
            <a:r>
              <a:rPr lang="en-US" sz="800"/>
              <a:t>courtesy</a:t>
            </a:r>
            <a:r>
              <a:rPr lang="en-US" sz="800"/>
              <a:t> of the Preservation Self-Assessment Program, University of Illinois at Urbana Champaign</a:t>
            </a:r>
            <a:endParaRPr sz="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8"/>
          <p:cNvSpPr txBox="1"/>
          <p:nvPr>
            <p:ph type="title"/>
          </p:nvPr>
        </p:nvSpPr>
        <p:spPr>
          <a:xfrm>
            <a:off x="730000" y="1069850"/>
            <a:ext cx="7806300" cy="8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How Do I Get My Local Paper Included?</a:t>
            </a:r>
            <a:endParaRPr/>
          </a:p>
        </p:txBody>
      </p:sp>
      <p:pic>
        <p:nvPicPr>
          <p:cNvPr id="152" name="Google Shape;15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4168" y="1885850"/>
            <a:ext cx="2879407" cy="3947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98275" y="1885850"/>
            <a:ext cx="2690991" cy="3947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9"/>
          <p:cNvSpPr txBox="1"/>
          <p:nvPr>
            <p:ph type="title"/>
          </p:nvPr>
        </p:nvSpPr>
        <p:spPr>
          <a:xfrm>
            <a:off x="730000" y="1069850"/>
            <a:ext cx="7806300" cy="8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Partnership to Digitize Newspapers</a:t>
            </a:r>
            <a:endParaRPr/>
          </a:p>
        </p:txBody>
      </p:sp>
      <p:sp>
        <p:nvSpPr>
          <p:cNvPr id="160" name="Google Shape;160;p19"/>
          <p:cNvSpPr txBox="1"/>
          <p:nvPr>
            <p:ph idx="1" type="body"/>
          </p:nvPr>
        </p:nvSpPr>
        <p:spPr>
          <a:xfrm>
            <a:off x="730000" y="2404675"/>
            <a:ext cx="3850800" cy="284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Reach out and let us know of your interest.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We can prepare a page count and cost quote.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8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61" name="Google Shape;16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4378" y="1885849"/>
            <a:ext cx="2876872" cy="4027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0"/>
          <p:cNvSpPr txBox="1"/>
          <p:nvPr>
            <p:ph type="title"/>
          </p:nvPr>
        </p:nvSpPr>
        <p:spPr>
          <a:xfrm>
            <a:off x="730000" y="1069850"/>
            <a:ext cx="7806300" cy="8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Securing Funding</a:t>
            </a:r>
            <a:endParaRPr/>
          </a:p>
        </p:txBody>
      </p:sp>
      <p:sp>
        <p:nvSpPr>
          <p:cNvPr id="168" name="Google Shape;168;p20"/>
          <p:cNvSpPr txBox="1"/>
          <p:nvPr>
            <p:ph idx="1" type="body"/>
          </p:nvPr>
        </p:nvSpPr>
        <p:spPr>
          <a:xfrm>
            <a:off x="286825" y="2055350"/>
            <a:ext cx="4498200" cy="41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latin typeface="Open Sans"/>
                <a:ea typeface="Open Sans"/>
                <a:cs typeface="Open Sans"/>
                <a:sym typeface="Open Sans"/>
              </a:rPr>
              <a:t>We depend on our partners to help securing funding for the project.</a:t>
            </a:r>
            <a:endParaRPr b="1" sz="2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2200">
                <a:latin typeface="Open Sans"/>
                <a:ea typeface="Open Sans"/>
                <a:cs typeface="Open Sans"/>
                <a:sym typeface="Open Sans"/>
              </a:rPr>
              <a:t>DLG and GPLS can help you in the process.</a:t>
            </a:r>
            <a:endParaRPr b="1" sz="2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2200">
                <a:latin typeface="Open Sans"/>
                <a:ea typeface="Open Sans"/>
                <a:cs typeface="Open Sans"/>
                <a:sym typeface="Open Sans"/>
              </a:rPr>
              <a:t>For public libraries:</a:t>
            </a:r>
            <a:endParaRPr b="1" sz="2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latin typeface="Open Sans"/>
                <a:ea typeface="Open Sans"/>
                <a:cs typeface="Open Sans"/>
                <a:sym typeface="Open Sans"/>
              </a:rPr>
              <a:t>Josh Kitchens, GPLS jkitchens@georgialibraries.org</a:t>
            </a:r>
            <a:endParaRPr b="1" sz="2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69" name="Google Shape;16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7428" y="3939525"/>
            <a:ext cx="2606626" cy="203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4178" y="1884376"/>
            <a:ext cx="2151550" cy="3089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87425" y="2202737"/>
            <a:ext cx="1993375" cy="1419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1"/>
          <p:cNvSpPr txBox="1"/>
          <p:nvPr>
            <p:ph type="title"/>
          </p:nvPr>
        </p:nvSpPr>
        <p:spPr>
          <a:xfrm>
            <a:off x="730000" y="1069850"/>
            <a:ext cx="7806300" cy="8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Funding Options</a:t>
            </a:r>
            <a:endParaRPr/>
          </a:p>
        </p:txBody>
      </p:sp>
      <p:sp>
        <p:nvSpPr>
          <p:cNvPr id="178" name="Google Shape;178;p21"/>
          <p:cNvSpPr txBox="1"/>
          <p:nvPr>
            <p:ph idx="1" type="body"/>
          </p:nvPr>
        </p:nvSpPr>
        <p:spPr>
          <a:xfrm>
            <a:off x="4419875" y="1885850"/>
            <a:ext cx="4498200" cy="41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latin typeface="Open Sans"/>
                <a:ea typeface="Open Sans"/>
                <a:cs typeface="Open Sans"/>
                <a:sym typeface="Open Sans"/>
              </a:rPr>
              <a:t>Funding options:</a:t>
            </a:r>
            <a:endParaRPr b="1" sz="20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</a:pPr>
            <a:r>
              <a:rPr b="1" lang="en-US" sz="2000">
                <a:latin typeface="Open Sans"/>
                <a:ea typeface="Open Sans"/>
                <a:cs typeface="Open Sans"/>
                <a:sym typeface="Open Sans"/>
              </a:rPr>
              <a:t>Georgia Public Library Service</a:t>
            </a:r>
            <a:endParaRPr b="1" sz="20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</a:pPr>
            <a:r>
              <a:rPr b="1" lang="en-US" sz="2000">
                <a:latin typeface="Open Sans"/>
                <a:ea typeface="Open Sans"/>
                <a:cs typeface="Open Sans"/>
                <a:sym typeface="Open Sans"/>
              </a:rPr>
              <a:t>Friends of the Public Library Organizations</a:t>
            </a:r>
            <a:endParaRPr b="1" sz="20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</a:pPr>
            <a:r>
              <a:rPr b="1" lang="en-US" sz="2000">
                <a:latin typeface="Open Sans"/>
                <a:ea typeface="Open Sans"/>
                <a:cs typeface="Open Sans"/>
                <a:sym typeface="Open Sans"/>
              </a:rPr>
              <a:t>Historical/Genealogical Societies</a:t>
            </a:r>
            <a:endParaRPr b="1" sz="20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</a:pPr>
            <a:r>
              <a:rPr b="1" lang="en-US" sz="2000">
                <a:latin typeface="Open Sans"/>
                <a:ea typeface="Open Sans"/>
                <a:cs typeface="Open Sans"/>
                <a:sym typeface="Open Sans"/>
              </a:rPr>
              <a:t>Local Foundations/Power Companies</a:t>
            </a:r>
            <a:endParaRPr b="1" sz="20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79" name="Google Shape;17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8475" y="1885850"/>
            <a:ext cx="2794250" cy="4019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2"/>
          <p:cNvSpPr txBox="1"/>
          <p:nvPr>
            <p:ph type="title"/>
          </p:nvPr>
        </p:nvSpPr>
        <p:spPr>
          <a:xfrm>
            <a:off x="668850" y="946825"/>
            <a:ext cx="7806300" cy="8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Copyright Investigation</a:t>
            </a:r>
            <a:endParaRPr/>
          </a:p>
        </p:txBody>
      </p:sp>
      <p:sp>
        <p:nvSpPr>
          <p:cNvPr id="186" name="Google Shape;186;p22"/>
          <p:cNvSpPr txBox="1"/>
          <p:nvPr>
            <p:ph idx="1" type="body"/>
          </p:nvPr>
        </p:nvSpPr>
        <p:spPr>
          <a:xfrm>
            <a:off x="5066275" y="2176950"/>
            <a:ext cx="2686800" cy="3318900"/>
          </a:xfrm>
          <a:prstGeom prst="rect">
            <a:avLst/>
          </a:prstGeom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Two options: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1. Publisher permission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2. We perform a copyright investigation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7" name="Google Shape;187;p22"/>
          <p:cNvSpPr txBox="1"/>
          <p:nvPr>
            <p:ph idx="1" type="body"/>
          </p:nvPr>
        </p:nvSpPr>
        <p:spPr>
          <a:xfrm>
            <a:off x="1255300" y="2584350"/>
            <a:ext cx="2930100" cy="2504100"/>
          </a:xfrm>
          <a:prstGeom prst="rect">
            <a:avLst/>
          </a:prstGeom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Newspapers published after 1928 may be under copyright protection.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3"/>
          <p:cNvSpPr txBox="1"/>
          <p:nvPr>
            <p:ph type="title"/>
          </p:nvPr>
        </p:nvSpPr>
        <p:spPr>
          <a:xfrm>
            <a:off x="730000" y="1069850"/>
            <a:ext cx="7806300" cy="8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Newspaper Digitization Project</a:t>
            </a:r>
            <a:endParaRPr/>
          </a:p>
        </p:txBody>
      </p:sp>
      <p:pic>
        <p:nvPicPr>
          <p:cNvPr id="194" name="Google Shape;19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2000" y="2038250"/>
            <a:ext cx="4258400" cy="326861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3"/>
          <p:cNvSpPr txBox="1"/>
          <p:nvPr>
            <p:ph idx="1" type="body"/>
          </p:nvPr>
        </p:nvSpPr>
        <p:spPr>
          <a:xfrm>
            <a:off x="730000" y="2330400"/>
            <a:ext cx="3850800" cy="380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We take care of: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-393700" lvl="0" marL="457200" rtl="0" algn="l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Open Sans"/>
              <a:buChar char="●"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Digitization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-3937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Char char="●"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Online Hosting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-3937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Open Sans"/>
              <a:buChar char="●"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Preservation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8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 txBox="1"/>
          <p:nvPr>
            <p:ph type="title"/>
          </p:nvPr>
        </p:nvSpPr>
        <p:spPr>
          <a:xfrm>
            <a:off x="668850" y="1700275"/>
            <a:ext cx="7806300" cy="8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Benefits to Digitizing With</a:t>
            </a:r>
            <a:endParaRPr sz="4200"/>
          </a:p>
        </p:txBody>
      </p:sp>
      <p:pic>
        <p:nvPicPr>
          <p:cNvPr id="202" name="Google Shape;20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663" y="2999376"/>
            <a:ext cx="8096674" cy="10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5"/>
          <p:cNvSpPr txBox="1"/>
          <p:nvPr>
            <p:ph type="title"/>
          </p:nvPr>
        </p:nvSpPr>
        <p:spPr>
          <a:xfrm>
            <a:off x="730000" y="977575"/>
            <a:ext cx="7806300" cy="8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Most Comprehensive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Georgia Newspaper Archive</a:t>
            </a:r>
            <a:endParaRPr/>
          </a:p>
        </p:txBody>
      </p:sp>
      <p:sp>
        <p:nvSpPr>
          <p:cNvPr id="209" name="Google Shape;209;p25"/>
          <p:cNvSpPr txBox="1"/>
          <p:nvPr>
            <p:ph idx="1" type="body"/>
          </p:nvPr>
        </p:nvSpPr>
        <p:spPr>
          <a:xfrm>
            <a:off x="976050" y="2681450"/>
            <a:ext cx="3850800" cy="284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More Georgia Counties and Cities Represented Than Any Other Newspaper Archive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8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10" name="Google Shape;21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1900" y="2128125"/>
            <a:ext cx="2812075" cy="3747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6"/>
          <p:cNvSpPr txBox="1"/>
          <p:nvPr>
            <p:ph type="title"/>
          </p:nvPr>
        </p:nvSpPr>
        <p:spPr>
          <a:xfrm>
            <a:off x="668850" y="1100600"/>
            <a:ext cx="7806300" cy="8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Always Free and Open to the Public</a:t>
            </a:r>
            <a:endParaRPr/>
          </a:p>
        </p:txBody>
      </p:sp>
      <p:sp>
        <p:nvSpPr>
          <p:cNvPr id="217" name="Google Shape;217;p26"/>
          <p:cNvSpPr txBox="1"/>
          <p:nvPr>
            <p:ph idx="1" type="body"/>
          </p:nvPr>
        </p:nvSpPr>
        <p:spPr>
          <a:xfrm>
            <a:off x="4754475" y="1889913"/>
            <a:ext cx="3978000" cy="350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The GHN website is completely free and openly accessible online from anywhere in the world.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No subscriptions, passwords, or plug-ins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8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18" name="Google Shape;21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675" y="2558036"/>
            <a:ext cx="4057426" cy="216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7"/>
          <p:cNvSpPr txBox="1"/>
          <p:nvPr>
            <p:ph type="title"/>
          </p:nvPr>
        </p:nvSpPr>
        <p:spPr>
          <a:xfrm>
            <a:off x="668850" y="1039100"/>
            <a:ext cx="7806300" cy="8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Best Search Results</a:t>
            </a:r>
            <a:endParaRPr/>
          </a:p>
        </p:txBody>
      </p:sp>
      <p:sp>
        <p:nvSpPr>
          <p:cNvPr id="225" name="Google Shape;225;p27"/>
          <p:cNvSpPr txBox="1"/>
          <p:nvPr>
            <p:ph idx="1" type="body"/>
          </p:nvPr>
        </p:nvSpPr>
        <p:spPr>
          <a:xfrm>
            <a:off x="976050" y="2579488"/>
            <a:ext cx="3850800" cy="284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We use pristine negative microfilm for digitization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Produces the best search results for users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8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26" name="Google Shape;22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6850" y="2187203"/>
            <a:ext cx="3850800" cy="3629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8"/>
          <p:cNvSpPr txBox="1"/>
          <p:nvPr>
            <p:ph type="title"/>
          </p:nvPr>
        </p:nvSpPr>
        <p:spPr>
          <a:xfrm>
            <a:off x="668850" y="1100600"/>
            <a:ext cx="7806300" cy="8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Non-Exclusive</a:t>
            </a:r>
            <a:endParaRPr/>
          </a:p>
        </p:txBody>
      </p:sp>
      <p:sp>
        <p:nvSpPr>
          <p:cNvPr id="233" name="Google Shape;233;p28"/>
          <p:cNvSpPr txBox="1"/>
          <p:nvPr>
            <p:ph idx="1" type="body"/>
          </p:nvPr>
        </p:nvSpPr>
        <p:spPr>
          <a:xfrm>
            <a:off x="4572000" y="2491000"/>
            <a:ext cx="3850800" cy="284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If you digitize with us we don’t require any exclusive contract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You can work with others later if you like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8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34" name="Google Shape;23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251" y="2086012"/>
            <a:ext cx="3195550" cy="383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9"/>
          <p:cNvSpPr txBox="1"/>
          <p:nvPr>
            <p:ph type="title"/>
          </p:nvPr>
        </p:nvSpPr>
        <p:spPr>
          <a:xfrm>
            <a:off x="668850" y="1100600"/>
            <a:ext cx="7806300" cy="8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Faster Online Availability</a:t>
            </a:r>
            <a:endParaRPr/>
          </a:p>
        </p:txBody>
      </p:sp>
      <p:sp>
        <p:nvSpPr>
          <p:cNvPr id="241" name="Google Shape;241;p29"/>
          <p:cNvSpPr txBox="1"/>
          <p:nvPr>
            <p:ph idx="1" type="body"/>
          </p:nvPr>
        </p:nvSpPr>
        <p:spPr>
          <a:xfrm>
            <a:off x="4855000" y="2491000"/>
            <a:ext cx="3850800" cy="284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No long embargos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We are usually able to complete a digitization project within a fiscal year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8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42" name="Google Shape;24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300" y="2212000"/>
            <a:ext cx="4025399" cy="3123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0"/>
          <p:cNvSpPr txBox="1"/>
          <p:nvPr>
            <p:ph type="title"/>
          </p:nvPr>
        </p:nvSpPr>
        <p:spPr>
          <a:xfrm>
            <a:off x="668850" y="1100600"/>
            <a:ext cx="7806300" cy="8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We’re Local</a:t>
            </a:r>
            <a:endParaRPr/>
          </a:p>
        </p:txBody>
      </p:sp>
      <p:sp>
        <p:nvSpPr>
          <p:cNvPr id="249" name="Google Shape;249;p30"/>
          <p:cNvSpPr txBox="1"/>
          <p:nvPr>
            <p:ph idx="1" type="body"/>
          </p:nvPr>
        </p:nvSpPr>
        <p:spPr>
          <a:xfrm>
            <a:off x="4572000" y="2414125"/>
            <a:ext cx="3850800" cy="284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We are Georgia-based and only work on Georgia newspapers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You will have easy access to us for assistance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8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50" name="Google Shape;25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850" y="2201950"/>
            <a:ext cx="3571825" cy="342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1"/>
          <p:cNvSpPr txBox="1"/>
          <p:nvPr>
            <p:ph type="title"/>
          </p:nvPr>
        </p:nvSpPr>
        <p:spPr>
          <a:xfrm>
            <a:off x="668850" y="1100600"/>
            <a:ext cx="7806300" cy="8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Come Talk With Us</a:t>
            </a:r>
            <a:endParaRPr/>
          </a:p>
        </p:txBody>
      </p:sp>
      <p:sp>
        <p:nvSpPr>
          <p:cNvPr id="257" name="Google Shape;257;p31"/>
          <p:cNvSpPr txBox="1"/>
          <p:nvPr>
            <p:ph idx="1" type="body"/>
          </p:nvPr>
        </p:nvSpPr>
        <p:spPr>
          <a:xfrm>
            <a:off x="4572000" y="2196125"/>
            <a:ext cx="4164900" cy="32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Before you make a decision on newspaper digitization, contact us.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Regardless of what you decide, we’re here to help!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8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58" name="Google Shape;25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0575" y="1774450"/>
            <a:ext cx="3236250" cy="424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2"/>
          <p:cNvSpPr txBox="1"/>
          <p:nvPr>
            <p:ph type="title"/>
          </p:nvPr>
        </p:nvSpPr>
        <p:spPr>
          <a:xfrm>
            <a:off x="668850" y="1100600"/>
            <a:ext cx="7806300" cy="8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Current Projects</a:t>
            </a:r>
            <a:endParaRPr/>
          </a:p>
        </p:txBody>
      </p:sp>
      <p:pic>
        <p:nvPicPr>
          <p:cNvPr id="265" name="Google Shape;26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1150" y="2208025"/>
            <a:ext cx="5981700" cy="322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3"/>
          <p:cNvSpPr txBox="1"/>
          <p:nvPr>
            <p:ph type="title"/>
          </p:nvPr>
        </p:nvSpPr>
        <p:spPr>
          <a:xfrm>
            <a:off x="668850" y="884925"/>
            <a:ext cx="7806300" cy="8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National Digital Newspaper Program</a:t>
            </a:r>
            <a:endParaRPr/>
          </a:p>
        </p:txBody>
      </p:sp>
      <p:sp>
        <p:nvSpPr>
          <p:cNvPr id="272" name="Google Shape;272;p33"/>
          <p:cNvSpPr txBox="1"/>
          <p:nvPr>
            <p:ph idx="1" type="body"/>
          </p:nvPr>
        </p:nvSpPr>
        <p:spPr>
          <a:xfrm>
            <a:off x="4224325" y="1700925"/>
            <a:ext cx="4433100" cy="435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NEH-funded grant to digitize historically significant newspapers published between 1690 and 1963.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Our current grant </a:t>
            </a: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focuses on black-owned newspapers in Georgia.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8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73" name="Google Shape;27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475" y="1567525"/>
            <a:ext cx="3164252" cy="45381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4"/>
          <p:cNvSpPr txBox="1"/>
          <p:nvPr>
            <p:ph type="title"/>
          </p:nvPr>
        </p:nvSpPr>
        <p:spPr>
          <a:xfrm>
            <a:off x="730000" y="1069850"/>
            <a:ext cx="7806300" cy="8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Chronicling</a:t>
            </a:r>
            <a:r>
              <a:rPr lang="en-US"/>
              <a:t> America</a:t>
            </a:r>
            <a:endParaRPr/>
          </a:p>
        </p:txBody>
      </p:sp>
      <p:sp>
        <p:nvSpPr>
          <p:cNvPr id="280" name="Google Shape;280;p34"/>
          <p:cNvSpPr txBox="1"/>
          <p:nvPr>
            <p:ph idx="1" type="body"/>
          </p:nvPr>
        </p:nvSpPr>
        <p:spPr>
          <a:xfrm>
            <a:off x="721225" y="2112501"/>
            <a:ext cx="3300900" cy="18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81" name="Google Shape;28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325" y="1835225"/>
            <a:ext cx="4556699" cy="3272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5625" y="1803475"/>
            <a:ext cx="4151038" cy="333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5"/>
          <p:cNvSpPr txBox="1"/>
          <p:nvPr>
            <p:ph type="title"/>
          </p:nvPr>
        </p:nvSpPr>
        <p:spPr>
          <a:xfrm>
            <a:off x="668850" y="1100600"/>
            <a:ext cx="7806300" cy="8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Georgia Public Library Service Partnership</a:t>
            </a:r>
            <a:endParaRPr/>
          </a:p>
        </p:txBody>
      </p:sp>
      <p:sp>
        <p:nvSpPr>
          <p:cNvPr id="289" name="Google Shape;289;p35"/>
          <p:cNvSpPr txBox="1"/>
          <p:nvPr>
            <p:ph idx="1" type="body"/>
          </p:nvPr>
        </p:nvSpPr>
        <p:spPr>
          <a:xfrm>
            <a:off x="517100" y="2296775"/>
            <a:ext cx="4328700" cy="33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Digitizing newspapers from unrepresented counties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Baker, Bryan, Clayton, Wheeler, and Wilkinson Counties this year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8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90" name="Google Shape;29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9100" y="1916600"/>
            <a:ext cx="3367395" cy="4636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6"/>
          <p:cNvSpPr txBox="1"/>
          <p:nvPr>
            <p:ph type="title"/>
          </p:nvPr>
        </p:nvSpPr>
        <p:spPr>
          <a:xfrm>
            <a:off x="668850" y="1100600"/>
            <a:ext cx="7806300" cy="8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Athens Banner-Herald</a:t>
            </a:r>
            <a:endParaRPr/>
          </a:p>
        </p:txBody>
      </p:sp>
      <p:sp>
        <p:nvSpPr>
          <p:cNvPr id="297" name="Google Shape;297;p36"/>
          <p:cNvSpPr txBox="1"/>
          <p:nvPr>
            <p:ph idx="1" type="body"/>
          </p:nvPr>
        </p:nvSpPr>
        <p:spPr>
          <a:xfrm>
            <a:off x="4328625" y="2414125"/>
            <a:ext cx="4328700" cy="284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Expanding availability of </a:t>
            </a:r>
            <a:r>
              <a:rPr b="1" i="1" lang="en-US" sz="2600">
                <a:latin typeface="Open Sans"/>
                <a:ea typeface="Open Sans"/>
                <a:cs typeface="Open Sans"/>
                <a:sym typeface="Open Sans"/>
              </a:rPr>
              <a:t>Athens Banner-Herald</a:t>
            </a: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1928-1965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2600">
                <a:latin typeface="Open Sans"/>
                <a:ea typeface="Open Sans"/>
                <a:cs typeface="Open Sans"/>
                <a:sym typeface="Open Sans"/>
              </a:rPr>
              <a:t>120,000 Pages</a:t>
            </a:r>
            <a:endParaRPr b="1" sz="2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8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98" name="Google Shape;29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8725" y="1673526"/>
            <a:ext cx="2594574" cy="432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7"/>
          <p:cNvSpPr txBox="1"/>
          <p:nvPr>
            <p:ph type="title"/>
          </p:nvPr>
        </p:nvSpPr>
        <p:spPr>
          <a:xfrm>
            <a:off x="668850" y="1100600"/>
            <a:ext cx="7806300" cy="8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Additional Projects</a:t>
            </a:r>
            <a:endParaRPr/>
          </a:p>
        </p:txBody>
      </p:sp>
      <p:sp>
        <p:nvSpPr>
          <p:cNvPr id="305" name="Google Shape;305;p37"/>
          <p:cNvSpPr txBox="1"/>
          <p:nvPr>
            <p:ph idx="1" type="body"/>
          </p:nvPr>
        </p:nvSpPr>
        <p:spPr>
          <a:xfrm>
            <a:off x="-694475" y="1559100"/>
            <a:ext cx="4498200" cy="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latin typeface="Open Sans"/>
                <a:ea typeface="Open Sans"/>
                <a:cs typeface="Open Sans"/>
                <a:sym typeface="Open Sans"/>
              </a:rPr>
              <a:t>Covington News</a:t>
            </a:r>
            <a:r>
              <a:rPr b="1" lang="en-US" sz="2400"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b="1" sz="24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latin typeface="Open Sans"/>
                <a:ea typeface="Open Sans"/>
                <a:cs typeface="Open Sans"/>
                <a:sym typeface="Open Sans"/>
              </a:rPr>
              <a:t>1942-1969</a:t>
            </a:r>
            <a:endParaRPr b="1" sz="24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6" name="Google Shape;306;p37"/>
          <p:cNvSpPr txBox="1"/>
          <p:nvPr>
            <p:ph idx="1" type="body"/>
          </p:nvPr>
        </p:nvSpPr>
        <p:spPr>
          <a:xfrm>
            <a:off x="2407650" y="2261138"/>
            <a:ext cx="4328700" cy="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latin typeface="Open Sans"/>
                <a:ea typeface="Open Sans"/>
                <a:cs typeface="Open Sans"/>
                <a:sym typeface="Open Sans"/>
              </a:rPr>
              <a:t>Summerville News</a:t>
            </a:r>
            <a:endParaRPr b="1" i="1" sz="24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latin typeface="Open Sans"/>
                <a:ea typeface="Open Sans"/>
                <a:cs typeface="Open Sans"/>
                <a:sym typeface="Open Sans"/>
              </a:rPr>
              <a:t>1980-2000</a:t>
            </a:r>
            <a:endParaRPr b="1" sz="24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7" name="Google Shape;307;p37"/>
          <p:cNvSpPr txBox="1"/>
          <p:nvPr>
            <p:ph idx="1" type="body"/>
          </p:nvPr>
        </p:nvSpPr>
        <p:spPr>
          <a:xfrm>
            <a:off x="5425963" y="1559100"/>
            <a:ext cx="4328700" cy="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latin typeface="Open Sans"/>
                <a:ea typeface="Open Sans"/>
                <a:cs typeface="Open Sans"/>
                <a:sym typeface="Open Sans"/>
              </a:rPr>
              <a:t>Georgia Bulletin</a:t>
            </a:r>
            <a:endParaRPr b="1" i="1" sz="24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latin typeface="Open Sans"/>
                <a:ea typeface="Open Sans"/>
                <a:cs typeface="Open Sans"/>
                <a:sym typeface="Open Sans"/>
              </a:rPr>
              <a:t>1981-1990</a:t>
            </a:r>
            <a:endParaRPr b="1" sz="24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8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08" name="Google Shape;30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5090" y="3216475"/>
            <a:ext cx="2633810" cy="342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2401" y="2399075"/>
            <a:ext cx="2604451" cy="3440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87151" y="2502375"/>
            <a:ext cx="2606335" cy="344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8"/>
          <p:cNvSpPr txBox="1"/>
          <p:nvPr>
            <p:ph type="title"/>
          </p:nvPr>
        </p:nvSpPr>
        <p:spPr>
          <a:xfrm>
            <a:off x="730000" y="1069850"/>
            <a:ext cx="7806300" cy="8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Thank You</a:t>
            </a:r>
            <a:endParaRPr/>
          </a:p>
        </p:txBody>
      </p:sp>
      <p:sp>
        <p:nvSpPr>
          <p:cNvPr id="317" name="Google Shape;317;p38"/>
          <p:cNvSpPr txBox="1"/>
          <p:nvPr/>
        </p:nvSpPr>
        <p:spPr>
          <a:xfrm>
            <a:off x="3285600" y="1885850"/>
            <a:ext cx="5423700" cy="403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/>
              <a:t>Donnie Summerlin</a:t>
            </a:r>
            <a:endParaRPr b="1" sz="2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/>
              <a:t>Digital Projects Archivist</a:t>
            </a:r>
            <a:endParaRPr b="1" sz="2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/>
              <a:t>Digital Library of Georgia</a:t>
            </a:r>
            <a:endParaRPr b="1" sz="2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/>
              <a:t>University of GA Libraries</a:t>
            </a:r>
            <a:endParaRPr b="1" sz="2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 u="sng">
                <a:solidFill>
                  <a:schemeClr val="hlink"/>
                </a:solidFill>
                <a:hlinkClick r:id="rId3"/>
              </a:rPr>
              <a:t>donsum@uga.edu</a:t>
            </a:r>
            <a:endParaRPr b="1" sz="2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/>
              <a:t>Daniel Britt</a:t>
            </a:r>
            <a:endParaRPr b="1" sz="2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/>
              <a:t>Georgia NDNP Project Manager</a:t>
            </a:r>
            <a:endParaRPr b="1" sz="2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/>
              <a:t>Digital Library of Georgia</a:t>
            </a:r>
            <a:endParaRPr b="1" sz="2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/>
              <a:t>University of GA Libraries.</a:t>
            </a:r>
            <a:endParaRPr b="1" sz="2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 u="sng">
                <a:solidFill>
                  <a:schemeClr val="hlink"/>
                </a:solidFill>
                <a:hlinkClick r:id="rId4"/>
              </a:rPr>
              <a:t>dbritt93@uga.edu</a:t>
            </a:r>
            <a:endParaRPr b="1" sz="2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pic>
        <p:nvPicPr>
          <p:cNvPr id="318" name="Google Shape;318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4800" y="1656125"/>
            <a:ext cx="2903175" cy="42659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LG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