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notesSlides/notesSlide15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0" r:id="rId2"/>
    <p:sldMasterId id="2147483672" r:id="rId3"/>
    <p:sldMasterId id="2147483680" r:id="rId4"/>
    <p:sldMasterId id="2147483682" r:id="rId5"/>
  </p:sldMasterIdLst>
  <p:notesMasterIdLst>
    <p:notesMasterId r:id="rId42"/>
  </p:notesMasterIdLst>
  <p:sldIdLst>
    <p:sldId id="303" r:id="rId6"/>
    <p:sldId id="257" r:id="rId7"/>
    <p:sldId id="258" r:id="rId8"/>
    <p:sldId id="282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7" r:id="rId22"/>
    <p:sldId id="296" r:id="rId23"/>
    <p:sldId id="298" r:id="rId24"/>
    <p:sldId id="299" r:id="rId25"/>
    <p:sldId id="300" r:id="rId26"/>
    <p:sldId id="301" r:id="rId27"/>
    <p:sldId id="271" r:id="rId28"/>
    <p:sldId id="270" r:id="rId29"/>
    <p:sldId id="274" r:id="rId30"/>
    <p:sldId id="272" r:id="rId31"/>
    <p:sldId id="276" r:id="rId32"/>
    <p:sldId id="306" r:id="rId33"/>
    <p:sldId id="307" r:id="rId34"/>
    <p:sldId id="273" r:id="rId35"/>
    <p:sldId id="278" r:id="rId36"/>
    <p:sldId id="264" r:id="rId37"/>
    <p:sldId id="265" r:id="rId38"/>
    <p:sldId id="269" r:id="rId39"/>
    <p:sldId id="277" r:id="rId40"/>
    <p:sldId id="279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ssell Palmer" initials="RP" lastIdx="0" clrIdx="0">
    <p:extLst>
      <p:ext uri="{19B8F6BF-5375-455C-9EA6-DF929625EA0E}">
        <p15:presenceInfo xmlns:p15="http://schemas.microsoft.com/office/powerpoint/2012/main" userId="S-1-5-21-4060241145-1665654607-1753785296-326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6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E31D7-01C4-4DE8-AC7C-7BD17F13AE9A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F43C7-399A-4F1E-9442-A1B604157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59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035B0-9D73-462D-84E5-C17E2E31F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042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035B0-9D73-462D-84E5-C17E2E31F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621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035B0-9D73-462D-84E5-C17E2E31F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394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035B0-9D73-462D-84E5-C17E2E31F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193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EE0D00-2F93-4477-8E4E-F56DA9133F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918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EE0D00-2F93-4477-8E4E-F56DA9133F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520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EE0D00-2F93-4477-8E4E-F56DA9133F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462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035B0-9D73-462D-84E5-C17E2E31F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446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035B0-9D73-462D-84E5-C17E2E31F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872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035B0-9D73-462D-84E5-C17E2E31F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430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035B0-9D73-462D-84E5-C17E2E31F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551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035B0-9D73-462D-84E5-C17E2E31F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124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035B0-9D73-462D-84E5-C17E2E31F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657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035B0-9D73-462D-84E5-C17E2E31F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387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035B0-9D73-462D-84E5-C17E2E31F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957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2AD2-2AC5-4A06-8937-F9BF2F4CA8F9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8E24-E601-4142-833C-49A9D060D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2AD2-2AC5-4A06-8937-F9BF2F4CA8F9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8E24-E601-4142-833C-49A9D060D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09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2AD2-2AC5-4A06-8937-F9BF2F4CA8F9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8E24-E601-4142-833C-49A9D060D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70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11/16/2016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11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11/16/2016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675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11/16/2016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443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50868-6115-4044-AFFA-5CAE46CB33C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7284-EC80-475E-8484-D907F03C2C2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334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50868-6115-4044-AFFA-5CAE46CB33C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7284-EC80-475E-8484-D907F03C2C2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6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50868-6115-4044-AFFA-5CAE46CB33C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7284-EC80-475E-8484-D907F03C2C2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993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2AD2-2AC5-4A06-8937-F9BF2F4CA8F9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8E24-E601-4142-833C-49A9D060D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58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2AD2-2AC5-4A06-8937-F9BF2F4CA8F9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8E24-E601-4142-833C-49A9D060D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21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2AD2-2AC5-4A06-8937-F9BF2F4CA8F9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8E24-E601-4142-833C-49A9D060D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45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2AD2-2AC5-4A06-8937-F9BF2F4CA8F9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8E24-E601-4142-833C-49A9D060D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93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2AD2-2AC5-4A06-8937-F9BF2F4CA8F9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8E24-E601-4142-833C-49A9D060D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17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2AD2-2AC5-4A06-8937-F9BF2F4CA8F9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8E24-E601-4142-833C-49A9D060D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67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2AD2-2AC5-4A06-8937-F9BF2F4CA8F9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8E24-E601-4142-833C-49A9D060D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20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2AD2-2AC5-4A06-8937-F9BF2F4CA8F9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8E24-E601-4142-833C-49A9D060D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02AD2-2AC5-4A06-8937-F9BF2F4CA8F9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F8E24-E601-4142-833C-49A9D060D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8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690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3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85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50868-6115-4044-AFFA-5CAE46CB33C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77284-EC80-475E-8484-D907F03C2C2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488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ken.henslee@usg.edu" TargetMode="External"/><Relationship Id="rId2" Type="http://schemas.openxmlformats.org/officeDocument/2006/relationships/hyperlink" Target="http://about.galileo.usg.edu/statistic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oer.galileo.usg.edu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93912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Franklin Gothic Book" panose="020B0503020102020204" pitchFamily="34" charset="0"/>
              </a:rPr>
              <a:t>GALILEO Update: GPALS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90603" y="3505551"/>
            <a:ext cx="4610793" cy="1277533"/>
          </a:xfrm>
        </p:spPr>
        <p:txBody>
          <a:bodyPr/>
          <a:lstStyle/>
          <a:p>
            <a:r>
              <a:rPr lang="en-US" dirty="0" smtClean="0">
                <a:latin typeface="Franklin Gothic Book" panose="020B0503020102020204" pitchFamily="34" charset="0"/>
              </a:rPr>
              <a:t>October 28, 2016</a:t>
            </a:r>
          </a:p>
          <a:p>
            <a:endParaRPr lang="en-US" dirty="0">
              <a:latin typeface="Franklin Gothic Book" panose="020B0503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4761" y="4281054"/>
            <a:ext cx="2284461" cy="229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3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Listening and Learning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Touring libraries</a:t>
            </a:r>
          </a:p>
          <a:p>
            <a:r>
              <a:rPr lang="en-US" dirty="0" smtClean="0"/>
              <a:t>GALILEO Annual Survey</a:t>
            </a:r>
          </a:p>
          <a:p>
            <a:r>
              <a:rPr lang="en-US" dirty="0" smtClean="0"/>
              <a:t>User Group Meeting</a:t>
            </a:r>
            <a:endParaRPr lang="en-US" dirty="0"/>
          </a:p>
          <a:p>
            <a:pPr lvl="2"/>
            <a:r>
              <a:rPr lang="en-US" dirty="0"/>
              <a:t>124 attendees</a:t>
            </a:r>
          </a:p>
          <a:p>
            <a:pPr lvl="2"/>
            <a:r>
              <a:rPr lang="en-US" dirty="0"/>
              <a:t>Very positive feedback</a:t>
            </a:r>
          </a:p>
          <a:p>
            <a:pPr lvl="2"/>
            <a:r>
              <a:rPr lang="en-US" dirty="0"/>
              <a:t>Save the date: June </a:t>
            </a:r>
            <a:r>
              <a:rPr lang="en-US" dirty="0" smtClean="0"/>
              <a:t>15 (GUGM) and June 16, 2017</a:t>
            </a:r>
            <a:endParaRPr lang="en-US" dirty="0"/>
          </a:p>
          <a:p>
            <a:r>
              <a:rPr lang="en-US" dirty="0" smtClean="0"/>
              <a:t>GALILEO Newsletter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735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Listen and learn</a:t>
            </a:r>
          </a:p>
          <a:p>
            <a:r>
              <a:rPr lang="en-US" sz="3500" dirty="0"/>
              <a:t>Vision for GALILEO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40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Core Ideology</a:t>
            </a:r>
          </a:p>
          <a:p>
            <a:pPr lvl="1"/>
            <a:r>
              <a:rPr lang="en-US" dirty="0" smtClean="0"/>
              <a:t>Purpose / Mission</a:t>
            </a:r>
          </a:p>
          <a:p>
            <a:pPr lvl="1"/>
            <a:r>
              <a:rPr lang="en-US" dirty="0" smtClean="0"/>
              <a:t>Values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62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191000" y="838200"/>
            <a:ext cx="3505200" cy="3429000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2667000" y="2819400"/>
            <a:ext cx="3581400" cy="3581400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5410200" y="2895600"/>
            <a:ext cx="3581400" cy="3505200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1524001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  <a:latin typeface="Calibri"/>
              </a:rPr>
              <a:t>Excellence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24600" y="4038601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  <a:latin typeface="Calibri"/>
              </a:rPr>
              <a:t>Funding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0" y="4038601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  <a:latin typeface="Calibri"/>
              </a:rPr>
              <a:t>Passion</a:t>
            </a:r>
          </a:p>
        </p:txBody>
      </p:sp>
      <p:sp>
        <p:nvSpPr>
          <p:cNvPr id="11" name="5-Point Star 10"/>
          <p:cNvSpPr/>
          <p:nvPr/>
        </p:nvSpPr>
        <p:spPr>
          <a:xfrm>
            <a:off x="5638800" y="3657600"/>
            <a:ext cx="457200" cy="533400"/>
          </a:xfrm>
          <a:prstGeom prst="star5">
            <a:avLst/>
          </a:prstGeom>
          <a:solidFill>
            <a:srgbClr val="FFCC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880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Core Ideology</a:t>
            </a:r>
          </a:p>
          <a:p>
            <a:pPr lvl="1"/>
            <a:r>
              <a:rPr lang="en-US" dirty="0" smtClean="0"/>
              <a:t>Purpose / Mission</a:t>
            </a:r>
          </a:p>
          <a:p>
            <a:pPr lvl="1"/>
            <a:r>
              <a:rPr lang="en-US" dirty="0" smtClean="0"/>
              <a:t>Values</a:t>
            </a:r>
          </a:p>
          <a:p>
            <a:r>
              <a:rPr lang="en-US" dirty="0" smtClean="0"/>
              <a:t>Envisioned Future</a:t>
            </a:r>
          </a:p>
          <a:p>
            <a:pPr lvl="1"/>
            <a:r>
              <a:rPr lang="en-US" dirty="0" smtClean="0"/>
              <a:t>10 - 25 year “BHAG”</a:t>
            </a:r>
          </a:p>
          <a:p>
            <a:pPr lvl="1"/>
            <a:r>
              <a:rPr lang="en-US" dirty="0" smtClean="0"/>
              <a:t>Vivid Description</a:t>
            </a:r>
          </a:p>
          <a:p>
            <a:pPr lvl="2"/>
            <a:r>
              <a:rPr lang="en-US" dirty="0" smtClean="0"/>
              <a:t>Exciting, Clear</a:t>
            </a:r>
            <a:r>
              <a:rPr lang="en-US" dirty="0"/>
              <a:t>, Compelling, and Easy to </a:t>
            </a:r>
            <a:r>
              <a:rPr lang="en-US" dirty="0" smtClean="0"/>
              <a:t>Grasp</a:t>
            </a:r>
          </a:p>
          <a:p>
            <a:pPr lvl="1"/>
            <a:r>
              <a:rPr lang="en-US" dirty="0" smtClean="0"/>
              <a:t>Supported by all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50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167" t="7778" r="23333" b="31482"/>
          <a:stretch/>
        </p:blipFill>
        <p:spPr>
          <a:xfrm>
            <a:off x="1524000" y="0"/>
            <a:ext cx="96012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81200" y="2286000"/>
            <a:ext cx="1752600" cy="5334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2400" y="3657600"/>
            <a:ext cx="6477000" cy="381000"/>
          </a:xfrm>
          <a:prstGeom prst="rect">
            <a:avLst/>
          </a:prstGeom>
          <a:solidFill>
            <a:srgbClr val="FFFF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2400" y="4038600"/>
            <a:ext cx="3352800" cy="152400"/>
          </a:xfrm>
          <a:prstGeom prst="rect">
            <a:avLst/>
          </a:prstGeom>
          <a:solidFill>
            <a:srgbClr val="FFFF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2400" y="4604657"/>
            <a:ext cx="6477000" cy="729343"/>
          </a:xfrm>
          <a:prstGeom prst="rect">
            <a:avLst/>
          </a:prstGeom>
          <a:solidFill>
            <a:srgbClr val="FFFF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40630" y="5333999"/>
            <a:ext cx="2307771" cy="152401"/>
          </a:xfrm>
          <a:prstGeom prst="rect">
            <a:avLst/>
          </a:prstGeom>
          <a:solidFill>
            <a:srgbClr val="FFFF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130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583" t="10370" r="25417"/>
          <a:stretch/>
        </p:blipFill>
        <p:spPr>
          <a:xfrm>
            <a:off x="1524000" y="0"/>
            <a:ext cx="9144000" cy="922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5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4583" t="9630" r="25417"/>
          <a:stretch/>
        </p:blipFill>
        <p:spPr>
          <a:xfrm>
            <a:off x="1524000" y="0"/>
            <a:ext cx="9144000" cy="929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3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583" t="25926" r="25417" b="5185"/>
          <a:stretch/>
        </p:blipFill>
        <p:spPr>
          <a:xfrm>
            <a:off x="1524000" y="-152400"/>
            <a:ext cx="9144000" cy="70866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657600" y="5105400"/>
            <a:ext cx="838200" cy="3810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580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of Visioning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0425" y="1431926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Kickoff at RACL November 15</a:t>
            </a:r>
          </a:p>
          <a:p>
            <a:r>
              <a:rPr lang="en-US" dirty="0" smtClean="0"/>
              <a:t>Up to 7 “listening sessions” (USG, TCSG, GPLS, K-12, AMPALS, GPALS, GISA, GALILEO staff)</a:t>
            </a:r>
          </a:p>
          <a:p>
            <a:r>
              <a:rPr lang="en-US" dirty="0" smtClean="0"/>
              <a:t>Visioning session</a:t>
            </a:r>
          </a:p>
          <a:p>
            <a:r>
              <a:rPr lang="en-US" dirty="0" smtClean="0"/>
              <a:t>Strategic planning session</a:t>
            </a:r>
          </a:p>
          <a:p>
            <a:r>
              <a:rPr lang="en-US" dirty="0" smtClean="0"/>
              <a:t>Operational planning session</a:t>
            </a:r>
          </a:p>
          <a:p>
            <a:r>
              <a:rPr lang="en-US" dirty="0" smtClean="0"/>
              <a:t>GALILEO User Group Meeting</a:t>
            </a:r>
            <a:endParaRPr lang="en-US" dirty="0"/>
          </a:p>
        </p:txBody>
      </p:sp>
      <p:pic>
        <p:nvPicPr>
          <p:cNvPr id="2050" name="Picture 2" descr="Image result for carl vinson institute of govern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25" y="48768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orizontal Scroll 4"/>
          <p:cNvSpPr/>
          <p:nvPr/>
        </p:nvSpPr>
        <p:spPr>
          <a:xfrm>
            <a:off x="2244725" y="2277820"/>
            <a:ext cx="8001000" cy="2286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prstClr val="white"/>
                </a:solidFill>
                <a:latin typeface="Calibri"/>
              </a:rPr>
              <a:t>Develop a new strategic plan to address the need for a big, audacious goal(s) that can guide GALILEO into the next generation and that can serve as a guiding plan towards another incredible vision like the one created in 1994.</a:t>
            </a:r>
          </a:p>
        </p:txBody>
      </p:sp>
    </p:spTree>
    <p:extLst>
      <p:ext uri="{BB962C8B-B14F-4D97-AF65-F5344CB8AC3E}">
        <p14:creationId xmlns:p14="http://schemas.microsoft.com/office/powerpoint/2010/main" val="154667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Book" panose="020B0503020102020204" pitchFamily="34" charset="0"/>
              </a:rPr>
              <a:t>Agenda 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6614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Franklin Gothic Book" panose="020B0503020102020204" pitchFamily="34" charset="0"/>
              </a:rPr>
              <a:t>Visioning and Strategic Planning: A Partnership Begins</a:t>
            </a:r>
          </a:p>
          <a:p>
            <a:pPr lvl="1"/>
            <a:r>
              <a:rPr lang="en-US" i="1" dirty="0" smtClean="0">
                <a:latin typeface="Franklin Gothic Book" panose="020B0503020102020204" pitchFamily="34" charset="0"/>
              </a:rPr>
              <a:t>Lucy Harrison, Assistant Vice Chancellor for Academic Library Services and Executive Director of GALILEO </a:t>
            </a:r>
          </a:p>
          <a:p>
            <a:r>
              <a:rPr lang="en-US" sz="2400" dirty="0" smtClean="0">
                <a:latin typeface="Franklin Gothic Book" panose="020B0503020102020204" pitchFamily="34" charset="0"/>
              </a:rPr>
              <a:t>GALILEO’s 21</a:t>
            </a:r>
            <a:r>
              <a:rPr lang="en-US" sz="2400" baseline="30000" dirty="0" smtClean="0">
                <a:latin typeface="Franklin Gothic Book" panose="020B0503020102020204" pitchFamily="34" charset="0"/>
              </a:rPr>
              <a:t>st</a:t>
            </a:r>
            <a:r>
              <a:rPr lang="en-US" sz="2400" dirty="0" smtClean="0">
                <a:latin typeface="Franklin Gothic Book" panose="020B0503020102020204" pitchFamily="34" charset="0"/>
              </a:rPr>
              <a:t> Year</a:t>
            </a:r>
          </a:p>
          <a:p>
            <a:pPr lvl="1"/>
            <a:r>
              <a:rPr lang="en-US" i="1" dirty="0" smtClean="0">
                <a:latin typeface="Franklin Gothic Book" panose="020B0503020102020204" pitchFamily="34" charset="0"/>
              </a:rPr>
              <a:t>Russell Palmer, Assistant Director, GALILEO Support Services </a:t>
            </a:r>
            <a:endParaRPr lang="en-US" i="1" dirty="0">
              <a:latin typeface="Franklin Gothic Book" panose="020B0503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662" y="4763194"/>
            <a:ext cx="2070354" cy="170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0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500" dirty="0"/>
              <a:t>Listen and learn</a:t>
            </a:r>
          </a:p>
          <a:p>
            <a:r>
              <a:rPr lang="en-US" sz="3500" dirty="0"/>
              <a:t>Vision for GALILEO</a:t>
            </a:r>
          </a:p>
          <a:p>
            <a:r>
              <a:rPr lang="en-US" sz="3500" dirty="0"/>
              <a:t>Might include:</a:t>
            </a:r>
          </a:p>
          <a:p>
            <a:pPr lvl="1"/>
            <a:r>
              <a:rPr lang="en-US" dirty="0"/>
              <a:t>Statewide shared services</a:t>
            </a:r>
          </a:p>
          <a:p>
            <a:pPr lvl="1"/>
            <a:r>
              <a:rPr lang="en-US" dirty="0"/>
              <a:t>Leveraging partnerships and strengths</a:t>
            </a:r>
          </a:p>
          <a:p>
            <a:pPr lvl="1"/>
            <a:r>
              <a:rPr lang="en-US" dirty="0"/>
              <a:t>User-centered </a:t>
            </a:r>
          </a:p>
          <a:p>
            <a:pPr lvl="1"/>
            <a:r>
              <a:rPr lang="en-US" dirty="0"/>
              <a:t>Demonstrating indispensable value</a:t>
            </a:r>
          </a:p>
          <a:p>
            <a:pPr lvl="1"/>
            <a:r>
              <a:rPr lang="en-US" dirty="0"/>
              <a:t>Big, Hairy, Audacious </a:t>
            </a:r>
            <a:r>
              <a:rPr lang="en-US" dirty="0" smtClean="0"/>
              <a:t>Goal</a:t>
            </a:r>
            <a:endParaRPr lang="en-US" dirty="0"/>
          </a:p>
          <a:p>
            <a:r>
              <a:rPr lang="en-US" dirty="0"/>
              <a:t>Additional funding?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70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New Resources</a:t>
            </a:r>
          </a:p>
          <a:p>
            <a:r>
              <a:rPr lang="en-US" dirty="0" smtClean="0"/>
              <a:t>Alma implementation</a:t>
            </a:r>
          </a:p>
          <a:p>
            <a:r>
              <a:rPr lang="en-US" dirty="0" smtClean="0"/>
              <a:t>Affordable Learning Georgia</a:t>
            </a:r>
          </a:p>
          <a:p>
            <a:r>
              <a:rPr lang="en-US" dirty="0" smtClean="0"/>
              <a:t>Georgia Knowledge Repository</a:t>
            </a:r>
          </a:p>
          <a:p>
            <a:r>
              <a:rPr lang="en-US" dirty="0" smtClean="0"/>
              <a:t>Digital Library of Georgia</a:t>
            </a:r>
          </a:p>
          <a:p>
            <a:r>
              <a:rPr lang="en-US" dirty="0" smtClean="0"/>
              <a:t>Discover GALILEO</a:t>
            </a:r>
          </a:p>
          <a:p>
            <a:r>
              <a:rPr lang="en-US" dirty="0" smtClean="0"/>
              <a:t>EBSCO Full Text Finder</a:t>
            </a:r>
          </a:p>
          <a:p>
            <a:r>
              <a:rPr lang="en-US" dirty="0" smtClean="0"/>
              <a:t>LMS Integration</a:t>
            </a:r>
          </a:p>
          <a:p>
            <a:r>
              <a:rPr lang="en-US" dirty="0" smtClean="0"/>
              <a:t>Data Reporting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408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h3.googleusercontent.com/y02zfVnJz3-DV9Z8WOR7sIn0GDlRidPUTI7aIobRIaGSrsbOSct7NBdL_pdTIo43rL27TGkKzEHtlnV-wx624vCy27ifCeDX446HHMasfsfk0hs5erSed4od84QAYwx0j3RqwyNXciXAGCatZ0bntUCw-5OURI170ee_1Br6JDVptLIwgkf0jzw6hxkTCfX1Mq6lRYKDICBNrGzRn335cOgzkf2YxkY7ekWjgDVUubzx5Frk8F8dWVdaL1Dvg2_UPLsLyjvV2EI9ubsP9U8efknyzJsCxQ9KyVvm6QZmFMXgsRpSViB6XLpycafrkUNQWpSXTHqh_SVWPiC0a__b7TJxzlA8v6RI2dCvTU1CM7IJgfK9SgpvNF63X4GGSr-g1pKOVVJIAOOwPHPeNAowPY-EpJgZxh7bkKSRstvOr6Jq9ycfWz42r8hMaCdPpMmtEZVReDHfiv3hPgmi_-tSBMT0JWH_pcNwxPBKms03KdzQOciJ6ouRGoUMvbyw-7EkBe0cUD-0bq1_iAYVw4JEBgllfRrsPn_moroeuKtrufaptcNXerYpaYB6ac0a5Hy4msbwHiBIQPtKk_qwAWEuwpuLPdih5AI=w533-h947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1"/>
            <a:ext cx="3657600" cy="649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06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7476" y="2416980"/>
            <a:ext cx="6603361" cy="1004873"/>
          </a:xfrm>
        </p:spPr>
        <p:txBody>
          <a:bodyPr>
            <a:normAutofit/>
          </a:bodyPr>
          <a:lstStyle/>
          <a:p>
            <a:r>
              <a:rPr lang="en-US" sz="4900" dirty="0" smtClean="0">
                <a:latin typeface="Franklin Gothic Book" panose="020B0503020102020204" pitchFamily="34" charset="0"/>
              </a:rPr>
              <a:t>GALILEO’s 21</a:t>
            </a:r>
            <a:r>
              <a:rPr lang="en-US" sz="4900" baseline="30000" dirty="0" smtClean="0">
                <a:latin typeface="Franklin Gothic Book" panose="020B0503020102020204" pitchFamily="34" charset="0"/>
              </a:rPr>
              <a:t>st</a:t>
            </a:r>
            <a:r>
              <a:rPr lang="en-US" sz="4900" dirty="0" smtClean="0">
                <a:latin typeface="Franklin Gothic Book" panose="020B0503020102020204" pitchFamily="34" charset="0"/>
              </a:rPr>
              <a:t> Year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5042" y="3606656"/>
            <a:ext cx="4118996" cy="29781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30" y="4581045"/>
            <a:ext cx="1750328" cy="9626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296" y="4309280"/>
            <a:ext cx="1314450" cy="1343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460" y="4426726"/>
            <a:ext cx="1749152" cy="13118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9824" y="4611527"/>
            <a:ext cx="1460759" cy="96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2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Book" panose="020B0503020102020204" pitchFamily="34" charset="0"/>
              </a:rPr>
              <a:t>New content: </a:t>
            </a:r>
            <a:r>
              <a:rPr lang="en-US" dirty="0" err="1" smtClean="0">
                <a:latin typeface="Franklin Gothic Book" panose="020B0503020102020204" pitchFamily="34" charset="0"/>
              </a:rPr>
              <a:t>Tumblebooks</a:t>
            </a:r>
            <a:r>
              <a:rPr lang="en-US" dirty="0" smtClean="0">
                <a:latin typeface="Franklin Gothic Book" panose="020B0503020102020204" pitchFamily="34" charset="0"/>
              </a:rPr>
              <a:t> &amp; </a:t>
            </a:r>
            <a:r>
              <a:rPr lang="en-US" dirty="0" err="1" smtClean="0">
                <a:latin typeface="Franklin Gothic Book" panose="020B0503020102020204" pitchFamily="34" charset="0"/>
              </a:rPr>
              <a:t>ebrary</a:t>
            </a:r>
            <a:r>
              <a:rPr lang="en-US" dirty="0" smtClean="0">
                <a:latin typeface="Franklin Gothic Book" panose="020B0503020102020204" pitchFamily="34" charset="0"/>
              </a:rPr>
              <a:t>  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Franklin Gothic Book" panose="020B0503020102020204" pitchFamily="34" charset="0"/>
              </a:rPr>
              <a:t>Tumblebooks</a:t>
            </a:r>
            <a:r>
              <a:rPr lang="en-US" dirty="0" smtClean="0">
                <a:latin typeface="Franklin Gothic Book" panose="020B0503020102020204" pitchFamily="34" charset="0"/>
              </a:rPr>
              <a:t> (Public Libraries) </a:t>
            </a:r>
          </a:p>
          <a:p>
            <a:r>
              <a:rPr lang="en-US" dirty="0" smtClean="0">
                <a:latin typeface="Franklin Gothic Book" panose="020B0503020102020204" pitchFamily="34" charset="0"/>
              </a:rPr>
              <a:t>More </a:t>
            </a:r>
            <a:r>
              <a:rPr lang="en-US" dirty="0" err="1" smtClean="0">
                <a:latin typeface="Franklin Gothic Book" panose="020B0503020102020204" pitchFamily="34" charset="0"/>
              </a:rPr>
              <a:t>ebrary</a:t>
            </a:r>
            <a:r>
              <a:rPr lang="en-US" dirty="0" smtClean="0">
                <a:latin typeface="Franklin Gothic Book" panose="020B0503020102020204" pitchFamily="34" charset="0"/>
              </a:rPr>
              <a:t> collections (All GALILEO Users)</a:t>
            </a:r>
          </a:p>
          <a:p>
            <a:pPr lvl="1"/>
            <a:r>
              <a:rPr lang="en-US" sz="2800" dirty="0">
                <a:latin typeface="Franklin Gothic Book" panose="020B0503020102020204" pitchFamily="34" charset="0"/>
              </a:rPr>
              <a:t>Academic Complete</a:t>
            </a:r>
          </a:p>
          <a:p>
            <a:pPr lvl="1"/>
            <a:r>
              <a:rPr lang="en-US" sz="2800" dirty="0">
                <a:latin typeface="Franklin Gothic Book" panose="020B0503020102020204" pitchFamily="34" charset="0"/>
              </a:rPr>
              <a:t>College Complete</a:t>
            </a:r>
          </a:p>
          <a:p>
            <a:pPr lvl="1"/>
            <a:r>
              <a:rPr lang="en-US" sz="2800" dirty="0">
                <a:latin typeface="Franklin Gothic Book" panose="020B0503020102020204" pitchFamily="34" charset="0"/>
              </a:rPr>
              <a:t>Public Library </a:t>
            </a:r>
            <a:r>
              <a:rPr lang="en-US" sz="2800" dirty="0" smtClean="0">
                <a:latin typeface="Franklin Gothic Book" panose="020B0503020102020204" pitchFamily="34" charset="0"/>
              </a:rPr>
              <a:t>Complete</a:t>
            </a:r>
          </a:p>
          <a:p>
            <a:endParaRPr lang="en-US" dirty="0" smtClean="0">
              <a:latin typeface="Franklin Gothic Book" panose="020B0503020102020204" pitchFamily="34" charset="0"/>
            </a:endParaRP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82982" y="3117845"/>
            <a:ext cx="4300754" cy="32255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16" y="4736738"/>
            <a:ext cx="1915487" cy="177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0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Book" panose="020B0503020102020204" pitchFamily="34" charset="0"/>
              </a:rPr>
              <a:t>New content: EBSCO </a:t>
            </a:r>
            <a:r>
              <a:rPr lang="en-US" sz="4000" dirty="0" err="1" smtClean="0">
                <a:latin typeface="Franklin Gothic Book" panose="020B0503020102020204" pitchFamily="34" charset="0"/>
              </a:rPr>
              <a:t>ebooks</a:t>
            </a:r>
            <a:endParaRPr lang="en-US" sz="4000" dirty="0"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Franklin Gothic Book" panose="020B0503020102020204" pitchFamily="34" charset="0"/>
              </a:rPr>
              <a:t>More EBSCO </a:t>
            </a:r>
            <a:r>
              <a:rPr lang="en-US" sz="2400" dirty="0" err="1" smtClean="0">
                <a:latin typeface="Franklin Gothic Book" panose="020B0503020102020204" pitchFamily="34" charset="0"/>
              </a:rPr>
              <a:t>ebook</a:t>
            </a:r>
            <a:r>
              <a:rPr lang="en-US" sz="2400" dirty="0" smtClean="0">
                <a:latin typeface="Franklin Gothic Book" panose="020B0503020102020204" pitchFamily="34" charset="0"/>
              </a:rPr>
              <a:t> collections (ALL GALILEO Users)</a:t>
            </a:r>
          </a:p>
          <a:p>
            <a:pPr lvl="2"/>
            <a:r>
              <a:rPr lang="en-US" sz="2400" dirty="0" smtClean="0">
                <a:latin typeface="Franklin Gothic Book" panose="020B0503020102020204" pitchFamily="34" charset="0"/>
              </a:rPr>
              <a:t>eBook (</a:t>
            </a:r>
            <a:r>
              <a:rPr lang="en-US" sz="2400" dirty="0" err="1" smtClean="0">
                <a:latin typeface="Franklin Gothic Book" panose="020B0503020102020204" pitchFamily="34" charset="0"/>
              </a:rPr>
              <a:t>NetLibrary</a:t>
            </a:r>
            <a:r>
              <a:rPr lang="en-US" sz="2400" dirty="0" smtClean="0">
                <a:latin typeface="Franklin Gothic Book" panose="020B0503020102020204" pitchFamily="34" charset="0"/>
              </a:rPr>
              <a:t> Collections)</a:t>
            </a:r>
          </a:p>
          <a:p>
            <a:pPr lvl="2"/>
            <a:r>
              <a:rPr lang="en-US" sz="2400" dirty="0" smtClean="0">
                <a:latin typeface="Franklin Gothic Book" panose="020B0503020102020204" pitchFamily="34" charset="0"/>
              </a:rPr>
              <a:t>eBook Subscription Public Library Collection (North America)</a:t>
            </a:r>
          </a:p>
          <a:p>
            <a:pPr lvl="2"/>
            <a:r>
              <a:rPr lang="en-US" sz="2400" dirty="0" smtClean="0">
                <a:latin typeface="Franklin Gothic Book" panose="020B0503020102020204" pitchFamily="34" charset="0"/>
              </a:rPr>
              <a:t>eBook Subscription K-8 Collection</a:t>
            </a:r>
          </a:p>
          <a:p>
            <a:pPr lvl="2"/>
            <a:r>
              <a:rPr lang="en-US" sz="2400" dirty="0" smtClean="0">
                <a:latin typeface="Franklin Gothic Book" panose="020B0503020102020204" pitchFamily="34" charset="0"/>
              </a:rPr>
              <a:t>eBook Subscription High School Collection</a:t>
            </a:r>
          </a:p>
          <a:p>
            <a:pPr lvl="2"/>
            <a:r>
              <a:rPr lang="en-US" sz="2400" dirty="0" smtClean="0">
                <a:latin typeface="Franklin Gothic Book" panose="020B0503020102020204" pitchFamily="34" charset="0"/>
              </a:rPr>
              <a:t>eBook Community College Collection</a:t>
            </a:r>
          </a:p>
          <a:p>
            <a:pPr lvl="2"/>
            <a:r>
              <a:rPr lang="en-US" sz="2400" dirty="0" smtClean="0">
                <a:latin typeface="Franklin Gothic Book" panose="020B0503020102020204" pitchFamily="34" charset="0"/>
              </a:rPr>
              <a:t>Academic eBook Collection (North America)</a:t>
            </a:r>
          </a:p>
        </p:txBody>
      </p:sp>
      <p:sp>
        <p:nvSpPr>
          <p:cNvPr id="6" name="AutoShape 2" descr="Image result for ebsco eboo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2514" y="5903071"/>
            <a:ext cx="817657" cy="81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77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Book" panose="020B0503020102020204" pitchFamily="34" charset="0"/>
              </a:rPr>
              <a:t>Discovery improvements 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Franklin Gothic Book" panose="020B0503020102020204" pitchFamily="34" charset="0"/>
              </a:rPr>
              <a:t>Georgia Knowledge Repository can be added to any institution’s GALILEO discovery search </a:t>
            </a:r>
          </a:p>
          <a:p>
            <a:r>
              <a:rPr lang="en-US" dirty="0" smtClean="0">
                <a:latin typeface="Franklin Gothic Book" panose="020B0503020102020204" pitchFamily="34" charset="0"/>
              </a:rPr>
              <a:t>Learning Management System Integrations continue (</a:t>
            </a:r>
            <a:r>
              <a:rPr lang="en-US" dirty="0" err="1" smtClean="0">
                <a:latin typeface="Franklin Gothic Book" panose="020B0503020102020204" pitchFamily="34" charset="0"/>
              </a:rPr>
              <a:t>BrightSpace</a:t>
            </a:r>
            <a:r>
              <a:rPr lang="en-US" dirty="0" smtClean="0">
                <a:latin typeface="Franklin Gothic Book" panose="020B0503020102020204" pitchFamily="34" charset="0"/>
              </a:rPr>
              <a:t>/ D2L, Blackboard, </a:t>
            </a:r>
            <a:r>
              <a:rPr lang="en-US" dirty="0" err="1" smtClean="0">
                <a:latin typeface="Franklin Gothic Book" panose="020B0503020102020204" pitchFamily="34" charset="0"/>
              </a:rPr>
              <a:t>MackinVIA</a:t>
            </a:r>
            <a:r>
              <a:rPr lang="en-US" dirty="0" smtClean="0">
                <a:latin typeface="Franklin Gothic Book" panose="020B0503020102020204" pitchFamily="34" charset="0"/>
              </a:rPr>
              <a:t>) </a:t>
            </a:r>
          </a:p>
          <a:p>
            <a:pPr lvl="2"/>
            <a:r>
              <a:rPr lang="en-US" dirty="0">
                <a:latin typeface="Franklin Gothic Book" panose="020B0503020102020204" pitchFamily="34" charset="0"/>
              </a:rPr>
              <a:t>GALILEO Auto-authentication:  23 institutions in production, 2 in process/testing</a:t>
            </a:r>
          </a:p>
          <a:p>
            <a:pPr lvl="2"/>
            <a:r>
              <a:rPr lang="en-US" dirty="0">
                <a:latin typeface="Franklin Gothic Book" panose="020B0503020102020204" pitchFamily="34" charset="0"/>
              </a:rPr>
              <a:t>Films on Demand: 20 institutions in production, 2 in process/testing</a:t>
            </a:r>
          </a:p>
          <a:p>
            <a:pPr lvl="2"/>
            <a:r>
              <a:rPr lang="en-US" dirty="0">
                <a:latin typeface="Franklin Gothic Book" panose="020B0503020102020204" pitchFamily="34" charset="0"/>
              </a:rPr>
              <a:t>Curriculum Builder 12 in production, 3 in process/testing</a:t>
            </a:r>
          </a:p>
          <a:p>
            <a:endParaRPr lang="en-US" dirty="0">
              <a:latin typeface="Franklin Gothic Book" panose="020B0503020102020204" pitchFamily="34" charset="0"/>
            </a:endParaRPr>
          </a:p>
          <a:p>
            <a:r>
              <a:rPr lang="en-US" dirty="0" smtClean="0">
                <a:latin typeface="Franklin Gothic Book" panose="020B0503020102020204" pitchFamily="34" charset="0"/>
              </a:rPr>
              <a:t>Transitioned K12, Private K12, Public, and Private Academic institutions to EBSCO Full Text Finder 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8764" y="4927953"/>
            <a:ext cx="1428061" cy="191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7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Book" panose="020B0503020102020204" pitchFamily="34" charset="0"/>
              </a:rPr>
              <a:t>GALILEO for Mobile 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Franklin Gothic Book" panose="020B0503020102020204" pitchFamily="34" charset="0"/>
              </a:rPr>
              <a:t>Discover GALILEO Search </a:t>
            </a:r>
          </a:p>
          <a:p>
            <a:r>
              <a:rPr lang="en-US" sz="2400" dirty="0" smtClean="0">
                <a:latin typeface="Franklin Gothic Book" panose="020B0503020102020204" pitchFamily="34" charset="0"/>
              </a:rPr>
              <a:t>Provides a mobile friendly set of databases and </a:t>
            </a:r>
          </a:p>
          <a:p>
            <a:pPr marL="0" indent="0">
              <a:buNone/>
            </a:pPr>
            <a:r>
              <a:rPr lang="en-US" sz="2400" dirty="0" smtClean="0">
                <a:latin typeface="Franklin Gothic Book" panose="020B0503020102020204" pitchFamily="34" charset="0"/>
              </a:rPr>
              <a:t>featuring:</a:t>
            </a:r>
          </a:p>
          <a:p>
            <a:pPr lvl="1"/>
            <a:r>
              <a:rPr lang="en-US" dirty="0" smtClean="0">
                <a:latin typeface="Franklin Gothic Book" panose="020B0503020102020204" pitchFamily="34" charset="0"/>
              </a:rPr>
              <a:t>Encyclopedia Britannica (K12)</a:t>
            </a:r>
          </a:p>
          <a:p>
            <a:pPr lvl="1"/>
            <a:r>
              <a:rPr lang="en-US" dirty="0" smtClean="0">
                <a:latin typeface="Franklin Gothic Book" panose="020B0503020102020204" pitchFamily="34" charset="0"/>
              </a:rPr>
              <a:t>EBSCO databases (All)</a:t>
            </a:r>
          </a:p>
          <a:p>
            <a:pPr lvl="1"/>
            <a:r>
              <a:rPr lang="en-US" dirty="0" err="1" smtClean="0">
                <a:latin typeface="Franklin Gothic Book" panose="020B0503020102020204" pitchFamily="34" charset="0"/>
              </a:rPr>
              <a:t>Tumblebooks</a:t>
            </a:r>
            <a:r>
              <a:rPr lang="en-US" dirty="0" smtClean="0">
                <a:latin typeface="Franklin Gothic Book" panose="020B0503020102020204" pitchFamily="34" charset="0"/>
              </a:rPr>
              <a:t> (Public Libraries)</a:t>
            </a:r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429" y="119033"/>
            <a:ext cx="3716324" cy="661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8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Franklin Gothic Book" panose="020B0503020102020204" pitchFamily="34" charset="0"/>
              </a:rPr>
              <a:t>Introducing the new GALILEO Toolbar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95055"/>
            <a:ext cx="5858693" cy="24292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03669" y="1690688"/>
            <a:ext cx="52120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Franklin Gothic Book" panose="020B0503020102020204" pitchFamily="34" charset="0"/>
              </a:rPr>
              <a:t>An all new look based on the </a:t>
            </a:r>
            <a:r>
              <a:rPr lang="en-US" sz="2000" dirty="0" err="1" smtClean="0">
                <a:latin typeface="Franklin Gothic Book" panose="020B0503020102020204" pitchFamily="34" charset="0"/>
              </a:rPr>
              <a:t>LibX</a:t>
            </a:r>
            <a:r>
              <a:rPr lang="en-US" sz="2000" dirty="0" smtClean="0">
                <a:latin typeface="Franklin Gothic Book" panose="020B0503020102020204" pitchFamily="34" charset="0"/>
              </a:rPr>
              <a:t> 2.0 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Franklin Gothic Book" panose="020B0503020102020204" pitchFamily="34" charset="0"/>
              </a:rPr>
              <a:t>Search Discovery, journals, and catalog directly from toolbar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Franklin Gothic Book" panose="020B0503020102020204" pitchFamily="34" charset="0"/>
              </a:rPr>
              <a:t>Compatible with Chrome and Firefox browsers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Franklin Gothic Book" panose="020B0503020102020204" pitchFamily="34" charset="0"/>
              </a:rPr>
              <a:t>Automatically generates a Find-It button when it detects an ISSN or ISBN on web pages you browse. Great for quickly being able to see if you have access through GALILEO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507" y="4072547"/>
            <a:ext cx="2105319" cy="23625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ular Callout 8"/>
          <p:cNvSpPr/>
          <p:nvPr/>
        </p:nvSpPr>
        <p:spPr>
          <a:xfrm>
            <a:off x="6096000" y="4972473"/>
            <a:ext cx="2419004" cy="914400"/>
          </a:xfrm>
          <a:prstGeom prst="wedgeRectCallout">
            <a:avLst>
              <a:gd name="adj1" fmla="val 74356"/>
              <a:gd name="adj2" fmla="val 406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Download directly from the main GALILEO page.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6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95914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Franklin Gothic Book" panose="020B0503020102020204" pitchFamily="34" charset="0"/>
              </a:rPr>
              <a:t>Upgraded </a:t>
            </a:r>
            <a:r>
              <a:rPr lang="en-US" sz="3600" dirty="0" err="1" smtClean="0">
                <a:latin typeface="Franklin Gothic Book" panose="020B0503020102020204" pitchFamily="34" charset="0"/>
              </a:rPr>
              <a:t>LibGuides</a:t>
            </a:r>
            <a:r>
              <a:rPr lang="en-US" sz="3600" dirty="0" smtClean="0">
                <a:latin typeface="Franklin Gothic Book" panose="020B0503020102020204" pitchFamily="34" charset="0"/>
              </a:rPr>
              <a:t> (2.0) and video tutorials </a:t>
            </a:r>
            <a:endParaRPr lang="en-US" sz="3600" dirty="0">
              <a:latin typeface="Franklin Gothic Book" panose="020B0503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599"/>
            <a:ext cx="6098932" cy="3449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2"/>
          <a:stretch/>
        </p:blipFill>
        <p:spPr>
          <a:xfrm>
            <a:off x="5410256" y="1763883"/>
            <a:ext cx="6398941" cy="489461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20390973">
            <a:off x="3620258" y="4118640"/>
            <a:ext cx="482473" cy="22759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6163" y="4884308"/>
            <a:ext cx="3773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Franklin Gothic Book" panose="020B0503020102020204" pitchFamily="34" charset="0"/>
              </a:rPr>
              <a:t>libguides.galileo.usg.edu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2" t="11687" r="10635" b="8321"/>
          <a:stretch/>
        </p:blipFill>
        <p:spPr>
          <a:xfrm>
            <a:off x="4513708" y="4777249"/>
            <a:ext cx="1728893" cy="1881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256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Book" panose="020B0503020102020204" pitchFamily="34" charset="0"/>
              </a:rPr>
              <a:t>New GALILEO Staff 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389" y="1542992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Franklin Gothic Book" panose="020B0503020102020204" pitchFamily="34" charset="0"/>
              </a:rPr>
              <a:t>Lucy Harrison, Assistant </a:t>
            </a:r>
            <a:r>
              <a:rPr lang="en-US" sz="2000" dirty="0">
                <a:latin typeface="Franklin Gothic Book" panose="020B0503020102020204" pitchFamily="34" charset="0"/>
              </a:rPr>
              <a:t>Vice Chancellor for Academic Library Services and </a:t>
            </a:r>
            <a:r>
              <a:rPr lang="en-US" sz="2000" dirty="0" smtClean="0">
                <a:latin typeface="Franklin Gothic Book" panose="020B0503020102020204" pitchFamily="34" charset="0"/>
              </a:rPr>
              <a:t>Executive Director of GALILEO </a:t>
            </a:r>
          </a:p>
          <a:p>
            <a:r>
              <a:rPr lang="en-US" sz="2000" dirty="0" smtClean="0">
                <a:latin typeface="Franklin Gothic Book" panose="020B0503020102020204" pitchFamily="34" charset="0"/>
              </a:rPr>
              <a:t>Jeff Gallant, </a:t>
            </a:r>
            <a:r>
              <a:rPr lang="en-US" sz="2000" dirty="0">
                <a:latin typeface="Franklin Gothic Book" panose="020B0503020102020204" pitchFamily="34" charset="0"/>
              </a:rPr>
              <a:t>Program Manager, Affordable Learning </a:t>
            </a:r>
            <a:r>
              <a:rPr lang="en-US" sz="2000" dirty="0" smtClean="0">
                <a:latin typeface="Franklin Gothic Book" panose="020B0503020102020204" pitchFamily="34" charset="0"/>
              </a:rPr>
              <a:t>Georgia</a:t>
            </a:r>
          </a:p>
          <a:p>
            <a:r>
              <a:rPr lang="en-US" sz="2000" dirty="0" smtClean="0">
                <a:latin typeface="Franklin Gothic Book" panose="020B0503020102020204" pitchFamily="34" charset="0"/>
              </a:rPr>
              <a:t>Russell Palmer, Assistant Director, GALILEO Support Services </a:t>
            </a:r>
          </a:p>
          <a:p>
            <a:pPr marL="0" indent="0">
              <a:buNone/>
            </a:pPr>
            <a:endParaRPr lang="en-US" sz="2000" dirty="0" smtClean="0">
              <a:latin typeface="Franklin Gothic Book" panose="020B0503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7621" y="4021280"/>
            <a:ext cx="2876205" cy="2155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7966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Book" panose="020B0503020102020204" pitchFamily="34" charset="0"/>
              </a:rPr>
              <a:t>Improved access to usage data 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Franklin Gothic Book" panose="020B0503020102020204" pitchFamily="34" charset="0"/>
              </a:rPr>
              <a:t>GALILEO Usage Data Reporting Tool now available </a:t>
            </a:r>
          </a:p>
          <a:p>
            <a:pPr lvl="1"/>
            <a:r>
              <a:rPr lang="en-US" sz="2000" dirty="0">
                <a:latin typeface="Franklin Gothic Book" panose="020B0503020102020204" pitchFamily="34" charset="0"/>
                <a:hlinkClick r:id="rId2"/>
              </a:rPr>
              <a:t>http://</a:t>
            </a:r>
            <a:r>
              <a:rPr lang="en-US" sz="2000" dirty="0" smtClean="0">
                <a:latin typeface="Franklin Gothic Book" panose="020B0503020102020204" pitchFamily="34" charset="0"/>
                <a:hlinkClick r:id="rId2"/>
              </a:rPr>
              <a:t>about.galileo.usg.edu/statistics</a:t>
            </a:r>
            <a:endParaRPr lang="en-US" sz="2000" dirty="0" smtClean="0">
              <a:latin typeface="Franklin Gothic Book" panose="020B0503020102020204" pitchFamily="34" charset="0"/>
            </a:endParaRPr>
          </a:p>
          <a:p>
            <a:r>
              <a:rPr lang="en-US" sz="2400" dirty="0" smtClean="0">
                <a:latin typeface="Franklin Gothic Book" panose="020B0503020102020204" pitchFamily="34" charset="0"/>
              </a:rPr>
              <a:t>GALILEO sessions can now be viewed by authentication method (IP, password) </a:t>
            </a:r>
          </a:p>
          <a:p>
            <a:r>
              <a:rPr lang="en-US" sz="2400" dirty="0" smtClean="0">
                <a:latin typeface="Franklin Gothic Book" panose="020B0503020102020204" pitchFamily="34" charset="0"/>
              </a:rPr>
              <a:t>New vendor data added </a:t>
            </a:r>
          </a:p>
          <a:p>
            <a:pPr lvl="2"/>
            <a:r>
              <a:rPr lang="en-US" sz="2400" dirty="0" smtClean="0">
                <a:latin typeface="Franklin Gothic Book" panose="020B0503020102020204" pitchFamily="34" charset="0"/>
              </a:rPr>
              <a:t>Films on Demand </a:t>
            </a:r>
          </a:p>
          <a:p>
            <a:pPr lvl="2"/>
            <a:r>
              <a:rPr lang="en-US" sz="2400" dirty="0" smtClean="0">
                <a:latin typeface="Franklin Gothic Book" panose="020B0503020102020204" pitchFamily="34" charset="0"/>
              </a:rPr>
              <a:t>Learning Express </a:t>
            </a:r>
          </a:p>
          <a:p>
            <a:r>
              <a:rPr lang="en-US" sz="2400" dirty="0" smtClean="0">
                <a:latin typeface="Franklin Gothic Book" panose="020B0503020102020204" pitchFamily="34" charset="0"/>
              </a:rPr>
              <a:t>GALILEO Usage Statistics Listserv </a:t>
            </a:r>
          </a:p>
          <a:p>
            <a:pPr lvl="2"/>
            <a:r>
              <a:rPr lang="en-US" sz="2400" dirty="0" smtClean="0">
                <a:latin typeface="Franklin Gothic Book" panose="020B0503020102020204" pitchFamily="34" charset="0"/>
              </a:rPr>
              <a:t>Email </a:t>
            </a:r>
            <a:r>
              <a:rPr lang="en-US" sz="2400" dirty="0" smtClean="0">
                <a:latin typeface="Franklin Gothic Book" panose="020B0503020102020204" pitchFamily="34" charset="0"/>
                <a:hlinkClick r:id="rId3"/>
              </a:rPr>
              <a:t>ken.henslee@usg.edu</a:t>
            </a:r>
            <a:r>
              <a:rPr lang="en-US" sz="2400" dirty="0" smtClean="0">
                <a:latin typeface="Franklin Gothic Book" panose="020B0503020102020204" pitchFamily="34" charset="0"/>
              </a:rPr>
              <a:t> to be added to the list</a:t>
            </a:r>
          </a:p>
          <a:p>
            <a:pPr lvl="2"/>
            <a:r>
              <a:rPr lang="en-US" sz="2400" dirty="0" smtClean="0">
                <a:latin typeface="Franklin Gothic Book" panose="020B0503020102020204" pitchFamily="34" charset="0"/>
              </a:rPr>
              <a:t>Get notifications, updates, and corrections 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3855" y="3263841"/>
            <a:ext cx="3009823" cy="331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1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6" r="2913"/>
          <a:stretch/>
        </p:blipFill>
        <p:spPr>
          <a:xfrm>
            <a:off x="184558" y="461737"/>
            <a:ext cx="11836866" cy="596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2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Way to Share: GALILEO Open Learning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9158" y="4092217"/>
            <a:ext cx="7754696" cy="24194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GALILEO Open Learning Materials</a:t>
            </a:r>
            <a:r>
              <a:rPr lang="en-US" sz="2800" dirty="0" smtClean="0"/>
              <a:t> is a new </a:t>
            </a:r>
            <a:r>
              <a:rPr lang="en-US" sz="2800" u="sng" dirty="0" smtClean="0"/>
              <a:t>digital repository</a:t>
            </a:r>
            <a:r>
              <a:rPr lang="en-US" sz="2800" dirty="0" smtClean="0"/>
              <a:t> focused on sharing free and open materials created by University System of Georgia faculty.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200" b="1" dirty="0" smtClean="0">
                <a:hlinkClick r:id="rId3"/>
              </a:rPr>
              <a:t>http://oer.galileo.usg.edu</a:t>
            </a:r>
            <a:r>
              <a:rPr lang="en-US" sz="3200" b="1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235" y="734291"/>
            <a:ext cx="3608543" cy="36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6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Collections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22 USG Open Textbooks</a:t>
            </a:r>
          </a:p>
          <a:p>
            <a:r>
              <a:rPr lang="en-US" sz="3200" b="1" dirty="0" smtClean="0"/>
              <a:t>57 Grants Collections</a:t>
            </a:r>
          </a:p>
          <a:p>
            <a:r>
              <a:rPr lang="en-US" sz="3200" b="1" dirty="0" smtClean="0"/>
              <a:t>26 Ancillary Materials / Material Sets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1732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724" y="862314"/>
            <a:ext cx="4005295" cy="3997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1" y="5314436"/>
            <a:ext cx="3457303" cy="12517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257" y="5719491"/>
            <a:ext cx="1899013" cy="4416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330" y="5588667"/>
            <a:ext cx="3143691" cy="7032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89698" y="4336394"/>
            <a:ext cx="48126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oer.galileo.usg.edu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345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Book" panose="020B0503020102020204" pitchFamily="34" charset="0"/>
              </a:rPr>
              <a:t>What’s next?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4519"/>
            <a:ext cx="10515600" cy="4351338"/>
          </a:xfrm>
        </p:spPr>
        <p:txBody>
          <a:bodyPr/>
          <a:lstStyle/>
          <a:p>
            <a:r>
              <a:rPr lang="en-US" dirty="0" smtClean="0">
                <a:latin typeface="Franklin Gothic Book" panose="020B0503020102020204" pitchFamily="34" charset="0"/>
              </a:rPr>
              <a:t>Updating systems to better serve the GALILEO community </a:t>
            </a:r>
          </a:p>
          <a:p>
            <a:pPr lvl="1"/>
            <a:r>
              <a:rPr lang="en-US" dirty="0" smtClean="0">
                <a:latin typeface="Franklin Gothic Book" panose="020B0503020102020204" pitchFamily="34" charset="0"/>
              </a:rPr>
              <a:t>New customer support and on call systems implementations </a:t>
            </a:r>
          </a:p>
          <a:p>
            <a:pPr lvl="1"/>
            <a:r>
              <a:rPr lang="en-US" dirty="0" smtClean="0">
                <a:latin typeface="Franklin Gothic Book" panose="020B0503020102020204" pitchFamily="34" charset="0"/>
              </a:rPr>
              <a:t>Streamlining e-resource licensing process (ALMA, other systems) </a:t>
            </a:r>
          </a:p>
          <a:p>
            <a:r>
              <a:rPr lang="en-US" dirty="0" smtClean="0">
                <a:latin typeface="Franklin Gothic Book" panose="020B0503020102020204" pitchFamily="34" charset="0"/>
              </a:rPr>
              <a:t>Exploring the future of the GALILEO platform and interface </a:t>
            </a:r>
            <a:endParaRPr lang="en-US" dirty="0">
              <a:latin typeface="Franklin Gothic Book" panose="020B0503020102020204" pitchFamily="34" charset="0"/>
            </a:endParaRPr>
          </a:p>
          <a:p>
            <a:pPr lvl="1"/>
            <a:r>
              <a:rPr lang="en-US" dirty="0" smtClean="0">
                <a:latin typeface="Franklin Gothic Book" panose="020B0503020102020204" pitchFamily="34" charset="0"/>
              </a:rPr>
              <a:t>Better understand how GALILEO is used for research</a:t>
            </a:r>
          </a:p>
          <a:p>
            <a:pPr lvl="1"/>
            <a:r>
              <a:rPr lang="en-US" dirty="0" smtClean="0">
                <a:latin typeface="Franklin Gothic Book" panose="020B0503020102020204" pitchFamily="34" charset="0"/>
              </a:rPr>
              <a:t>Innovate a better user experience </a:t>
            </a:r>
          </a:p>
          <a:p>
            <a:pPr lvl="1"/>
            <a:r>
              <a:rPr lang="en-US" dirty="0" smtClean="0">
                <a:latin typeface="Franklin Gothic Book" panose="020B0503020102020204" pitchFamily="34" charset="0"/>
              </a:rPr>
              <a:t>Continue to improve resources and services </a:t>
            </a:r>
          </a:p>
          <a:p>
            <a:pPr lvl="1"/>
            <a:r>
              <a:rPr lang="en-US" dirty="0" smtClean="0">
                <a:latin typeface="Franklin Gothic Book" panose="020B0503020102020204" pitchFamily="34" charset="0"/>
              </a:rPr>
              <a:t>Improve automation and eliminate “manual automation”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182" y="3598877"/>
            <a:ext cx="2173186" cy="28975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7337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Book" panose="020B0503020102020204" pitchFamily="34" charset="0"/>
              </a:rPr>
              <a:t>Thank you! 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Franklin Gothic Book" panose="020B0503020102020204" pitchFamily="34" charset="0"/>
              </a:rPr>
              <a:t>Questions?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942" y="2410692"/>
            <a:ext cx="5831930" cy="436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1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>
                <a:latin typeface="Franklin Gothic Book" panose="020B0503020102020204" pitchFamily="34" charset="0"/>
              </a:rPr>
              <a:t>Visioning and Strategic Planning: A Partnership Begins</a:t>
            </a:r>
            <a:br>
              <a:rPr lang="en-US" sz="6000" dirty="0">
                <a:latin typeface="Franklin Gothic Book" panose="020B0503020102020204" pitchFamily="34" charset="0"/>
              </a:rPr>
            </a:br>
            <a:r>
              <a:rPr lang="en-US" sz="6000" dirty="0"/>
              <a:t/>
            </a:r>
            <a:br>
              <a:rPr lang="en-US" sz="6000" dirty="0"/>
            </a:b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4267200"/>
            <a:ext cx="6400800" cy="17526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October 5, 2016</a:t>
            </a:r>
          </a:p>
        </p:txBody>
      </p:sp>
    </p:spTree>
    <p:extLst>
      <p:ext uri="{BB962C8B-B14F-4D97-AF65-F5344CB8AC3E}">
        <p14:creationId xmlns:p14="http://schemas.microsoft.com/office/powerpoint/2010/main" val="300042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Listening &amp; Learning</a:t>
            </a:r>
            <a:endParaRPr lang="en-US" dirty="0"/>
          </a:p>
        </p:txBody>
      </p:sp>
      <p:pic>
        <p:nvPicPr>
          <p:cNvPr id="1030" name="Picture 6" descr="Image result for georgia highlands colle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6" y="1136716"/>
            <a:ext cx="1175657" cy="127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ug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638" y="2783539"/>
            <a:ext cx="28575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east georgia state colle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2133600"/>
            <a:ext cx="1219201" cy="121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georgia souther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344" y="3965561"/>
            <a:ext cx="289639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ogeechee technical colle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505" y="4695287"/>
            <a:ext cx="1978025" cy="14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scontent-atl3-1.xx.fbcdn.net/v/t1.0-1/c27.0.160.160/p160x160/10712914_10152936820600809_6233668710638572309_n.jpg?oh=a593920e2e298b2cabb9d98558c59736&amp;oe=5867397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452" y="3514802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mage result for darton state colle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1" y="4873486"/>
            <a:ext cx="2190750" cy="80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Image result for albany state universit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2993115"/>
            <a:ext cx="1354082" cy="90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Image result for georgia southwestern university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229" y="5701722"/>
            <a:ext cx="1374972" cy="96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Image result for university of west georgi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027" y="5734253"/>
            <a:ext cx="2193925" cy="72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Image result for athens technical colleg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85" y="1648684"/>
            <a:ext cx="1772045" cy="86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kennesaw stat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38491"/>
            <a:ext cx="3273628" cy="74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38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lh3.googleusercontent.com/wQh2sxpilpbiVKJ3gyDxEfnr6kVp9KUmSbP786LJbvbS8N7VKkkwZaIIOyXcJrxFaiWRGtnlpQyq7olfcGlnGFnOchy_aLf9lS_acNR4vzGvfrzrAw7EIp97mc5Df3UtfWRFpG7-NwFucxfhB44SNL1mp8ONrF7GVNmdjG6pwB2rJKSbt92T1STB3CUMZA1mumbfh1tjFIRHHED_hNAazNzqw4im34W4LMJRPZMvwtbxlHjpXY-O5zkx6Ba4Y-rv1U1TY9nxu8CcwX0PxcMoKYls9fElyPZyh_sTuSS8rSYTdWiX1Gf9-1yECRGZ_ZHkTCuPztbDVTvwggGxv2Crr4wH7TNiMy_p83jCYBz4FeJLOLTOz0gaHwQVkE88XJxLeIIgph-Ny6iBFRKtxHlL2VX9Lgx-_DC9576dPxdXq63UqCGj6ZZrStpao-BePMISYhn1NC--FquPrQJ2e8zOJs_YWOzHuHo6JfWGkKhX61srETCUw15zZ7H6apf7PRWWhVzTVuFm6eJLhwagUYzZPpjpldNdJxsMvBZcM9J-RfNC7Zel5h4JBS557so9-Q_uwY8eFj_6PSe1B1ZEmzKSG9j5hjElVFM=w533-h947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3657600" cy="649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lh3.googleusercontent.com/inEWHYiCJAxAvpUwd4oQYEFRyqk5SVca4yBQyrSQjHhGVZQ1mQV6My88-lfXLa12tTFXdLtIhN0__wdvkEqRXokQfY9xRz-VFtFvGbUde8ZpFisCb4mPeQ6ylWHBKgoYWwSzSftNRoH2qzh1w8tQhqD9hqUT3uliRS7K37Xs86JfmzctOueGiuTdAy0qf5zTYlRjDaPn8iUL60j87khTcdPQGHDUgbu_eB5fi3JbqVTtUtC2BMKQOcqfLZOrE9LoXiArSEgnWYGj946V0LtLa0xeJxw_havVYO528tnRTbFeU9va7ZrP57D7twRnP8ashUMK_03kRUbB4RlwmCHqMyqCTJ6yL_7Vrn6-voM7GL7BCKhM7ybgyKxt7BLRUkerbsCVxCiDybz7hru9-U3O4oCxcxniFtGZjuqy37rBoTDEXJPj0KjciXHJCzK19-6-H6cbxBtHXuzS8AgDDBaOsnqhwb-8gRSDk-RkJIXA2TflAnZ2uuPsaejhpTjqZhfdMAkrwcbyKl5FPRMbV_tJLzajEWDf5dn8x5JsvpMSvJN3xL9Rv49x9CBnyVSoLoIJMA9-6jGV_ug8VyLPwPPhJcVDcDbSL0c=w533-h947-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228601"/>
            <a:ext cx="3593627" cy="638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39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3.googleusercontent.com/gjDuTX4chIufohH839vCmIu_K-OeHxl-i2shdzW0Atwx3nyGYm1PMpFhGWoeTM6Bp1OGyP_NwC4VC-j81MEQhHnVSSzvPxP5nTFCH4R9QNluymzhANOyFwRNrl0rd3KUGI3KJgsx1ntPpdv4KqrfU-wCugDt-Yv0hjMeQUXF-MCNn3Xa8jshk3Hgat9cgXgfu2rxU3haSELDLlSikD1fXZM1UWz9d2qRqBiLdcw6qgDT8Q2ynHX-Hh6Ey4123Oo9lXXsp28mu-DpTYhK1X40VhXcYNJEqiRTY5N3yLjlsrfC-z1fBjmHJmKAdV4jJIzMqSp1OC4e35UV4kv7INJIPHJ71moapwr_SXjyawBBmUTdlGAfvH6iXdX7Z-C3xRmAzB63VS7PFGD26JXToQpUuklWFrd7UBS0vW9PSroE-Gtg5nNf8R-g532hOH_xsHod6m6kd6ea_fvz2oxUNX1lq5NuKvjMthAYb4OJsn5ow1XcU_IltB8befwoYARGZ_rL_jfiFwSyu_XeUbgtBSpqYTttkdfLk8zEx0z06wFjmvyoXErtEF4nkNkajpcJmwgXYv5cuXQso6_B6_FTvxndNDIo2vZHs2g=w533-h947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3581400" cy="636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lh3.googleusercontent.com/ucs_zKfWGjUDUpAFGklNAUfFYFft7Zq4qDFe8EFbitbGuyOIfKQluutJZ54R06uNRkbNILCSAo2lFfOmnytPFGTE4UVACX263H6oiXLzlfzFAPy0EshGYwfu4rmlvM1DEAe9EwhFVpGUa60A8HriVzS9LdB33Ox5ox8vx6IYCKoPIAXqWh0M5gdWw-9cgIaGcvXJJgB-uM-LqLB8ewugomdhRYD1Wm2VKFHRYkGParFRUCYiPNEKP8WlCo9N0ZZ8m3TNBJcaQdlod1cVwJzfKGt_lawy0ocDM6zkeP5ouPGLgsMFWjxFSbm7v4jflUS2QA6YGjzdOybFXHOkAy2L4hrQpjcW2hbA1yYJdE1ZoGaoYxbiyqAfZShAhgtibXPqeHO8X3xLvKrbc1pKbHG3sbAgGXKsWUxzpfT2Cs-hW0LABEuSC_COmvtQsNoUm8Nqskeci5NliVduYoCfQ7H8vb0ymsFTIaJR4tL0bdaGs-GqYr1WruKl3leLIJqb252N9b7E7PeZIfAdyclqgSNTVF04qJeEAvsOJqZ0RwkgakJz7IQnwxHZhrZPh5eawHVseGxtj-43Pr5yLHRnQAOwil0Ix2JguTg=w533-h947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50372"/>
            <a:ext cx="3581400" cy="636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08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s://lh3.googleusercontent.com/WZGo4Dkio4qxkovG7j9FiU2vvf8XJWSt1qqUqgqe7R3sWpsJZlYltzMsYKgCzqGkNoqm1EFEtru9EwRzkQmfwusZdflqmd-HiMcWX9NAMzQvOgBZdSXoxSW1u8TFu-cuGQcQUVlKoEPe1HUbco1iBiQpUYkkf8TaFr_nfnzsx5kEto7HLKxNOR-Nzv6oVYsCIw0R8L6ulaJFZlJdH0XXp8B_TuEUAJ8kEFvq8UujfJw-X981dJJGU1DOsmdDODYgp6TulQwUzt8QHlzWZHt-IHz_-ql0d87hNXHEJe2eGopUwE1DbihEbLF7jN5AK93mPkRS1n6kcORozQh92hDdvZhDWKebBEI2KKy-P3xPqz7vE9u36A8sVYrdulx87jvTvsV0byCJ1vHYZjcYX9kXaExRedShlzcuOjnltF32DE9b_PoZlGhg3OOR4eTfvUDLm2urLOJ7_0mAd_sK-6jKaySvtue2S1qRgRbMpJcZG37a5TCUWB-vE2bjJOTrJ8HdcWx2uVFPC_6MmdNSsSkO3hl0fqiGkK8pnuQgGcsKh85mngdv5Giz4ZU0cynhh__4B67vHwFSjAeivB5SDKCITnwgTGkYQg0=w1684-h947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"/>
            <a:ext cx="9563100" cy="537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11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lh3.googleusercontent.com/Gv8HP-fr2_3M49sZUodu89eZymd7thuP2iGyCfBCmLm3ytYdwZJDEmqzYmt5tcc9H_Z_1RDfCjU9-iKxUETo7NiMT91xaYjevmAUySQKVtztx2sGiRKro6O2z3YkEAcZFETyQbUe_xIDGvJ5wMYFm6G0XwEry9ZWjwH1lUoO0dVrJEMRaUGdrJcXIcReKbNHUewmQHNcpMu20a11zJRCQuifznVjYGvfWXmWOgM0AL_oxwxDZgabhkBRkXpAVDFmDlhT_e-Y0sjDg8VqtDFZZL69rl-RsZboa_cAZIFGO43i8KvCq781LmBKWXgx0h8A449StP8mGQB3klza8psvThCXqn72hTCJP9UH4DQ66kib54BZLxP-o9AKeDQ19DsjTbhKAJYShGBP7v1cl4Byisc9r0sYlgDYeMCCjkQK9Sypdx2CAVYhmXhaeabEBfPj_amK3wA3HrlMvBj1JcLW7_uy_U888BPDIdBEJ7x_rRnHJmPZ6JpOlrDyIGSdeXw1pNe0eM4ar8Xbiz6T0l7nOcV84Y5uMBw4VUjm_KtVBOjrat3UJsiHinxlUTzVz1po8pVxRHPIqdALJsRebFUClQj8CNtjDRM=w533-h947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0226"/>
            <a:ext cx="3657600" cy="649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lh3.googleusercontent.com/7bfojSbC92gfDooBWtIvtxgDYlsRmYX7tNt8eKufpNZ56LikMiPFfTtYvJtddFolUtw89zPFavzMRI4XYMp5mFZi0ieAxlgO3CEH7kUz6yYMYb-VY9hGF56-sQOVKMrjg2K5Z__gfuXA0YsxyHEwylgMuX_88Kb-xGOCsGYeZzRj9fkmVUVKeXkOmB_3Z2BPMwTYmdji1PcfBlV2QdVoWXn_KEjrtRGPcED03ixdaatis-V2LjF8Uz5tFQqHUoR4bUe06EdkqNjsf0XeKePjGtnTn0D5VactFwgnx53qUTtbsa8E9bKQ593yeUxDGuoP7AsmoC5cuAd4fDqV28F0z2rg2Jz6zpEtwXrnARINwHzocqlfxNMF0RzdoOypbRFTBo0zlubH4EG2il6FpFkInqfFxIhVI62wFj-_Q2Df29YmQqZymeZmVdlwTxmYeBNN-NS-CMv1tLdO45bjH35-5x88wK3k952PKegNQkIHw6krYyjcgm2UzB-TeVq7sj1z6CTs6BSNzaxE0fHZd9WdoCgqlXQDN5nH1Od_FM2i3I7qJMt7RRHKfUHRHqDVzuGshNUBpZa9hIk_irFsqh_5nsqz37hf8D4=w533-h947-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158576"/>
            <a:ext cx="3636515" cy="646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55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6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4.xml><?xml version="1.0" encoding="utf-8"?>
<a:theme xmlns:a="http://schemas.openxmlformats.org/drawingml/2006/main" name="10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2296</TotalTime>
  <Words>782</Words>
  <Application>Microsoft Office PowerPoint</Application>
  <PresentationFormat>Widescreen</PresentationFormat>
  <Paragraphs>154</Paragraphs>
  <Slides>36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Calibri</vt:lpstr>
      <vt:lpstr>Calibri Light</vt:lpstr>
      <vt:lpstr>Corbel</vt:lpstr>
      <vt:lpstr>Franklin Gothic Book</vt:lpstr>
      <vt:lpstr>Wingdings 2</vt:lpstr>
      <vt:lpstr>Office Theme</vt:lpstr>
      <vt:lpstr>5_Frame</vt:lpstr>
      <vt:lpstr>6_Frame</vt:lpstr>
      <vt:lpstr>10_Frame</vt:lpstr>
      <vt:lpstr>1_Office Theme</vt:lpstr>
      <vt:lpstr>GALILEO Update: GPALS</vt:lpstr>
      <vt:lpstr>Agenda </vt:lpstr>
      <vt:lpstr>New GALILEO Staff </vt:lpstr>
      <vt:lpstr>Visioning and Strategic Planning: A Partnership Begins  </vt:lpstr>
      <vt:lpstr>Listening &amp; Learning</vt:lpstr>
      <vt:lpstr>PowerPoint Presentation</vt:lpstr>
      <vt:lpstr>PowerPoint Presentation</vt:lpstr>
      <vt:lpstr>PowerPoint Presentation</vt:lpstr>
      <vt:lpstr>PowerPoint Presentation</vt:lpstr>
      <vt:lpstr>Listening and Learning </vt:lpstr>
      <vt:lpstr>Future Plans</vt:lpstr>
      <vt:lpstr>Vision Framework</vt:lpstr>
      <vt:lpstr>PowerPoint Presentation</vt:lpstr>
      <vt:lpstr>Vision Framework</vt:lpstr>
      <vt:lpstr>PowerPoint Presentation</vt:lpstr>
      <vt:lpstr>PowerPoint Presentation</vt:lpstr>
      <vt:lpstr>PowerPoint Presentation</vt:lpstr>
      <vt:lpstr>PowerPoint Presentation</vt:lpstr>
      <vt:lpstr>Year of Visioning</vt:lpstr>
      <vt:lpstr>Future Plans</vt:lpstr>
      <vt:lpstr>Ongoing Work</vt:lpstr>
      <vt:lpstr>PowerPoint Presentation</vt:lpstr>
      <vt:lpstr>GALILEO’s 21st Year</vt:lpstr>
      <vt:lpstr>New content: Tumblebooks &amp; ebrary  </vt:lpstr>
      <vt:lpstr>New content: EBSCO ebooks</vt:lpstr>
      <vt:lpstr>Discovery improvements </vt:lpstr>
      <vt:lpstr>GALILEO for Mobile </vt:lpstr>
      <vt:lpstr>Introducing the new GALILEO Toolbar</vt:lpstr>
      <vt:lpstr>Upgraded LibGuides (2.0) and video tutorials </vt:lpstr>
      <vt:lpstr>Improved access to usage data </vt:lpstr>
      <vt:lpstr>PowerPoint Presentation</vt:lpstr>
      <vt:lpstr>A New Way to Share: GALILEO Open Learning Materials</vt:lpstr>
      <vt:lpstr>Current Collections</vt:lpstr>
      <vt:lpstr>PowerPoint Presentation</vt:lpstr>
      <vt:lpstr>What’s next?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GALILEO 2016</dc:title>
  <dc:creator>Russell Palmer</dc:creator>
  <cp:lastModifiedBy>Russell Palmer</cp:lastModifiedBy>
  <cp:revision>82</cp:revision>
  <dcterms:created xsi:type="dcterms:W3CDTF">2016-09-27T13:36:09Z</dcterms:created>
  <dcterms:modified xsi:type="dcterms:W3CDTF">2016-11-16T21:19:40Z</dcterms:modified>
</cp:coreProperties>
</file>