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64" r:id="rId4"/>
    <p:sldId id="288" r:id="rId5"/>
    <p:sldId id="289" r:id="rId6"/>
    <p:sldId id="257" r:id="rId7"/>
    <p:sldId id="270" r:id="rId8"/>
    <p:sldId id="271" r:id="rId9"/>
    <p:sldId id="272" r:id="rId10"/>
    <p:sldId id="274" r:id="rId11"/>
    <p:sldId id="273" r:id="rId12"/>
    <p:sldId id="284" r:id="rId13"/>
    <p:sldId id="262" r:id="rId14"/>
    <p:sldId id="281" r:id="rId15"/>
    <p:sldId id="285" r:id="rId16"/>
    <p:sldId id="286" r:id="rId17"/>
    <p:sldId id="265" r:id="rId18"/>
    <p:sldId id="275" r:id="rId19"/>
    <p:sldId id="283" r:id="rId20"/>
    <p:sldId id="291" r:id="rId21"/>
    <p:sldId id="287" r:id="rId22"/>
    <p:sldId id="268" r:id="rId23"/>
    <p:sldId id="279" r:id="rId24"/>
    <p:sldId id="292" r:id="rId25"/>
    <p:sldId id="2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ell Palmer" initials="RP" lastIdx="1" clrIdx="0">
    <p:extLst>
      <p:ext uri="{19B8F6BF-5375-455C-9EA6-DF929625EA0E}">
        <p15:presenceInfo xmlns:p15="http://schemas.microsoft.com/office/powerpoint/2012/main" userId="S-1-5-21-4060241145-1665654607-1753785296-32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4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5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2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0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3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6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2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21AB2-0D81-441A-9B69-9013BA0784E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cn87v4a" TargetMode="External"/><Relationship Id="rId2" Type="http://schemas.openxmlformats.org/officeDocument/2006/relationships/hyperlink" Target="https://tinyurl.com/y7nntc9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galileo.usg.edu/librarians/traini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75464"/>
            <a:ext cx="9144000" cy="2387600"/>
          </a:xfrm>
        </p:spPr>
        <p:txBody>
          <a:bodyPr>
            <a:normAutofit/>
          </a:bodyPr>
          <a:lstStyle/>
          <a:p>
            <a:r>
              <a:rPr lang="en-US" sz="5500" b="1" dirty="0" smtClean="0"/>
              <a:t>Getting the Most from GALILEO</a:t>
            </a:r>
            <a:endParaRPr lang="en-US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6977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The Media Center, the Classroom, and Beyond</a:t>
            </a:r>
            <a:r>
              <a:rPr lang="en-US" dirty="0" smtClean="0"/>
              <a:t> </a:t>
            </a:r>
          </a:p>
          <a:p>
            <a:r>
              <a:rPr lang="en-US" dirty="0" smtClean="0"/>
              <a:t>Russell Palmer</a:t>
            </a:r>
          </a:p>
          <a:p>
            <a:r>
              <a:rPr lang="en-US" dirty="0" smtClean="0"/>
              <a:t>Assistant Director, GALILEO Support Services </a:t>
            </a:r>
          </a:p>
          <a:p>
            <a:r>
              <a:rPr lang="en-US" dirty="0"/>
              <a:t>r</a:t>
            </a:r>
            <a:r>
              <a:rPr lang="en-US" dirty="0" smtClean="0"/>
              <a:t>ussell.palmer@usg.edu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371" y="4277531"/>
            <a:ext cx="3411868" cy="25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 A-Z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0" y="1338795"/>
            <a:ext cx="7230679" cy="504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Magazines A-Z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39" y="1624818"/>
            <a:ext cx="9390078" cy="43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Scholar</a:t>
            </a:r>
          </a:p>
          <a:p>
            <a:r>
              <a:rPr lang="en-US" sz="2000" dirty="0" smtClean="0"/>
              <a:t>Kids</a:t>
            </a:r>
          </a:p>
          <a:p>
            <a:pPr lvl="1"/>
            <a:r>
              <a:rPr lang="en-US" sz="2000" dirty="0"/>
              <a:t>Book Collection: Nonfiction</a:t>
            </a:r>
          </a:p>
          <a:p>
            <a:pPr lvl="1"/>
            <a:r>
              <a:rPr lang="en-US" sz="2000" dirty="0"/>
              <a:t>Britannica School Elementary</a:t>
            </a:r>
          </a:p>
          <a:p>
            <a:pPr lvl="1"/>
            <a:r>
              <a:rPr lang="en-US" sz="2000" dirty="0"/>
              <a:t>Funk and Wagnall’s New World Encyclopedia</a:t>
            </a:r>
          </a:p>
          <a:p>
            <a:pPr lvl="1"/>
            <a:r>
              <a:rPr lang="en-US" sz="2000" dirty="0"/>
              <a:t>History Reference Center</a:t>
            </a:r>
          </a:p>
          <a:p>
            <a:pPr lvl="1"/>
            <a:r>
              <a:rPr lang="en-US" sz="2000" dirty="0"/>
              <a:t>Primary </a:t>
            </a:r>
            <a:r>
              <a:rPr lang="en-US" sz="2000" dirty="0" smtClean="0"/>
              <a:t>Search</a:t>
            </a:r>
          </a:p>
          <a:p>
            <a:r>
              <a:rPr lang="en-US" sz="2000" dirty="0" smtClean="0"/>
              <a:t>High School</a:t>
            </a:r>
          </a:p>
          <a:p>
            <a:pPr lvl="1"/>
            <a:r>
              <a:rPr lang="en-US" sz="2000" dirty="0" smtClean="0"/>
              <a:t>15 databases (</a:t>
            </a:r>
            <a:r>
              <a:rPr lang="en-US" sz="2000" dirty="0" err="1" smtClean="0"/>
              <a:t>ebooks</a:t>
            </a:r>
            <a:r>
              <a:rPr lang="en-US" sz="2000" dirty="0" smtClean="0"/>
              <a:t>, articles, encyclopedias and more)</a:t>
            </a:r>
          </a:p>
          <a:p>
            <a:r>
              <a:rPr lang="en-US" sz="2000" dirty="0" smtClean="0"/>
              <a:t>Teen</a:t>
            </a:r>
          </a:p>
          <a:p>
            <a:pPr lvl="1"/>
            <a:r>
              <a:rPr lang="en-US" sz="2000" dirty="0" smtClean="0"/>
              <a:t>20+ databases (</a:t>
            </a:r>
            <a:r>
              <a:rPr lang="en-US" sz="2000" dirty="0" err="1" smtClean="0"/>
              <a:t>ebooks</a:t>
            </a:r>
            <a:r>
              <a:rPr lang="en-US" sz="2000" dirty="0" smtClean="0"/>
              <a:t>, articles, encyclopedias, and more)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909" y="4431325"/>
            <a:ext cx="4371752" cy="1966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55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37" y="1690688"/>
            <a:ext cx="4246255" cy="112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361" y="373503"/>
            <a:ext cx="1986574" cy="1317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46" y="3299189"/>
            <a:ext cx="4099686" cy="92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607" y="4506668"/>
            <a:ext cx="4924425" cy="923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7031" y="5444635"/>
            <a:ext cx="1752600" cy="1019175"/>
          </a:xfrm>
          <a:prstGeom prst="rect">
            <a:avLst/>
          </a:prstGeom>
        </p:spPr>
      </p:pic>
      <p:sp>
        <p:nvSpPr>
          <p:cNvPr id="12" name="Lightning Bolt 11"/>
          <p:cNvSpPr/>
          <p:nvPr/>
        </p:nvSpPr>
        <p:spPr>
          <a:xfrm rot="1489538">
            <a:off x="7079706" y="2035208"/>
            <a:ext cx="400128" cy="402638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5100" y="5631744"/>
            <a:ext cx="243861" cy="54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1112" y="3459820"/>
            <a:ext cx="243861" cy="5486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131" y="6101056"/>
            <a:ext cx="184084" cy="4141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6361" y="6094478"/>
            <a:ext cx="338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r>
              <a:rPr lang="en-US" sz="1500" dirty="0" smtClean="0"/>
              <a:t>Search by </a:t>
            </a:r>
            <a:r>
              <a:rPr lang="en-US" sz="1500" dirty="0" err="1" smtClean="0"/>
              <a:t>lexile</a:t>
            </a:r>
            <a:r>
              <a:rPr lang="en-US" sz="1500" dirty="0" smtClean="0"/>
              <a:t> level and/or grade level</a:t>
            </a:r>
            <a:endParaRPr lang="en-US" sz="15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361" y="3299189"/>
            <a:ext cx="3364241" cy="821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353" y="3485403"/>
            <a:ext cx="243861" cy="5486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8346" y="399626"/>
            <a:ext cx="3916439" cy="9561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8258" y="634088"/>
            <a:ext cx="243861" cy="5486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991" y="2155578"/>
            <a:ext cx="26765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2" y="129828"/>
            <a:ext cx="11173370" cy="55337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409" y="817576"/>
            <a:ext cx="7674463" cy="312265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992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0" y="132862"/>
            <a:ext cx="11999128" cy="5572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50" y="868454"/>
            <a:ext cx="6730052" cy="264136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9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4" y="273915"/>
            <a:ext cx="11779356" cy="5794376"/>
          </a:xfrm>
        </p:spPr>
      </p:pic>
      <p:sp>
        <p:nvSpPr>
          <p:cNvPr id="5" name="TextBox 4"/>
          <p:cNvSpPr txBox="1"/>
          <p:nvPr/>
        </p:nvSpPr>
        <p:spPr>
          <a:xfrm>
            <a:off x="6869585" y="4177185"/>
            <a:ext cx="393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002060"/>
                </a:solidFill>
              </a:rPr>
              <a:t>Note the levels: 1-3 </a:t>
            </a:r>
          </a:p>
          <a:p>
            <a:r>
              <a:rPr lang="en-US" b="1" i="1" u="sng" dirty="0" smtClean="0">
                <a:solidFill>
                  <a:srgbClr val="002060"/>
                </a:solidFill>
              </a:rPr>
              <a:t>(roughly, elementary, middle, high)</a:t>
            </a:r>
            <a:endParaRPr lang="en-US" b="1" i="1" u="sng" dirty="0">
              <a:solidFill>
                <a:srgbClr val="00206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332136" y="1991532"/>
            <a:ext cx="3854539" cy="219136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2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Library of Georgia </a:t>
            </a:r>
          </a:p>
          <a:p>
            <a:r>
              <a:rPr lang="en-US" dirty="0" smtClean="0"/>
              <a:t>Newspaper collections and more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3"/>
            <a:ext cx="4228317" cy="7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3"/>
            <a:ext cx="12192000" cy="58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47" y="131738"/>
            <a:ext cx="7973983" cy="65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 and handouts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Today’s presentation, and many GALILEO handouts are available for download here: </a:t>
            </a:r>
          </a:p>
          <a:p>
            <a:pPr lvl="1"/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tinyurl.com/y7nntc9o</a:t>
            </a:r>
            <a:endParaRPr lang="en-US" b="1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EBSCO </a:t>
            </a:r>
            <a:r>
              <a:rPr lang="en-US" dirty="0" err="1" smtClean="0"/>
              <a:t>ebooks</a:t>
            </a:r>
            <a:r>
              <a:rPr lang="en-US" dirty="0" smtClean="0"/>
              <a:t> mobile app set up guide: </a:t>
            </a:r>
          </a:p>
          <a:p>
            <a:pPr lvl="1"/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tinyurl.com/ycn87v4a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3766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Time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GALILEO in the classroom and beyond </a:t>
            </a:r>
            <a:endParaRPr lang="en-US" dirty="0"/>
          </a:p>
          <a:p>
            <a:pPr lvl="1"/>
            <a:r>
              <a:rPr lang="en-US" dirty="0" smtClean="0"/>
              <a:t>Form groups of four people </a:t>
            </a:r>
          </a:p>
          <a:p>
            <a:pPr lvl="1"/>
            <a:r>
              <a:rPr lang="en-US" dirty="0" smtClean="0"/>
              <a:t>Answer two questions and be ready to share with everyone: </a:t>
            </a:r>
          </a:p>
          <a:p>
            <a:pPr lvl="2"/>
            <a:r>
              <a:rPr lang="en-US" dirty="0" smtClean="0"/>
              <a:t>What is your favorite collaborative (teacher/librarian) in class activity that involves GALILEO resources? 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How is GALILEO usage encouraged outside the classroom?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3397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</a:t>
            </a:r>
            <a:r>
              <a:rPr lang="en-US" i="1" dirty="0" smtClean="0"/>
              <a:t>your</a:t>
            </a:r>
            <a:r>
              <a:rPr lang="en-US" dirty="0" smtClean="0"/>
              <a:t> 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Development Collection </a:t>
            </a:r>
          </a:p>
          <a:p>
            <a:r>
              <a:rPr lang="en-US" dirty="0" smtClean="0"/>
              <a:t>ERIC (at EBSCO with direct links to full text when available)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brary</a:t>
            </a:r>
            <a:r>
              <a:rPr lang="en-US" dirty="0" smtClean="0"/>
              <a:t> </a:t>
            </a:r>
          </a:p>
          <a:p>
            <a:r>
              <a:rPr lang="en-US" dirty="0" smtClean="0"/>
              <a:t>EBSCO </a:t>
            </a:r>
            <a:r>
              <a:rPr lang="en-US" dirty="0" err="1" smtClean="0"/>
              <a:t>ebook</a:t>
            </a:r>
            <a:r>
              <a:rPr lang="en-US" dirty="0" smtClean="0"/>
              <a:t> Academic Collection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11" y="169443"/>
            <a:ext cx="10515600" cy="1325563"/>
          </a:xfrm>
        </p:spPr>
        <p:txBody>
          <a:bodyPr/>
          <a:lstStyle/>
          <a:p>
            <a:r>
              <a:rPr lang="en-US" dirty="0" smtClean="0"/>
              <a:t>We are here for you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31" y="1495006"/>
            <a:ext cx="6315055" cy="5012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554480"/>
            <a:ext cx="4024746" cy="3367260"/>
          </a:xfrm>
        </p:spPr>
        <p:txBody>
          <a:bodyPr/>
          <a:lstStyle/>
          <a:p>
            <a:r>
              <a:rPr lang="en-US" dirty="0" smtClean="0"/>
              <a:t>GALILEO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training is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Our training schedule is updated often</a:t>
            </a: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help.galileo.usg.edu/librarians/training</a:t>
            </a:r>
            <a:endParaRPr lang="en-US" sz="2000" dirty="0"/>
          </a:p>
          <a:p>
            <a:pPr lvl="1"/>
            <a:r>
              <a:rPr lang="en-US" sz="2000" dirty="0" smtClean="0"/>
              <a:t>Upcoming: Using </a:t>
            </a:r>
            <a:r>
              <a:rPr lang="en-US" sz="2000" dirty="0" err="1" smtClean="0"/>
              <a:t>lexile</a:t>
            </a:r>
            <a:r>
              <a:rPr lang="en-US" sz="2000" dirty="0" smtClean="0"/>
              <a:t> limits in EBSCO resources (January 5, 3 PM) 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 smtClean="0"/>
              <a:t>Face to face training? 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ussell.palmer@usg.edu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21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Today, you’ve seen and heard about examples of GALILEO resources, and you’ve heard your colleagues discuss GALILEO in action. </a:t>
            </a:r>
          </a:p>
          <a:p>
            <a:endParaRPr lang="en-US" dirty="0"/>
          </a:p>
          <a:p>
            <a:r>
              <a:rPr lang="en-US" dirty="0" smtClean="0"/>
              <a:t>Think creatively for a moment about “what’s next?” in terms of integrating research into the curriculum. </a:t>
            </a:r>
          </a:p>
          <a:p>
            <a:endParaRPr lang="en-US" dirty="0" smtClean="0"/>
          </a:p>
          <a:p>
            <a:r>
              <a:rPr lang="en-US" dirty="0" smtClean="0"/>
              <a:t>Raise your hand to share an idea. Conclude your thought with “GALILEO staff can help by….”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24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Q&amp;A Time </a:t>
            </a:r>
          </a:p>
          <a:p>
            <a:endParaRPr lang="en-US" dirty="0"/>
          </a:p>
        </p:txBody>
      </p:sp>
      <p:pic>
        <p:nvPicPr>
          <p:cNvPr id="5" name="Picture 4" descr="Iconscollection - Question | Flickr - Photo Sharing!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49" y="2410724"/>
            <a:ext cx="1211053" cy="1211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087" y="3559838"/>
            <a:ext cx="4354159" cy="32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offers eBooks for K12!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Collections for all ages </a:t>
            </a:r>
          </a:p>
          <a:p>
            <a:pPr lvl="1"/>
            <a:r>
              <a:rPr lang="en-US" dirty="0" smtClean="0"/>
              <a:t>EBSCO Non-fiction collection </a:t>
            </a:r>
          </a:p>
          <a:p>
            <a:pPr lvl="1"/>
            <a:r>
              <a:rPr lang="en-US" dirty="0" smtClean="0"/>
              <a:t>EBSCO K8 Collection</a:t>
            </a:r>
          </a:p>
          <a:p>
            <a:pPr lvl="1"/>
            <a:r>
              <a:rPr lang="en-US" dirty="0" smtClean="0"/>
              <a:t>EBSCO High School Collection </a:t>
            </a:r>
          </a:p>
          <a:p>
            <a:pPr lvl="1"/>
            <a:r>
              <a:rPr lang="en-US" dirty="0" err="1" smtClean="0"/>
              <a:t>Ebrary</a:t>
            </a:r>
            <a:r>
              <a:rPr lang="en-US" dirty="0" smtClean="0"/>
              <a:t> (focus is on academic non-fiction)</a:t>
            </a:r>
          </a:p>
          <a:p>
            <a:pPr lvl="1"/>
            <a:r>
              <a:rPr lang="en-US" dirty="0" smtClean="0"/>
              <a:t> Use on desktop or mobile 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962" y="4267203"/>
            <a:ext cx="4976490" cy="24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 Turner, EBSCO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284"/>
            <a:ext cx="8433686" cy="1190638"/>
          </a:xfrm>
        </p:spPr>
      </p:pic>
    </p:spTree>
    <p:extLst>
      <p:ext uri="{BB962C8B-B14F-4D97-AF65-F5344CB8AC3E}">
        <p14:creationId xmlns:p14="http://schemas.microsoft.com/office/powerpoint/2010/main" val="152776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Mysteries: Q&amp;A Kickoff </a:t>
            </a:r>
            <a:br>
              <a:rPr lang="en-US" dirty="0" smtClean="0"/>
            </a:br>
            <a:r>
              <a:rPr lang="en-US" dirty="0" smtClean="0"/>
              <a:t>What would you like to know about us?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932" y="2215113"/>
            <a:ext cx="3975638" cy="2981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60" y="2215113"/>
            <a:ext cx="4330927" cy="2981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494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Pulling back the curtain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GALILEO is part of the Library Services division of the Board of Regents of the University System of Georgia </a:t>
            </a:r>
          </a:p>
          <a:p>
            <a:r>
              <a:rPr lang="en-US" dirty="0" smtClean="0"/>
              <a:t>Staffed by library and technology professionals who coordinate: </a:t>
            </a:r>
          </a:p>
          <a:p>
            <a:pPr lvl="1"/>
            <a:r>
              <a:rPr lang="en-US" dirty="0" smtClean="0"/>
              <a:t>Direction, vision, content </a:t>
            </a:r>
          </a:p>
          <a:p>
            <a:pPr lvl="1"/>
            <a:r>
              <a:rPr lang="en-US" dirty="0" smtClean="0"/>
              <a:t>Programming and development  </a:t>
            </a:r>
          </a:p>
          <a:p>
            <a:pPr lvl="1"/>
            <a:r>
              <a:rPr lang="en-US" dirty="0" smtClean="0"/>
              <a:t>Support and training </a:t>
            </a:r>
          </a:p>
          <a:p>
            <a:pPr lvl="1"/>
            <a:r>
              <a:rPr lang="en-US" dirty="0" smtClean="0"/>
              <a:t>Outreach and assessment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404" y="4279150"/>
            <a:ext cx="3365734" cy="2213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002" y="5589826"/>
            <a:ext cx="809265" cy="841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86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 </a:t>
            </a:r>
            <a:r>
              <a:rPr lang="en-US" dirty="0"/>
              <a:t>s</a:t>
            </a:r>
            <a:r>
              <a:rPr lang="en-US" dirty="0" smtClean="0"/>
              <a:t>earch, browsing 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1" y="1885196"/>
            <a:ext cx="10515600" cy="2752530"/>
          </a:xfrm>
        </p:spPr>
      </p:pic>
    </p:spTree>
    <p:extLst>
      <p:ext uri="{BB962C8B-B14F-4D97-AF65-F5344CB8AC3E}">
        <p14:creationId xmlns:p14="http://schemas.microsoft.com/office/powerpoint/2010/main" val="21840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92" y="108065"/>
            <a:ext cx="8492067" cy="6638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85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876" y="397829"/>
            <a:ext cx="9996242" cy="516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6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418</Words>
  <Application>Microsoft Office PowerPoint</Application>
  <PresentationFormat>Widescreen</PresentationFormat>
  <Paragraphs>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Getting the Most from GALILEO</vt:lpstr>
      <vt:lpstr>Slides and handouts </vt:lpstr>
      <vt:lpstr>GALILEO offers eBooks for K12! </vt:lpstr>
      <vt:lpstr>Tim Turner, EBSCO</vt:lpstr>
      <vt:lpstr>GALILEO Mysteries: Q&amp;A Kickoff  What would you like to know about us?</vt:lpstr>
      <vt:lpstr>Pulling back the curtain </vt:lpstr>
      <vt:lpstr>Discover search, browsing options</vt:lpstr>
      <vt:lpstr>PowerPoint Presentation</vt:lpstr>
      <vt:lpstr>PowerPoint Presentation</vt:lpstr>
      <vt:lpstr>Databases A-Z </vt:lpstr>
      <vt:lpstr>Magazines A-Z </vt:lpstr>
      <vt:lpstr>GALILEO Interfaces</vt:lpstr>
      <vt:lpstr>PowerPoint Presentation</vt:lpstr>
      <vt:lpstr>PowerPoint Presentation</vt:lpstr>
      <vt:lpstr>PowerPoint Presentation</vt:lpstr>
      <vt:lpstr>PowerPoint Presentation</vt:lpstr>
      <vt:lpstr>Primary documents</vt:lpstr>
      <vt:lpstr>PowerPoint Presentation</vt:lpstr>
      <vt:lpstr>PowerPoint Presentation</vt:lpstr>
      <vt:lpstr>Discussion Time </vt:lpstr>
      <vt:lpstr>Resources for your professional development</vt:lpstr>
      <vt:lpstr>We are here for you!</vt:lpstr>
      <vt:lpstr>GALILEO training is available</vt:lpstr>
      <vt:lpstr>Final Discussion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GALILEO 101</dc:title>
  <dc:creator>Russell Palmer</dc:creator>
  <cp:lastModifiedBy>Russell Palmer</cp:lastModifiedBy>
  <cp:revision>84</cp:revision>
  <dcterms:created xsi:type="dcterms:W3CDTF">2016-09-26T13:08:55Z</dcterms:created>
  <dcterms:modified xsi:type="dcterms:W3CDTF">2017-06-12T10:00:40Z</dcterms:modified>
</cp:coreProperties>
</file>