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7" r:id="rId4"/>
    <p:sldId id="264" r:id="rId5"/>
    <p:sldId id="266" r:id="rId6"/>
    <p:sldId id="265" r:id="rId7"/>
    <p:sldId id="258" r:id="rId8"/>
    <p:sldId id="259" r:id="rId9"/>
    <p:sldId id="280" r:id="rId10"/>
    <p:sldId id="286" r:id="rId11"/>
    <p:sldId id="281" r:id="rId12"/>
    <p:sldId id="282" r:id="rId13"/>
    <p:sldId id="311" r:id="rId14"/>
    <p:sldId id="283" r:id="rId15"/>
    <p:sldId id="287" r:id="rId16"/>
    <p:sldId id="289" r:id="rId17"/>
    <p:sldId id="288" r:id="rId18"/>
    <p:sldId id="290" r:id="rId19"/>
    <p:sldId id="293" r:id="rId20"/>
    <p:sldId id="313" r:id="rId21"/>
    <p:sldId id="314" r:id="rId22"/>
    <p:sldId id="316" r:id="rId23"/>
    <p:sldId id="294" r:id="rId24"/>
    <p:sldId id="297" r:id="rId25"/>
    <p:sldId id="298" r:id="rId26"/>
    <p:sldId id="304" r:id="rId27"/>
    <p:sldId id="305" r:id="rId28"/>
    <p:sldId id="320" r:id="rId29"/>
    <p:sldId id="319" r:id="rId30"/>
    <p:sldId id="318" r:id="rId31"/>
    <p:sldId id="321" r:id="rId32"/>
    <p:sldId id="339" r:id="rId33"/>
    <p:sldId id="322" r:id="rId34"/>
    <p:sldId id="345" r:id="rId35"/>
    <p:sldId id="344" r:id="rId36"/>
    <p:sldId id="346" r:id="rId37"/>
    <p:sldId id="347" r:id="rId38"/>
    <p:sldId id="323" r:id="rId39"/>
    <p:sldId id="324" r:id="rId40"/>
    <p:sldId id="326" r:id="rId41"/>
    <p:sldId id="327" r:id="rId42"/>
    <p:sldId id="330" r:id="rId43"/>
    <p:sldId id="328" r:id="rId44"/>
    <p:sldId id="331" r:id="rId45"/>
    <p:sldId id="332" r:id="rId46"/>
    <p:sldId id="333" r:id="rId47"/>
    <p:sldId id="334" r:id="rId48"/>
    <p:sldId id="335" r:id="rId49"/>
    <p:sldId id="296" r:id="rId50"/>
    <p:sldId id="291" r:id="rId51"/>
    <p:sldId id="292" r:id="rId52"/>
    <p:sldId id="278" r:id="rId53"/>
    <p:sldId id="272" r:id="rId54"/>
    <p:sldId id="279" r:id="rId55"/>
    <p:sldId id="341" r:id="rId56"/>
    <p:sldId id="340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8F9"/>
    <a:srgbClr val="B4F1F2"/>
    <a:srgbClr val="30D8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2796" autoAdjust="0"/>
  </p:normalViewPr>
  <p:slideViewPr>
    <p:cSldViewPr>
      <p:cViewPr varScale="1">
        <p:scale>
          <a:sx n="93" d="100"/>
          <a:sy n="93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DBA6-996A-419A-9180-18DEE66962E1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4796-C758-427C-B722-A304441CD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90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4796-C758-427C-B722-A304441CD38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318A-E567-4365-8A3C-573E3126E8B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3D0C-2AC8-42E9-BDCD-378E57C5A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lileo.usg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GALILEO for Genealogy - Georgia's Gateway to Databases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876800"/>
            <a:ext cx="48768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Laura W. Carter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Georgia Genealogical Society Webinar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16 September 2013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Snagit_PPTA6DB" descr="PPTA6D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1"/>
            <a:ext cx="8153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D4F" descr="PPT8D4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5" y="329000"/>
            <a:ext cx="9123810" cy="62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EBE" descr="PPT7E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424238"/>
            <a:ext cx="9104763" cy="60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37" descr="PPT7B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0" y="0"/>
            <a:ext cx="912381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846" descr="PPTC8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" y="152400"/>
            <a:ext cx="9133334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127" descr="PPT21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450"/>
            <a:ext cx="9144000" cy="622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FA09" descr="PPTFA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317"/>
            <a:ext cx="9144000" cy="637136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506646">
            <a:off x="3087448" y="3620180"/>
            <a:ext cx="565791" cy="23196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E76" descr="PPT2E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9" y="334161"/>
            <a:ext cx="9000001" cy="629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992940"/>
            <a:ext cx="3124201" cy="1569660"/>
          </a:xfrm>
          <a:prstGeom prst="rect">
            <a:avLst/>
          </a:prstGeom>
          <a:solidFill>
            <a:srgbClr val="DFF8F9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page shows what appears after clicking on Genealogy under Browse Subjects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2A" descr="PPT4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3778"/>
            <a:ext cx="9144000" cy="6270443"/>
          </a:xfrm>
          <a:prstGeom prst="rect">
            <a:avLst/>
          </a:prstGeom>
        </p:spPr>
      </p:pic>
      <p:pic>
        <p:nvPicPr>
          <p:cNvPr id="3" name="Snagit_PPT42A" descr="PPT4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270443"/>
          </a:xfrm>
          <a:prstGeom prst="rect">
            <a:avLst/>
          </a:prstGeom>
        </p:spPr>
      </p:pic>
      <p:pic>
        <p:nvPicPr>
          <p:cNvPr id="4" name="Snagit_PPT42A" descr="PPT4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974812" flipH="1">
            <a:off x="5286535" y="1826932"/>
            <a:ext cx="889580" cy="3497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F12" descr="PPTBF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8" y="314713"/>
            <a:ext cx="9057143" cy="62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127" descr="PPT21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450"/>
            <a:ext cx="9144000" cy="622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24" y="228601"/>
            <a:ext cx="8495775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2514600"/>
            <a:ext cx="8534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GALILEO?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GALILEO stands for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G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eorgi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LI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brary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LE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arning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nline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2C8" descr="PPT82C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63"/>
            <a:ext cx="9144000" cy="6522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73A" descr="PPTC7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5" y="338523"/>
            <a:ext cx="9123810" cy="61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A9E" descr="PPTBA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8" y="538523"/>
            <a:ext cx="9057143" cy="57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1A8" descr="PPT31A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99"/>
            <a:ext cx="9081963" cy="5410201"/>
          </a:xfrm>
          <a:prstGeom prst="rect">
            <a:avLst/>
          </a:prstGeom>
          <a:ln w="222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4800" y="304800"/>
            <a:ext cx="5029200" cy="3416320"/>
          </a:xfrm>
          <a:prstGeom prst="rect">
            <a:avLst/>
          </a:prstGeom>
          <a:solidFill>
            <a:srgbClr val="DFF8F9"/>
          </a:solidFill>
          <a:ln w="889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Notice how many results and how unrelated to what was needed the search results are.  This is not the best way to search.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Instead, use Advanced Search and place limits, but it may be that for what you are working on, going to a specific database may be a better option.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819400"/>
            <a:ext cx="1447800" cy="381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3905921">
            <a:off x="2586683" y="516398"/>
            <a:ext cx="677825" cy="18244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24D" descr="PPTB2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1"/>
            <a:ext cx="9144000" cy="6477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3622404">
            <a:off x="1329901" y="2853568"/>
            <a:ext cx="2438400" cy="2549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1" y="2186464"/>
            <a:ext cx="4953000" cy="3046988"/>
          </a:xfrm>
          <a:prstGeom prst="rect">
            <a:avLst/>
          </a:prstGeom>
          <a:solidFill>
            <a:srgbClr val="DFF8F9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Insert additions like Full Text to get only results that are full text instead of just citations or abstracts. 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 dates with sliding bar, but remember the dates are publication dates, not dates of events.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DBA" descr="PPTCD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286000"/>
            <a:ext cx="1600200" cy="4572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447800" y="2667000"/>
            <a:ext cx="484632" cy="3657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C56" descr="PPT5C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371600" y="228600"/>
            <a:ext cx="304800" cy="3124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E7A" descr="PPTCE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0718"/>
            <a:ext cx="9144000" cy="5797282"/>
          </a:xfrm>
          <a:prstGeom prst="rect">
            <a:avLst/>
          </a:prstGeom>
          <a:ln w="508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1401" y="762000"/>
            <a:ext cx="5029200" cy="2308324"/>
          </a:xfrm>
          <a:prstGeom prst="rect">
            <a:avLst/>
          </a:prstGeom>
          <a:solidFill>
            <a:srgbClr val="DFF8F9"/>
          </a:solidFill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see Types of materials included in database, click on Show More under Limit by Type.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Background grays out. Choose  types of materials to limit search.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14600" y="1447800"/>
            <a:ext cx="838200" cy="12954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57912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1" y="1828800"/>
            <a:ext cx="871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Improve search results  by : 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Working from a specific database</a:t>
            </a:r>
          </a:p>
          <a:p>
            <a:pPr lvl="1"/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3">
              <a:buFont typeface="Arial" pitchFamily="34" charset="0"/>
              <a:buChar char="•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Academic Search Complete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MAS Ultra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MasterFILE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Elite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Newspaper Source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World History Collection</a:t>
            </a:r>
          </a:p>
          <a:p>
            <a:pPr lvl="1"/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73A" descr="PPTC7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5" y="228600"/>
            <a:ext cx="912381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24" y="228601"/>
            <a:ext cx="8495775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2514600"/>
            <a:ext cx="8534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GALILEO?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GALILEO stands for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G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eorgi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LI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brary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LE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arning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nline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 gateway (or portal) to online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9FA" descr="PPT49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42" y="271857"/>
            <a:ext cx="9085715" cy="63142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0600" y="3200400"/>
            <a:ext cx="3505200" cy="13716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748" descr="PPT17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371600"/>
            <a:ext cx="1981200" cy="452431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Notice we do not know which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EBSCOHost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database we are searching.  Make notes so you do not repeat yourself.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7EB" descr="PPT47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876800"/>
            <a:ext cx="57912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Notice the other limits you can put on searches.  This is the rest of the page for a Search.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42E" descr="PPT14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86276"/>
            <a:ext cx="8991599" cy="6571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1905000"/>
            <a:ext cx="2362200" cy="156966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Page tells us what database and shows where we are.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0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67200" y="2362200"/>
            <a:ext cx="1905000" cy="76200"/>
          </a:xfrm>
          <a:prstGeom prst="straightConnector1">
            <a:avLst/>
          </a:prstGeom>
          <a:ln w="920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EE5" descr="PPT3E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76618"/>
            <a:ext cx="8915400" cy="63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3D9" descr="PPT73D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58C" descr="PPTB58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7DE" descr="PPTB7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F03" descr="PPTEF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4" y="305190"/>
            <a:ext cx="9110096" cy="6247619"/>
          </a:xfrm>
          <a:prstGeom prst="rect">
            <a:avLst/>
          </a:prstGeom>
          <a:ln w="85725">
            <a:noFill/>
          </a:ln>
        </p:spPr>
      </p:pic>
      <p:sp>
        <p:nvSpPr>
          <p:cNvPr id="3" name="Oval 2"/>
          <p:cNvSpPr/>
          <p:nvPr/>
        </p:nvSpPr>
        <p:spPr>
          <a:xfrm>
            <a:off x="1981200" y="0"/>
            <a:ext cx="1371600" cy="838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62400" y="2286000"/>
            <a:ext cx="2133600" cy="76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415" descr="PPT44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0"/>
            <a:ext cx="1143000" cy="838200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24" y="228601"/>
            <a:ext cx="8495775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25146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GALILEO?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GALILEO stands for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G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eorgi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LI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brary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LE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arning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nline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 gateway (or portal) to online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Access to authoritative, subscription only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CDE" descr="PPTBC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86200" y="0"/>
            <a:ext cx="838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1066800"/>
            <a:ext cx="3657600" cy="1200329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More,  there is a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drop down for Images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 another for Indexes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B60" descr="PPTCB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445"/>
            <a:ext cx="9144000" cy="63751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0"/>
            <a:ext cx="1143000" cy="8382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1" y="2133600"/>
            <a:ext cx="3276600" cy="304698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Browse indexes by various criteria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such as document type, language, headings, geographic terms, author-supplied keywords, etc.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7600" y="2362200"/>
            <a:ext cx="1447800" cy="2286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57912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1" y="1828800"/>
            <a:ext cx="871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Improve search results : 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from a specific database</a:t>
            </a:r>
          </a:p>
          <a:p>
            <a:pPr lvl="1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lvl="1"/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subject terms from database </a:t>
            </a: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BDC" descr="PPTEBD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7010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667000" y="2438400"/>
            <a:ext cx="1524000" cy="762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1" y="1752600"/>
            <a:ext cx="3505200" cy="1938992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Enter palatine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americans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in Subject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Terms box.  Now get valid subject terms to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 in search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4572000"/>
            <a:ext cx="3581400" cy="13716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FEE" descr="PPTBF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219200"/>
            <a:ext cx="3048000" cy="1938992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Entered search term Ghana, chose Term Contains. Not correct term in this database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71800" y="2286000"/>
            <a:ext cx="1905000" cy="76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F6E6" descr="PPTF6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877"/>
            <a:ext cx="9144000" cy="6394723"/>
          </a:xfrm>
          <a:prstGeom prst="rect">
            <a:avLst/>
          </a:prstGeom>
          <a:ln w="1238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76801" y="1600200"/>
            <a:ext cx="3886200" cy="2677656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Clicked on Ghanaians and transferred to search box at top. 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Entered Slave trade in Browse, chose subject terms wanted and added to search.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0" y="3352800"/>
            <a:ext cx="990600" cy="0"/>
          </a:xfrm>
          <a:prstGeom prst="straightConnector1">
            <a:avLst/>
          </a:prstGeom>
          <a:ln w="1238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124200" y="2286000"/>
            <a:ext cx="1524000" cy="914400"/>
          </a:xfrm>
          <a:prstGeom prst="straightConnector1">
            <a:avLst/>
          </a:prstGeom>
          <a:ln w="1238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2667000" y="3962400"/>
            <a:ext cx="1600200" cy="2667000"/>
          </a:xfrm>
          <a:prstGeom prst="rightBrace">
            <a:avLst>
              <a:gd name="adj1" fmla="val 8333"/>
              <a:gd name="adj2" fmla="val 52365"/>
            </a:avLst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B48" descr="PPT1B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94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3124200"/>
            <a:ext cx="3552576" cy="230832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Search box now has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all terms.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Caution, choosing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Advanced Search now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Will lose search terms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00600" y="1295400"/>
            <a:ext cx="838200" cy="1600200"/>
          </a:xfrm>
          <a:prstGeom prst="straightConnector1">
            <a:avLst/>
          </a:prstGeom>
          <a:ln w="1238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8A" descr="PPTC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40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1" y="1524000"/>
            <a:ext cx="3657600" cy="830997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Results without Full text limit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590800"/>
            <a:ext cx="1219200" cy="6096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503" descr="PPTA5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9968"/>
            <a:ext cx="9144000" cy="4438062"/>
          </a:xfrm>
          <a:prstGeom prst="rect">
            <a:avLst/>
          </a:prstGeom>
        </p:spPr>
      </p:pic>
      <p:pic>
        <p:nvPicPr>
          <p:cNvPr id="3" name="Snagit_PPTC3D9" descr="PPTC3D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5379" y="1676400"/>
            <a:ext cx="4279421" cy="120032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Down to 44 results and can decide if want to focus or expand more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438400"/>
            <a:ext cx="1371600" cy="838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805" descr="PPT28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24" y="228601"/>
            <a:ext cx="8495775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251460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GALILEO?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GALILEO stands for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G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eorgi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LI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brary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LE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arning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nline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 gateway (or portal) to online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Access to authoritative, subscription only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More than 100 databases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F91" descr="PPTBF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1293"/>
            <a:ext cx="9144000" cy="537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A13" descr="PPT4A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258"/>
            <a:ext cx="8534400" cy="658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E6A" descr="PPTEE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571429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1600200"/>
            <a:ext cx="4495145" cy="2677656"/>
          </a:xfrm>
          <a:prstGeom prst="rect">
            <a:avLst/>
          </a:prstGeom>
          <a:solidFill>
            <a:srgbClr val="DFF8F9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creating a search, use the “controlled vocabulary” or thesaurus when possible </a:t>
            </a:r>
          </a:p>
          <a:p>
            <a:r>
              <a:rPr lang="en-US" sz="2400" b="1" dirty="0" smtClean="0"/>
              <a:t>to narrow the search to be more precise.  All databases do not have this feature, but look for it when searching most databases.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1676400" y="152400"/>
            <a:ext cx="1219200" cy="4572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AF3" descr="PPTAA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3868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3048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228600"/>
            <a:ext cx="4648200" cy="4893647"/>
          </a:xfrm>
          <a:prstGeom prst="rect">
            <a:avLst/>
          </a:prstGeom>
          <a:solidFill>
            <a:srgbClr val="DFF8F9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Wanted to find information about the American Revolution.  Went to screen for this database Academic Search Complete and entered “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revolution” in Browsing subject terms. “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revolution” was not a correct subject search in this database.  But, if I look down the list, I find a clue as to what the correct entry in Subject search might be.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05400" y="4572000"/>
            <a:ext cx="1219200" cy="1066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09800" y="5410200"/>
            <a:ext cx="3276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4648200" cy="116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1" y="1828800"/>
            <a:ext cx="871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Snagit_PPTBBC8" descr="PPTBBC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10744200" cy="56388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629400" y="1066800"/>
            <a:ext cx="2362200" cy="4893647"/>
          </a:xfrm>
          <a:prstGeom prst="rect">
            <a:avLst/>
          </a:prstGeom>
          <a:solidFill>
            <a:srgbClr val="DFF8F9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Notice the headings for topics aka (subjects) 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 the left. There is little consistency in what database uses. Use the database vocabulary to improve your searches.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096000" y="3886200"/>
            <a:ext cx="533400" cy="2743200"/>
          </a:xfrm>
          <a:prstGeom prst="rightBrace">
            <a:avLst>
              <a:gd name="adj1" fmla="val 8333"/>
              <a:gd name="adj2" fmla="val 471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F44E" descr="PPTF44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524000"/>
            <a:ext cx="464820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Check Full Text. 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Often “search within full text” helps locate information that would otherwise be missed.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43000" y="3581400"/>
            <a:ext cx="2667000" cy="14478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3657600"/>
            <a:ext cx="304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4770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1" y="1828800"/>
            <a:ext cx="871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905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2004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Georgia Genealogical Society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http://gagensociety.org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 register for October 5 seminar with Maureen Taylor</a:t>
            </a:r>
          </a:p>
          <a:p>
            <a:pPr algn="ctr"/>
            <a:r>
              <a:rPr lang="en-US" sz="2800" b="1" dirty="0" smtClean="0"/>
              <a:t>http://gagensociety.org/calendar_ggs.htm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24" y="228601"/>
            <a:ext cx="8495775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2514600"/>
            <a:ext cx="85344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GALILEO?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GALILEO stands for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G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eorgi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LI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brary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LE</a:t>
            </a:r>
            <a:r>
              <a:rPr lang="en-US" sz="2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arning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</a:t>
            </a: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nline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 gateway (or portal) to online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Access to authoritative, subscription only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More than 100 databases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More than 10,000 journal titles in full text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6400800" cy="1506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1" y="1981200"/>
            <a:ext cx="87124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Who is Served by GALILEO?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2000 + Educational institutions in Georgia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University System of Georgia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Technical College System of Georgia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K-12 schools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public libraries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a group of private academic colleges and universities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6A7" descr="PPT96A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8600"/>
            <a:ext cx="57912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1" y="1905001"/>
            <a:ext cx="84838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How can I find the information in GALILEO?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 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 to any of the  public libraries, academic libraries, or technical colleges in Georgia and use what is available onsite.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Go to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http://galileo.usg.edu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sign in using the password you are eligible for and search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571" descr="PPTD5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055"/>
            <a:ext cx="9144000" cy="632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786</Words>
  <Application>Microsoft Office PowerPoint</Application>
  <PresentationFormat>On-screen Show (4:3)</PresentationFormat>
  <Paragraphs>96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GALILEO for Genealogy - Georgia's Gateway to Databases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for Genealogy - Georgia's Gateway to Databases</dc:title>
  <dc:creator>Laura</dc:creator>
  <cp:lastModifiedBy>cmcgough</cp:lastModifiedBy>
  <cp:revision>194</cp:revision>
  <dcterms:created xsi:type="dcterms:W3CDTF">2013-09-12T16:41:01Z</dcterms:created>
  <dcterms:modified xsi:type="dcterms:W3CDTF">2013-09-26T13:29:15Z</dcterms:modified>
</cp:coreProperties>
</file>