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20"/>
  </p:notesMasterIdLst>
  <p:sldIdLst>
    <p:sldId id="276" r:id="rId2"/>
    <p:sldId id="257" r:id="rId3"/>
    <p:sldId id="258" r:id="rId4"/>
    <p:sldId id="275" r:id="rId5"/>
    <p:sldId id="259" r:id="rId6"/>
    <p:sldId id="264" r:id="rId7"/>
    <p:sldId id="260" r:id="rId8"/>
    <p:sldId id="261" r:id="rId9"/>
    <p:sldId id="279" r:id="rId10"/>
    <p:sldId id="280" r:id="rId11"/>
    <p:sldId id="281" r:id="rId12"/>
    <p:sldId id="282" r:id="rId13"/>
    <p:sldId id="270" r:id="rId14"/>
    <p:sldId id="263" r:id="rId15"/>
    <p:sldId id="283" r:id="rId16"/>
    <p:sldId id="284" r:id="rId17"/>
    <p:sldId id="265" r:id="rId18"/>
    <p:sldId id="272"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307" autoAdjust="0"/>
  </p:normalViewPr>
  <p:slideViewPr>
    <p:cSldViewPr>
      <p:cViewPr varScale="1">
        <p:scale>
          <a:sx n="74" d="100"/>
          <a:sy n="74" d="100"/>
        </p:scale>
        <p:origin x="-6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F79CE8-6F31-4E6C-AABF-B8E948FBB034}" type="datetimeFigureOut">
              <a:rPr lang="en-US" smtClean="0"/>
              <a:pPr/>
              <a:t>10/14/2013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3F7439-7C03-4A73-BA0F-419BF8ADD82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*Tip: It may help to use quotes for a name (e.g., “Mary Musgrove”) to get results with the first and last name together, but may also need to check for several forms of the name (e.g., General Sherman, William Sherman, William T. Sherman).</a:t>
            </a:r>
          </a:p>
          <a:p>
            <a:endParaRPr lang="en-US" baseline="0" dirty="0" smtClean="0"/>
          </a:p>
          <a:p>
            <a:r>
              <a:rPr lang="en-US" baseline="0" dirty="0" smtClean="0"/>
              <a:t>*Tip: If getting too many academic journals in search, limit to Trade Publications, Magazines, and/or News in Limit by Type.</a:t>
            </a:r>
          </a:p>
          <a:p>
            <a:endParaRPr lang="en-US" baseline="0" dirty="0" smtClean="0"/>
          </a:p>
          <a:p>
            <a:r>
              <a:rPr lang="en-US" baseline="0" dirty="0" smtClean="0"/>
              <a:t>*Tip: Limit results by subject to get better results. This works especially well for a person, historical event, or well-known topic.</a:t>
            </a:r>
          </a:p>
          <a:p>
            <a:endParaRPr lang="en-US" baseline="0" dirty="0" smtClean="0"/>
          </a:p>
          <a:p>
            <a:r>
              <a:rPr lang="en-US" baseline="0" dirty="0" smtClean="0"/>
              <a:t>*Tip: When student see an article title, note the Cite feature on the right that provides pre-formatted citations for the article and note the Permalink, which is a persistent link to the article that can be used in bibliographies, classroom websites, learning management systems, etc.</a:t>
            </a:r>
          </a:p>
          <a:p>
            <a:endParaRPr lang="en-US" baseline="0" dirty="0" smtClean="0"/>
          </a:p>
          <a:p>
            <a:r>
              <a:rPr lang="en-US" baseline="0" dirty="0" smtClean="0"/>
              <a:t>*Tip: Note Relevance Sort at the top of the search results list can be changed to Date Descending to see articles for current events topics.</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A3F7439-7C03-4A73-BA0F-419BF8ADD82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3F7439-7C03-4A73-BA0F-419BF8ADD82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00BB114-AE6F-460E-9B70-1FD8D5AB008F}" type="datetimeFigureOut">
              <a:rPr lang="en-US" smtClean="0"/>
              <a:pPr/>
              <a:t>10/14/2013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216D44F-6FF3-4301-95CB-E4FFEE9FE1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0BB114-AE6F-460E-9B70-1FD8D5AB008F}" type="datetimeFigureOut">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6D44F-6FF3-4301-95CB-E4FFEE9FE1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0BB114-AE6F-460E-9B70-1FD8D5AB008F}" type="datetimeFigureOut">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6D44F-6FF3-4301-95CB-E4FFEE9FE1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00BB114-AE6F-460E-9B70-1FD8D5AB008F}" type="datetimeFigureOut">
              <a:rPr lang="en-US" smtClean="0"/>
              <a:pPr/>
              <a:t>10/14/2013</a:t>
            </a:fld>
            <a:endParaRPr lang="en-US"/>
          </a:p>
        </p:txBody>
      </p:sp>
      <p:sp>
        <p:nvSpPr>
          <p:cNvPr id="9" name="Slide Number Placeholder 8"/>
          <p:cNvSpPr>
            <a:spLocks noGrp="1"/>
          </p:cNvSpPr>
          <p:nvPr>
            <p:ph type="sldNum" sz="quarter" idx="15"/>
          </p:nvPr>
        </p:nvSpPr>
        <p:spPr/>
        <p:txBody>
          <a:bodyPr rtlCol="0"/>
          <a:lstStyle/>
          <a:p>
            <a:fld id="{0216D44F-6FF3-4301-95CB-E4FFEE9FE10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00BB114-AE6F-460E-9B70-1FD8D5AB008F}" type="datetimeFigureOut">
              <a:rPr lang="en-US" smtClean="0"/>
              <a:pPr/>
              <a:t>10/14/2013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216D44F-6FF3-4301-95CB-E4FFEE9FE1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00BB114-AE6F-460E-9B70-1FD8D5AB008F}" type="datetimeFigureOut">
              <a:rPr lang="en-US" smtClean="0"/>
              <a:pPr/>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6D44F-6FF3-4301-95CB-E4FFEE9FE10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00BB114-AE6F-460E-9B70-1FD8D5AB008F}" type="datetimeFigureOut">
              <a:rPr lang="en-US" smtClean="0"/>
              <a:pPr/>
              <a:t>10/14/2013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16D44F-6FF3-4301-95CB-E4FFEE9FE10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00BB114-AE6F-460E-9B70-1FD8D5AB008F}" type="datetimeFigureOut">
              <a:rPr lang="en-US" smtClean="0"/>
              <a:pPr/>
              <a:t>10/14/2013</a:t>
            </a:fld>
            <a:endParaRPr lang="en-US"/>
          </a:p>
        </p:txBody>
      </p:sp>
      <p:sp>
        <p:nvSpPr>
          <p:cNvPr id="7" name="Slide Number Placeholder 6"/>
          <p:cNvSpPr>
            <a:spLocks noGrp="1"/>
          </p:cNvSpPr>
          <p:nvPr>
            <p:ph type="sldNum" sz="quarter" idx="11"/>
          </p:nvPr>
        </p:nvSpPr>
        <p:spPr/>
        <p:txBody>
          <a:bodyPr rtlCol="0"/>
          <a:lstStyle/>
          <a:p>
            <a:fld id="{0216D44F-6FF3-4301-95CB-E4FFEE9FE10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BB114-AE6F-460E-9B70-1FD8D5AB008F}" type="datetimeFigureOut">
              <a:rPr lang="en-US" smtClean="0"/>
              <a:pPr/>
              <a:t>10/14/2013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16D44F-6FF3-4301-95CB-E4FFEE9FE1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00BB114-AE6F-460E-9B70-1FD8D5AB008F}" type="datetimeFigureOut">
              <a:rPr lang="en-US" smtClean="0"/>
              <a:pPr/>
              <a:t>10/14/2013</a:t>
            </a:fld>
            <a:endParaRPr lang="en-US"/>
          </a:p>
        </p:txBody>
      </p:sp>
      <p:sp>
        <p:nvSpPr>
          <p:cNvPr id="22" name="Slide Number Placeholder 21"/>
          <p:cNvSpPr>
            <a:spLocks noGrp="1"/>
          </p:cNvSpPr>
          <p:nvPr>
            <p:ph type="sldNum" sz="quarter" idx="15"/>
          </p:nvPr>
        </p:nvSpPr>
        <p:spPr/>
        <p:txBody>
          <a:bodyPr rtlCol="0"/>
          <a:lstStyle/>
          <a:p>
            <a:fld id="{0216D44F-6FF3-4301-95CB-E4FFEE9FE10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00BB114-AE6F-460E-9B70-1FD8D5AB008F}" type="datetimeFigureOut">
              <a:rPr lang="en-US" smtClean="0"/>
              <a:pPr/>
              <a:t>10/14/2013</a:t>
            </a:fld>
            <a:endParaRPr lang="en-US"/>
          </a:p>
        </p:txBody>
      </p:sp>
      <p:sp>
        <p:nvSpPr>
          <p:cNvPr id="18" name="Slide Number Placeholder 17"/>
          <p:cNvSpPr>
            <a:spLocks noGrp="1"/>
          </p:cNvSpPr>
          <p:nvPr>
            <p:ph type="sldNum" sz="quarter" idx="11"/>
          </p:nvPr>
        </p:nvSpPr>
        <p:spPr/>
        <p:txBody>
          <a:bodyPr rtlCol="0"/>
          <a:lstStyle/>
          <a:p>
            <a:fld id="{0216D44F-6FF3-4301-95CB-E4FFEE9FE10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00BB114-AE6F-460E-9B70-1FD8D5AB008F}" type="datetimeFigureOut">
              <a:rPr lang="en-US" smtClean="0"/>
              <a:pPr/>
              <a:t>10/14/2013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216D44F-6FF3-4301-95CB-E4FFEE9FE1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4.png"/><Relationship Id="rId7"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11.png"/><Relationship Id="rId10" Type="http://schemas.openxmlformats.org/officeDocument/2006/relationships/image" Target="../media/image2.png"/><Relationship Id="rId4" Type="http://schemas.openxmlformats.org/officeDocument/2006/relationships/image" Target="../media/image15.png"/><Relationship Id="rId9"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hyperlink" Target="http://www.galileo.usg.edu/express?link=zeb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hyperlink" Target="http://www.galileo.usg.edu/express?link=zeb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hyperlink" Target="http://www.galileo.usg.edu/express?link=zssd"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hyperlink" Target="http://www.galileo.usg.edu/express?path=/databases/express-links/&amp;view=high-schoo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help.galileo.usg.edu/faqs/how_can_i_create_buttons_to_link_to_databases_on_my_library_sit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help.galileo.usg.edu/faqs/how_do_i_create_a_search_box_for_britannica_for_my_library_site/"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help.galileo.usg.edu/educators/where_im_from_in_galileo/" TargetMode="External"/><Relationship Id="rId3" Type="http://schemas.openxmlformats.org/officeDocument/2006/relationships/hyperlink" Target="http://help.galileo.usg.edu/educators/" TargetMode="External"/><Relationship Id="rId7" Type="http://schemas.openxmlformats.org/officeDocument/2006/relationships/hyperlink" Target="http://about.galileo.usg.edu/docs/materials_docs/GALILEOGuidedResearchElementary.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about.galileo.usg.edu/docs/materials_docs/GALILEOGuidedResearchMiddleSchool.docx" TargetMode="External"/><Relationship Id="rId5" Type="http://schemas.openxmlformats.org/officeDocument/2006/relationships/hyperlink" Target="http://about.galileo.usg.edu/docs/materials_docs/GALILEOGuidedResearchHighSchool.docx" TargetMode="External"/><Relationship Id="rId4" Type="http://schemas.openxmlformats.org/officeDocument/2006/relationships/hyperlink" Target="http://about.galileo.usg.edu/docs/materials_docs/GALILEOGuidedResearchLessonPlan.docx" TargetMode="External"/><Relationship Id="rId9" Type="http://schemas.openxmlformats.org/officeDocument/2006/relationships/hyperlink" Target="http://help.galileo.usg.edu/educators/create_your_own_story_in_galileo/"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about.galileo.usg.edu/news/lis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help.galileo.usg.edu/librarians/documents/" TargetMode="External"/><Relationship Id="rId5" Type="http://schemas.openxmlformats.org/officeDocument/2006/relationships/hyperlink" Target="http://help.galileo.usg.edu/librarians/training/self_guided/" TargetMode="External"/><Relationship Id="rId4" Type="http://schemas.openxmlformats.org/officeDocument/2006/relationships/hyperlink" Target="http://help.galileo.usg.edu/librarians/trainin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galileo.usg.edu/contac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alileo.usg.edu/" TargetMode="External"/><Relationship Id="rId7"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galileo.usg.edu/kids" TargetMode="External"/><Relationship Id="rId4" Type="http://schemas.openxmlformats.org/officeDocument/2006/relationships/hyperlink" Target="http://www.galileo.usg.edu/teen"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galileo.usg.edu/express?link=zbks" TargetMode="External"/><Relationship Id="rId13" Type="http://schemas.openxmlformats.org/officeDocument/2006/relationships/hyperlink" Target="http://www.galileo.usg.edu/express?link=zbnf" TargetMode="External"/><Relationship Id="rId3" Type="http://schemas.openxmlformats.org/officeDocument/2006/relationships/hyperlink" Target="http://www.galileo.usg.edu/express?link=zebs" TargetMode="External"/><Relationship Id="rId7" Type="http://schemas.openxmlformats.org/officeDocument/2006/relationships/hyperlink" Target="http://www.galileo.usg.edu/express?link=zssd" TargetMode="External"/><Relationship Id="rId12" Type="http://schemas.openxmlformats.org/officeDocument/2006/relationships/hyperlink" Target="http://www.galileo.usg.edu/express?link=zbh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galileo.usg.edu/express?link=zehs" TargetMode="External"/><Relationship Id="rId11" Type="http://schemas.openxmlformats.org/officeDocument/2006/relationships/hyperlink" Target="http://www.galileo.usg.edu/express?link=zbst" TargetMode="External"/><Relationship Id="rId5" Type="http://schemas.openxmlformats.org/officeDocument/2006/relationships/hyperlink" Target="http://www.galileo.usg.edu/express?link=zebm" TargetMode="External"/><Relationship Id="rId10" Type="http://schemas.openxmlformats.org/officeDocument/2006/relationships/hyperlink" Target="http://www.galileo.usg.edu/express?link=zbma" TargetMode="External"/><Relationship Id="rId4" Type="http://schemas.openxmlformats.org/officeDocument/2006/relationships/hyperlink" Target="http://www.galileo.usg.edu/express?link=zebk" TargetMode="External"/><Relationship Id="rId9" Type="http://schemas.openxmlformats.org/officeDocument/2006/relationships/hyperlink" Target="http://www.galileo.usg.edu/express?link=zbms" TargetMode="External"/><Relationship Id="rId14" Type="http://schemas.openxmlformats.org/officeDocument/2006/relationships/hyperlink" Target="http://www.galileo.usg.edu/express?path=/databases/&amp;view=high-schoo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galileo.usg.edu/express?link=zkn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galileo.usg.edu/express?link=zblr" TargetMode="External"/><Relationship Id="rId4" Type="http://schemas.openxmlformats.org/officeDocument/2006/relationships/hyperlink" Target="http://www.galileo.usg.edu/express?link=zkn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galileo.usg.edu/express?path=/types/primary-source-documents/&amp;view=teen" TargetMode="External"/><Relationship Id="rId3" Type="http://schemas.openxmlformats.org/officeDocument/2006/relationships/hyperlink" Target="http://www.galileo.usg.edu/express?link=zeba" TargetMode="External"/><Relationship Id="rId7" Type="http://schemas.openxmlformats.org/officeDocument/2006/relationships/hyperlink" Target="http://www.galileo.usg.edu/express?path=/types/primary-source-documents/&amp;view=high-schoo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galileo.usg.edu/express?link=zbht" TargetMode="External"/><Relationship Id="rId5" Type="http://schemas.openxmlformats.org/officeDocument/2006/relationships/hyperlink" Target="http://www.galileo.usg.edu/express?link=dlg1" TargetMode="External"/><Relationship Id="rId4" Type="http://schemas.openxmlformats.org/officeDocument/2006/relationships/hyperlink" Target="http://www.galileo.usg.edu/express?link=amem"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about.galileo.usg.edu/docs/materials_docs/LexilesGALILEO.doc" TargetMode="External"/><Relationship Id="rId7"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 Id="rId9" Type="http://schemas.openxmlformats.org/officeDocument/2006/relationships/image" Target="../media/image9.jpeg"/></Relationships>
</file>

<file path=ppt/slides/_rels/slide8.xml.rels><?xml version="1.0" encoding="UTF-8" standalone="yes"?>
<Relationships xmlns="http://schemas.openxmlformats.org/package/2006/relationships"><Relationship Id="rId8" Type="http://schemas.openxmlformats.org/officeDocument/2006/relationships/hyperlink" Target="http://www.galileo.usg.edu/express?link=zbim" TargetMode="External"/><Relationship Id="rId3" Type="http://schemas.openxmlformats.org/officeDocument/2006/relationships/hyperlink" Target="http://www.galileo.usg.edu/express?link=zebs" TargetMode="External"/><Relationship Id="rId7" Type="http://schemas.openxmlformats.org/officeDocument/2006/relationships/hyperlink" Target="http://www.galileo.usg.edu/express?link=zssd"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galileo.usg.edu/express?link=zehs" TargetMode="External"/><Relationship Id="rId11" Type="http://schemas.openxmlformats.org/officeDocument/2006/relationships/hyperlink" Target="http://www.galileo.usg.edu/express?path=/types/pictures-maps-flags/&amp;view=teen" TargetMode="External"/><Relationship Id="rId5" Type="http://schemas.openxmlformats.org/officeDocument/2006/relationships/hyperlink" Target="http://www.galileo.usg.edu/express?link=zebm" TargetMode="External"/><Relationship Id="rId10" Type="http://schemas.openxmlformats.org/officeDocument/2006/relationships/hyperlink" Target="http://www.galileo.usg.edu/express?path=/types/images-maps-flags/&amp;view=high-school" TargetMode="External"/><Relationship Id="rId4" Type="http://schemas.openxmlformats.org/officeDocument/2006/relationships/hyperlink" Target="http://www.galileo.usg.edu/express?link=zebk" TargetMode="External"/><Relationship Id="rId9" Type="http://schemas.openxmlformats.org/officeDocument/2006/relationships/hyperlink" Target="http://www.galileo.usg.edu/express?link=dlg1"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0.png"/><Relationship Id="rId7"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3.jpeg"/><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667000"/>
            <a:ext cx="6400800" cy="1752600"/>
          </a:xfrm>
        </p:spPr>
        <p:txBody>
          <a:bodyPr>
            <a:normAutofit fontScale="90000"/>
          </a:bodyPr>
          <a:lstStyle/>
          <a:p>
            <a:r>
              <a:rPr lang="en-US" dirty="0" smtClean="0"/>
              <a:t>Finding Informational Text and Primary Sources in GALILEO to Support Common Core Standards</a:t>
            </a:r>
            <a:endParaRPr lang="en-US" dirty="0"/>
          </a:p>
        </p:txBody>
      </p:sp>
      <p:sp>
        <p:nvSpPr>
          <p:cNvPr id="3" name="Subtitle 2"/>
          <p:cNvSpPr>
            <a:spLocks noGrp="1"/>
          </p:cNvSpPr>
          <p:nvPr>
            <p:ph type="subTitle" idx="1"/>
          </p:nvPr>
        </p:nvSpPr>
        <p:spPr/>
        <p:txBody>
          <a:bodyPr>
            <a:normAutofit lnSpcReduction="10000"/>
          </a:bodyPr>
          <a:lstStyle/>
          <a:p>
            <a:r>
              <a:rPr lang="en-US" dirty="0" smtClean="0"/>
              <a:t>Courtney McGough</a:t>
            </a:r>
          </a:p>
          <a:p>
            <a:r>
              <a:rPr lang="en-US" dirty="0" smtClean="0"/>
              <a:t>GALILEO Support Services</a:t>
            </a:r>
          </a:p>
          <a:p>
            <a:r>
              <a:rPr lang="en-US" dirty="0" smtClean="0"/>
              <a:t>Georgia Council for the Social Studies</a:t>
            </a:r>
          </a:p>
          <a:p>
            <a:r>
              <a:rPr lang="en-US" dirty="0" smtClean="0"/>
              <a:t>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r>
              <a:rPr lang="en-US" sz="4800" dirty="0" smtClean="0"/>
              <a:t>Linking to Articles</a:t>
            </a:r>
            <a:endParaRPr lang="en-US" sz="4800" dirty="0"/>
          </a:p>
        </p:txBody>
      </p:sp>
      <p:sp>
        <p:nvSpPr>
          <p:cNvPr id="3" name="Content Placeholder 2"/>
          <p:cNvSpPr>
            <a:spLocks noGrp="1"/>
          </p:cNvSpPr>
          <p:nvPr>
            <p:ph idx="1"/>
          </p:nvPr>
        </p:nvSpPr>
        <p:spPr>
          <a:xfrm>
            <a:off x="685800" y="1600200"/>
            <a:ext cx="8229600" cy="4694237"/>
          </a:xfrm>
        </p:spPr>
        <p:txBody>
          <a:bodyPr/>
          <a:lstStyle/>
          <a:p>
            <a:pPr>
              <a:buNone/>
            </a:pPr>
            <a:r>
              <a:rPr lang="en-US" dirty="0" smtClean="0"/>
              <a:t>Several GALILEO resources offer article-level linking</a:t>
            </a:r>
          </a:p>
          <a:p>
            <a:pPr lvl="1"/>
            <a:endParaRPr lang="en-US" dirty="0"/>
          </a:p>
        </p:txBody>
      </p:sp>
      <p:pic>
        <p:nvPicPr>
          <p:cNvPr id="36870" name="Picture 6"/>
          <p:cNvPicPr>
            <a:picLocks noChangeAspect="1" noChangeArrowheads="1"/>
          </p:cNvPicPr>
          <p:nvPr/>
        </p:nvPicPr>
        <p:blipFill>
          <a:blip r:embed="rId3" cstate="print"/>
          <a:srcRect/>
          <a:stretch>
            <a:fillRect/>
          </a:stretch>
        </p:blipFill>
        <p:spPr bwMode="auto">
          <a:xfrm>
            <a:off x="4876800" y="5784154"/>
            <a:ext cx="2400300" cy="435671"/>
          </a:xfrm>
          <a:prstGeom prst="rect">
            <a:avLst/>
          </a:prstGeom>
          <a:noFill/>
          <a:ln w="9525">
            <a:noFill/>
            <a:miter lim="800000"/>
            <a:headEnd/>
            <a:tailEnd/>
          </a:ln>
        </p:spPr>
      </p:pic>
      <p:pic>
        <p:nvPicPr>
          <p:cNvPr id="36871" name="Picture 7"/>
          <p:cNvPicPr>
            <a:picLocks noChangeAspect="1" noChangeArrowheads="1"/>
          </p:cNvPicPr>
          <p:nvPr/>
        </p:nvPicPr>
        <p:blipFill>
          <a:blip r:embed="rId4" cstate="print"/>
          <a:srcRect/>
          <a:stretch>
            <a:fillRect/>
          </a:stretch>
        </p:blipFill>
        <p:spPr bwMode="auto">
          <a:xfrm>
            <a:off x="3276600" y="6400800"/>
            <a:ext cx="4924425" cy="304800"/>
          </a:xfrm>
          <a:prstGeom prst="rect">
            <a:avLst/>
          </a:prstGeom>
          <a:noFill/>
          <a:ln w="9525">
            <a:noFill/>
            <a:miter lim="800000"/>
            <a:headEnd/>
            <a:tailEnd/>
          </a:ln>
        </p:spPr>
      </p:pic>
      <p:pic>
        <p:nvPicPr>
          <p:cNvPr id="19457" name="Picture 1"/>
          <p:cNvPicPr>
            <a:picLocks noChangeAspect="1" noChangeArrowheads="1"/>
          </p:cNvPicPr>
          <p:nvPr/>
        </p:nvPicPr>
        <p:blipFill>
          <a:blip r:embed="rId5" cstate="print"/>
          <a:srcRect/>
          <a:stretch>
            <a:fillRect/>
          </a:stretch>
        </p:blipFill>
        <p:spPr bwMode="auto">
          <a:xfrm>
            <a:off x="304800" y="4495800"/>
            <a:ext cx="4057650" cy="1135034"/>
          </a:xfrm>
          <a:prstGeom prst="rect">
            <a:avLst/>
          </a:prstGeom>
          <a:noFill/>
          <a:ln w="9525">
            <a:solidFill>
              <a:schemeClr val="tx2"/>
            </a:solidFill>
            <a:round/>
            <a:headEnd/>
            <a:tailEnd/>
          </a:ln>
        </p:spPr>
      </p:pic>
      <p:pic>
        <p:nvPicPr>
          <p:cNvPr id="12" name="Picture 11" descr="ebscohostlogo.jpg"/>
          <p:cNvPicPr>
            <a:picLocks noChangeAspect="1"/>
          </p:cNvPicPr>
          <p:nvPr/>
        </p:nvPicPr>
        <p:blipFill>
          <a:blip r:embed="rId6" cstate="print"/>
          <a:stretch>
            <a:fillRect/>
          </a:stretch>
        </p:blipFill>
        <p:spPr>
          <a:xfrm>
            <a:off x="4953000" y="2362200"/>
            <a:ext cx="979395" cy="864920"/>
          </a:xfrm>
          <a:prstGeom prst="rect">
            <a:avLst/>
          </a:prstGeom>
          <a:ln>
            <a:solidFill>
              <a:schemeClr val="tx2"/>
            </a:solidFill>
          </a:ln>
        </p:spPr>
      </p:pic>
      <p:pic>
        <p:nvPicPr>
          <p:cNvPr id="36866" name="Picture 2"/>
          <p:cNvPicPr>
            <a:picLocks noChangeAspect="1" noChangeArrowheads="1"/>
          </p:cNvPicPr>
          <p:nvPr/>
        </p:nvPicPr>
        <p:blipFill>
          <a:blip r:embed="rId7" cstate="print"/>
          <a:srcRect/>
          <a:stretch>
            <a:fillRect/>
          </a:stretch>
        </p:blipFill>
        <p:spPr bwMode="auto">
          <a:xfrm>
            <a:off x="3429000" y="2971800"/>
            <a:ext cx="1363136" cy="783078"/>
          </a:xfrm>
          <a:prstGeom prst="rect">
            <a:avLst/>
          </a:prstGeom>
          <a:noFill/>
          <a:ln w="9525">
            <a:solidFill>
              <a:schemeClr val="tx2"/>
            </a:solidFill>
            <a:round/>
            <a:headEnd/>
            <a:tailEnd/>
          </a:ln>
        </p:spPr>
      </p:pic>
      <p:pic>
        <p:nvPicPr>
          <p:cNvPr id="13" name="Picture 2" descr="http://info.eb.com/wp-content/uploads/2012/11/School_btn.jpg"/>
          <p:cNvPicPr>
            <a:picLocks noChangeAspect="1" noChangeArrowheads="1"/>
          </p:cNvPicPr>
          <p:nvPr/>
        </p:nvPicPr>
        <p:blipFill>
          <a:blip r:embed="rId8" cstate="print"/>
          <a:srcRect/>
          <a:stretch>
            <a:fillRect/>
          </a:stretch>
        </p:blipFill>
        <p:spPr bwMode="auto">
          <a:xfrm>
            <a:off x="2971800" y="4648200"/>
            <a:ext cx="1906137" cy="638556"/>
          </a:xfrm>
          <a:prstGeom prst="rect">
            <a:avLst/>
          </a:prstGeom>
          <a:noFill/>
        </p:spPr>
      </p:pic>
      <p:pic>
        <p:nvPicPr>
          <p:cNvPr id="10" name="Picture 9" descr="searchbox.jpg"/>
          <p:cNvPicPr>
            <a:picLocks noChangeAspect="1"/>
          </p:cNvPicPr>
          <p:nvPr/>
        </p:nvPicPr>
        <p:blipFill>
          <a:blip r:embed="rId9" cstate="print"/>
          <a:stretch>
            <a:fillRect/>
          </a:stretch>
        </p:blipFill>
        <p:spPr>
          <a:xfrm>
            <a:off x="609600" y="2286000"/>
            <a:ext cx="2914650" cy="814654"/>
          </a:xfrm>
          <a:prstGeom prst="rect">
            <a:avLst/>
          </a:prstGeom>
          <a:ln>
            <a:solidFill>
              <a:schemeClr val="tx2"/>
            </a:solidFill>
          </a:ln>
        </p:spPr>
      </p:pic>
      <p:pic>
        <p:nvPicPr>
          <p:cNvPr id="11" name="Picture 2"/>
          <p:cNvPicPr>
            <a:picLocks noChangeAspect="1" noChangeArrowheads="1"/>
          </p:cNvPicPr>
          <p:nvPr/>
        </p:nvPicPr>
        <p:blipFill>
          <a:blip r:embed="rId10" cstate="print"/>
          <a:srcRect/>
          <a:stretch>
            <a:fillRect/>
          </a:stretch>
        </p:blipFill>
        <p:spPr bwMode="auto">
          <a:xfrm>
            <a:off x="4724400" y="3505200"/>
            <a:ext cx="3048000" cy="768932"/>
          </a:xfrm>
          <a:prstGeom prst="rect">
            <a:avLst/>
          </a:prstGeom>
          <a:noFill/>
          <a:ln w="9525">
            <a:solidFill>
              <a:schemeClr val="tx2"/>
            </a:solidFill>
            <a:round/>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Autofit/>
          </a:bodyPr>
          <a:lstStyle/>
          <a:p>
            <a:r>
              <a:rPr lang="en-US" sz="4800" dirty="0" smtClean="0"/>
              <a:t>Britannica School Curriculum tool</a:t>
            </a:r>
            <a:endParaRPr lang="en-US" sz="4800" dirty="0"/>
          </a:p>
        </p:txBody>
      </p:sp>
      <p:sp>
        <p:nvSpPr>
          <p:cNvPr id="3" name="Content Placeholder 2"/>
          <p:cNvSpPr>
            <a:spLocks noGrp="1"/>
          </p:cNvSpPr>
          <p:nvPr>
            <p:ph idx="1"/>
          </p:nvPr>
        </p:nvSpPr>
        <p:spPr>
          <a:xfrm>
            <a:off x="762000" y="1600200"/>
            <a:ext cx="7924800" cy="1066800"/>
          </a:xfrm>
        </p:spPr>
        <p:txBody>
          <a:bodyPr>
            <a:normAutofit/>
          </a:bodyPr>
          <a:lstStyle/>
          <a:p>
            <a:pPr>
              <a:buNone/>
            </a:pPr>
            <a:r>
              <a:rPr lang="en-US" dirty="0" smtClean="0"/>
              <a:t>In </a:t>
            </a:r>
            <a:r>
              <a:rPr lang="en-US" dirty="0" smtClean="0">
                <a:hlinkClick r:id="rId3"/>
              </a:rPr>
              <a:t>Britannica School Elementary</a:t>
            </a:r>
            <a:r>
              <a:rPr lang="en-US" dirty="0" smtClean="0"/>
              <a:t>, search for an article and then click the </a:t>
            </a:r>
            <a:r>
              <a:rPr lang="en-US" b="1" dirty="0" smtClean="0"/>
              <a:t>Teacher</a:t>
            </a:r>
            <a:r>
              <a:rPr lang="en-US" dirty="0" smtClean="0"/>
              <a:t> button</a:t>
            </a:r>
          </a:p>
        </p:txBody>
      </p:sp>
      <p:pic>
        <p:nvPicPr>
          <p:cNvPr id="17409" name="Picture 1"/>
          <p:cNvPicPr>
            <a:picLocks noChangeAspect="1" noChangeArrowheads="1"/>
          </p:cNvPicPr>
          <p:nvPr/>
        </p:nvPicPr>
        <p:blipFill>
          <a:blip r:embed="rId4" cstate="print"/>
          <a:srcRect/>
          <a:stretch>
            <a:fillRect/>
          </a:stretch>
        </p:blipFill>
        <p:spPr bwMode="auto">
          <a:xfrm>
            <a:off x="3505200" y="2514600"/>
            <a:ext cx="4810125" cy="2870772"/>
          </a:xfrm>
          <a:prstGeom prst="rect">
            <a:avLst/>
          </a:prstGeom>
          <a:noFill/>
          <a:ln w="9525">
            <a:solidFill>
              <a:schemeClr val="tx2"/>
            </a:solidFill>
            <a:round/>
            <a:headEnd/>
            <a:tailEnd/>
          </a:ln>
        </p:spPr>
      </p:pic>
      <p:pic>
        <p:nvPicPr>
          <p:cNvPr id="17410" name="Picture 2"/>
          <p:cNvPicPr>
            <a:picLocks noChangeAspect="1" noChangeArrowheads="1"/>
          </p:cNvPicPr>
          <p:nvPr/>
        </p:nvPicPr>
        <p:blipFill>
          <a:blip r:embed="rId5" cstate="print"/>
          <a:srcRect/>
          <a:stretch>
            <a:fillRect/>
          </a:stretch>
        </p:blipFill>
        <p:spPr bwMode="auto">
          <a:xfrm>
            <a:off x="609600" y="4114800"/>
            <a:ext cx="5519738" cy="2385608"/>
          </a:xfrm>
          <a:prstGeom prst="rect">
            <a:avLst/>
          </a:prstGeom>
          <a:noFill/>
          <a:ln w="9525">
            <a:solidFill>
              <a:schemeClr val="tx2"/>
            </a:solidFill>
            <a:round/>
            <a:headEnd/>
            <a:tailEnd/>
          </a:ln>
        </p:spPr>
      </p:pic>
      <p:sp>
        <p:nvSpPr>
          <p:cNvPr id="8" name="Up Arrow 7"/>
          <p:cNvSpPr/>
          <p:nvPr/>
        </p:nvSpPr>
        <p:spPr>
          <a:xfrm>
            <a:off x="7239000" y="5410200"/>
            <a:ext cx="762000" cy="685800"/>
          </a:xfrm>
          <a:prstGeom prst="upArrow">
            <a:avLst/>
          </a:prstGeom>
          <a:solidFill>
            <a:schemeClr val="tx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Autofit/>
          </a:bodyPr>
          <a:lstStyle/>
          <a:p>
            <a:r>
              <a:rPr lang="en-US" sz="4800" dirty="0" smtClean="0"/>
              <a:t>Britannica School Curriculum tool</a:t>
            </a:r>
            <a:endParaRPr lang="en-US" sz="4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905000"/>
            <a:ext cx="7924800" cy="914400"/>
          </a:xfrm>
        </p:spPr>
        <p:txBody>
          <a:bodyPr>
            <a:normAutofit/>
          </a:bodyPr>
          <a:lstStyle/>
          <a:p>
            <a:pPr>
              <a:buNone/>
            </a:pPr>
            <a:r>
              <a:rPr lang="en-US" dirty="0" smtClean="0"/>
              <a:t>In </a:t>
            </a:r>
            <a:r>
              <a:rPr lang="en-US" dirty="0" smtClean="0">
                <a:hlinkClick r:id="rId3"/>
              </a:rPr>
              <a:t>Britannica School</a:t>
            </a:r>
            <a:r>
              <a:rPr lang="en-US" dirty="0" smtClean="0"/>
              <a:t>, choose Middle or High school level, click </a:t>
            </a:r>
          </a:p>
        </p:txBody>
      </p:sp>
      <p:pic>
        <p:nvPicPr>
          <p:cNvPr id="74755" name="Picture 3"/>
          <p:cNvPicPr>
            <a:picLocks noChangeAspect="1" noChangeArrowheads="1"/>
          </p:cNvPicPr>
          <p:nvPr/>
        </p:nvPicPr>
        <p:blipFill>
          <a:blip r:embed="rId4" cstate="print"/>
          <a:srcRect/>
          <a:stretch>
            <a:fillRect/>
          </a:stretch>
        </p:blipFill>
        <p:spPr bwMode="auto">
          <a:xfrm>
            <a:off x="457200" y="4191000"/>
            <a:ext cx="5181600" cy="2397710"/>
          </a:xfrm>
          <a:prstGeom prst="rect">
            <a:avLst/>
          </a:prstGeom>
          <a:noFill/>
          <a:ln w="9525">
            <a:solidFill>
              <a:schemeClr val="tx2"/>
            </a:solidFill>
            <a:round/>
            <a:headEnd/>
            <a:tailEnd/>
          </a:ln>
        </p:spPr>
      </p:pic>
      <p:pic>
        <p:nvPicPr>
          <p:cNvPr id="74754" name="Picture 2"/>
          <p:cNvPicPr>
            <a:picLocks noChangeAspect="1" noChangeArrowheads="1"/>
          </p:cNvPicPr>
          <p:nvPr/>
        </p:nvPicPr>
        <p:blipFill>
          <a:blip r:embed="rId5" cstate="print"/>
          <a:srcRect/>
          <a:stretch>
            <a:fillRect/>
          </a:stretch>
        </p:blipFill>
        <p:spPr bwMode="auto">
          <a:xfrm>
            <a:off x="4267200" y="2743200"/>
            <a:ext cx="4333875" cy="2305050"/>
          </a:xfrm>
          <a:prstGeom prst="rect">
            <a:avLst/>
          </a:prstGeom>
          <a:noFill/>
          <a:ln w="9525">
            <a:solidFill>
              <a:schemeClr val="tx2"/>
            </a:solidFill>
            <a:round/>
            <a:headEnd/>
            <a:tailEnd/>
          </a:ln>
        </p:spPr>
      </p:pic>
      <p:sp>
        <p:nvSpPr>
          <p:cNvPr id="10" name="Oval 9"/>
          <p:cNvSpPr/>
          <p:nvPr/>
        </p:nvSpPr>
        <p:spPr>
          <a:xfrm>
            <a:off x="4419600" y="3962400"/>
            <a:ext cx="2514600" cy="914400"/>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248400" y="2590800"/>
            <a:ext cx="1752600" cy="609600"/>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SIRS Curriculum tool</a:t>
            </a:r>
            <a:endParaRPr lang="en-US" sz="4800" dirty="0"/>
          </a:p>
        </p:txBody>
      </p:sp>
      <p:sp>
        <p:nvSpPr>
          <p:cNvPr id="3" name="Content Placeholder 2"/>
          <p:cNvSpPr>
            <a:spLocks noGrp="1"/>
          </p:cNvSpPr>
          <p:nvPr>
            <p:ph sz="quarter" idx="1"/>
          </p:nvPr>
        </p:nvSpPr>
        <p:spPr>
          <a:xfrm>
            <a:off x="457200" y="1676400"/>
            <a:ext cx="7315200" cy="1630363"/>
          </a:xfrm>
        </p:spPr>
        <p:txBody>
          <a:bodyPr>
            <a:normAutofit/>
          </a:bodyPr>
          <a:lstStyle/>
          <a:p>
            <a:r>
              <a:rPr lang="en-US" b="1" dirty="0" smtClean="0">
                <a:hlinkClick r:id="rId3"/>
              </a:rPr>
              <a:t>SIRS Discoverer</a:t>
            </a:r>
            <a:r>
              <a:rPr lang="en-US" b="1" dirty="0" smtClean="0"/>
              <a:t> </a:t>
            </a:r>
            <a:r>
              <a:rPr lang="en-US" dirty="0" smtClean="0"/>
              <a:t>(elementary or middle)</a:t>
            </a:r>
          </a:p>
          <a:p>
            <a:r>
              <a:rPr lang="en-US" dirty="0" smtClean="0"/>
              <a:t>Look in Educators’ Resources or click the Common Core Correlations link</a:t>
            </a:r>
          </a:p>
          <a:p>
            <a:endParaRPr lang="en-US" b="1" dirty="0" smtClean="0"/>
          </a:p>
        </p:txBody>
      </p:sp>
      <p:pic>
        <p:nvPicPr>
          <p:cNvPr id="40963" name="Picture 3"/>
          <p:cNvPicPr>
            <a:picLocks noChangeAspect="1" noChangeArrowheads="1"/>
          </p:cNvPicPr>
          <p:nvPr/>
        </p:nvPicPr>
        <p:blipFill>
          <a:blip r:embed="rId4" cstate="print"/>
          <a:srcRect/>
          <a:stretch>
            <a:fillRect/>
          </a:stretch>
        </p:blipFill>
        <p:spPr bwMode="auto">
          <a:xfrm>
            <a:off x="381000" y="3352800"/>
            <a:ext cx="5253125" cy="3048000"/>
          </a:xfrm>
          <a:prstGeom prst="rect">
            <a:avLst/>
          </a:prstGeom>
          <a:noFill/>
          <a:ln w="9525">
            <a:solidFill>
              <a:schemeClr val="tx2"/>
            </a:solidFill>
            <a:round/>
            <a:headEnd/>
            <a:tailEnd/>
          </a:ln>
        </p:spPr>
      </p:pic>
      <p:pic>
        <p:nvPicPr>
          <p:cNvPr id="40962" name="Picture 2"/>
          <p:cNvPicPr>
            <a:picLocks noChangeAspect="1" noChangeArrowheads="1"/>
          </p:cNvPicPr>
          <p:nvPr/>
        </p:nvPicPr>
        <p:blipFill>
          <a:blip r:embed="rId5" cstate="print"/>
          <a:srcRect/>
          <a:stretch>
            <a:fillRect/>
          </a:stretch>
        </p:blipFill>
        <p:spPr bwMode="auto">
          <a:xfrm>
            <a:off x="4038600" y="3657600"/>
            <a:ext cx="4367212" cy="1607370"/>
          </a:xfrm>
          <a:prstGeom prst="rect">
            <a:avLst/>
          </a:prstGeom>
          <a:noFill/>
          <a:ln w="9525">
            <a:solidFill>
              <a:schemeClr val="tx2"/>
            </a:solidFill>
            <a:round/>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477962"/>
          </a:xfrm>
        </p:spPr>
        <p:txBody>
          <a:bodyPr>
            <a:noAutofit/>
          </a:bodyPr>
          <a:lstStyle/>
          <a:p>
            <a:r>
              <a:rPr lang="en-US" sz="4800" dirty="0" smtClean="0"/>
              <a:t>Linking to GALILEO Databases</a:t>
            </a:r>
            <a:endParaRPr lang="en-US" sz="4800" dirty="0"/>
          </a:p>
        </p:txBody>
      </p:sp>
      <p:sp>
        <p:nvSpPr>
          <p:cNvPr id="3" name="Content Placeholder 2"/>
          <p:cNvSpPr>
            <a:spLocks noGrp="1"/>
          </p:cNvSpPr>
          <p:nvPr>
            <p:ph sz="quarter" idx="1"/>
          </p:nvPr>
        </p:nvSpPr>
        <p:spPr>
          <a:xfrm>
            <a:off x="457200" y="2057400"/>
            <a:ext cx="7467600" cy="4416552"/>
          </a:xfrm>
        </p:spPr>
        <p:txBody>
          <a:bodyPr/>
          <a:lstStyle/>
          <a:p>
            <a:r>
              <a:rPr lang="en-US" dirty="0" smtClean="0"/>
              <a:t>Express Links</a:t>
            </a:r>
          </a:p>
          <a:p>
            <a:pPr lvl="1"/>
            <a:r>
              <a:rPr lang="en-US" dirty="0" smtClean="0"/>
              <a:t>Link directly to one GALILEO resource from your classroom or media center site</a:t>
            </a:r>
          </a:p>
          <a:p>
            <a:pPr lvl="1"/>
            <a:r>
              <a:rPr lang="en-US" dirty="0" smtClean="0"/>
              <a:t>Students at home are only asked for the GALILEO password</a:t>
            </a:r>
          </a:p>
          <a:p>
            <a:pPr lvl="1"/>
            <a:r>
              <a:rPr lang="en-US" dirty="0" smtClean="0"/>
              <a:t>Find all of your Express Links at Databases A-Z &gt; </a:t>
            </a:r>
            <a:r>
              <a:rPr lang="en-US" dirty="0" smtClean="0">
                <a:hlinkClick r:id="rId3"/>
              </a:rPr>
              <a:t>Express Links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73162"/>
          </a:xfrm>
        </p:spPr>
        <p:txBody>
          <a:bodyPr>
            <a:noAutofit/>
          </a:bodyPr>
          <a:lstStyle/>
          <a:p>
            <a:r>
              <a:rPr lang="en-US" sz="4800" dirty="0" smtClean="0"/>
              <a:t>Widgets and Buttons</a:t>
            </a:r>
            <a:endParaRPr lang="en-US" sz="4800" dirty="0"/>
          </a:p>
        </p:txBody>
      </p:sp>
      <p:sp>
        <p:nvSpPr>
          <p:cNvPr id="3" name="Content Placeholder 2"/>
          <p:cNvSpPr>
            <a:spLocks noGrp="1"/>
          </p:cNvSpPr>
          <p:nvPr>
            <p:ph idx="1"/>
          </p:nvPr>
        </p:nvSpPr>
        <p:spPr>
          <a:xfrm>
            <a:off x="381000" y="2209801"/>
            <a:ext cx="8458200" cy="4084636"/>
          </a:xfrm>
        </p:spPr>
        <p:txBody>
          <a:bodyPr>
            <a:normAutofit/>
          </a:bodyPr>
          <a:lstStyle/>
          <a:p>
            <a:r>
              <a:rPr lang="en-US" dirty="0" smtClean="0"/>
              <a:t>Get icons/logos to create buttons</a:t>
            </a:r>
          </a:p>
          <a:p>
            <a:pPr lvl="1"/>
            <a:r>
              <a:rPr lang="en-US" sz="1400" dirty="0" smtClean="0">
                <a:hlinkClick r:id="rId3"/>
              </a:rPr>
              <a:t>http://help.galileo.usg.edu/faqs/how_can_i_create_buttons_to_link_to_databases_on_my_library_site/</a:t>
            </a:r>
            <a:endParaRPr lang="en-US" sz="1400" dirty="0" smtClean="0"/>
          </a:p>
          <a:p>
            <a:pPr lvl="1">
              <a:buNone/>
            </a:pPr>
            <a:endParaRPr lang="en-US" sz="1400" dirty="0" smtClean="0"/>
          </a:p>
          <a:p>
            <a:r>
              <a:rPr lang="en-US" dirty="0" smtClean="0"/>
              <a:t>Britannica search box widget</a:t>
            </a:r>
          </a:p>
          <a:p>
            <a:pPr lvl="1"/>
            <a:r>
              <a:rPr lang="en-US" sz="1400" dirty="0" smtClean="0">
                <a:hlinkClick r:id="rId4"/>
              </a:rPr>
              <a:t>http://help.galileo.usg.edu/faqs/how_do_i_create_a_search_box_for_britannica_for_my_library_site/</a:t>
            </a:r>
            <a:endParaRPr lang="en-US" sz="1400" dirty="0" smtClean="0"/>
          </a:p>
          <a:p>
            <a:pPr>
              <a:buNone/>
            </a:pPr>
            <a:endParaRPr 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54162"/>
          </a:xfrm>
        </p:spPr>
        <p:txBody>
          <a:bodyPr>
            <a:noAutofit/>
          </a:bodyPr>
          <a:lstStyle/>
          <a:p>
            <a:r>
              <a:rPr lang="en-US" sz="4800" dirty="0" smtClean="0"/>
              <a:t>GALILEO Lesson Plans</a:t>
            </a:r>
            <a:br>
              <a:rPr lang="en-US" sz="4800" dirty="0" smtClean="0"/>
            </a:br>
            <a:r>
              <a:rPr lang="en-US" sz="4800" dirty="0" smtClean="0"/>
              <a:t>and Activities</a:t>
            </a:r>
            <a:endParaRPr lang="en-US" sz="4800" dirty="0"/>
          </a:p>
        </p:txBody>
      </p:sp>
      <p:sp>
        <p:nvSpPr>
          <p:cNvPr id="3" name="Content Placeholder 2"/>
          <p:cNvSpPr>
            <a:spLocks noGrp="1"/>
          </p:cNvSpPr>
          <p:nvPr>
            <p:ph sz="quarter" idx="1"/>
          </p:nvPr>
        </p:nvSpPr>
        <p:spPr>
          <a:xfrm>
            <a:off x="457200" y="2057400"/>
            <a:ext cx="7467600" cy="4416552"/>
          </a:xfrm>
        </p:spPr>
        <p:txBody>
          <a:bodyPr>
            <a:normAutofit/>
          </a:bodyPr>
          <a:lstStyle/>
          <a:p>
            <a:r>
              <a:rPr lang="en-US" dirty="0" smtClean="0">
                <a:hlinkClick r:id="rId3"/>
              </a:rPr>
              <a:t>Resources for Educators</a:t>
            </a:r>
            <a:endParaRPr lang="en-US" dirty="0" smtClean="0"/>
          </a:p>
          <a:p>
            <a:pPr lvl="1"/>
            <a:r>
              <a:rPr lang="en-US" dirty="0" smtClean="0">
                <a:solidFill>
                  <a:schemeClr val="accent1">
                    <a:lumMod val="75000"/>
                  </a:schemeClr>
                </a:solidFill>
              </a:rPr>
              <a:t>Guided Research Activity</a:t>
            </a:r>
            <a:r>
              <a:rPr lang="en-US" dirty="0" smtClean="0"/>
              <a:t> – lesson plan and activities designed around the Big6 information literacy process; supports CCGPS, AASL Learning Standards, ACRL Information Literacy Standards</a:t>
            </a:r>
          </a:p>
          <a:p>
            <a:pPr lvl="2"/>
            <a:r>
              <a:rPr lang="en-US" dirty="0" smtClean="0">
                <a:hlinkClick r:id="rId4"/>
              </a:rPr>
              <a:t>Lesson Plan</a:t>
            </a:r>
            <a:endParaRPr lang="en-US" dirty="0" smtClean="0"/>
          </a:p>
          <a:p>
            <a:pPr lvl="2"/>
            <a:r>
              <a:rPr lang="en-US" dirty="0" smtClean="0"/>
              <a:t>Activity for </a:t>
            </a:r>
            <a:r>
              <a:rPr lang="en-US" dirty="0" smtClean="0">
                <a:hlinkClick r:id="rId5"/>
              </a:rPr>
              <a:t>High School</a:t>
            </a:r>
            <a:r>
              <a:rPr lang="en-US" dirty="0" smtClean="0"/>
              <a:t>, </a:t>
            </a:r>
            <a:r>
              <a:rPr lang="en-US" dirty="0" smtClean="0">
                <a:hlinkClick r:id="rId6"/>
              </a:rPr>
              <a:t>Middle School</a:t>
            </a:r>
            <a:r>
              <a:rPr lang="en-US" dirty="0" smtClean="0"/>
              <a:t>, and </a:t>
            </a:r>
            <a:r>
              <a:rPr lang="en-US" dirty="0" smtClean="0">
                <a:hlinkClick r:id="rId7"/>
              </a:rPr>
              <a:t>Elementary</a:t>
            </a:r>
            <a:endParaRPr lang="en-US" dirty="0" smtClean="0"/>
          </a:p>
          <a:p>
            <a:pPr lvl="2"/>
            <a:endParaRPr lang="en-US" dirty="0" smtClean="0"/>
          </a:p>
          <a:p>
            <a:pPr lvl="1"/>
            <a:r>
              <a:rPr lang="en-US" dirty="0" smtClean="0">
                <a:hlinkClick r:id="rId8"/>
              </a:rPr>
              <a:t>Where I’m From in GALILEO </a:t>
            </a:r>
            <a:r>
              <a:rPr lang="en-US" dirty="0" smtClean="0"/>
              <a:t>– create local history poem</a:t>
            </a:r>
          </a:p>
          <a:p>
            <a:pPr lvl="1">
              <a:buNone/>
            </a:pPr>
            <a:endParaRPr lang="en-US" dirty="0" smtClean="0"/>
          </a:p>
          <a:p>
            <a:pPr lvl="1"/>
            <a:r>
              <a:rPr lang="en-US" dirty="0" smtClean="0">
                <a:hlinkClick r:id="rId9"/>
              </a:rPr>
              <a:t>Create Your Own Story </a:t>
            </a:r>
            <a:r>
              <a:rPr lang="en-US" dirty="0" smtClean="0"/>
              <a:t>– create a digital story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77962"/>
          </a:xfrm>
        </p:spPr>
        <p:txBody>
          <a:bodyPr>
            <a:noAutofit/>
          </a:bodyPr>
          <a:lstStyle/>
          <a:p>
            <a:r>
              <a:rPr lang="en-US" sz="4800" dirty="0" smtClean="0"/>
              <a:t>More GALILEO Resources</a:t>
            </a:r>
            <a:endParaRPr lang="en-US" sz="4800" dirty="0"/>
          </a:p>
        </p:txBody>
      </p:sp>
      <p:sp>
        <p:nvSpPr>
          <p:cNvPr id="3" name="Content Placeholder 2"/>
          <p:cNvSpPr>
            <a:spLocks noGrp="1"/>
          </p:cNvSpPr>
          <p:nvPr>
            <p:ph sz="quarter" idx="1"/>
          </p:nvPr>
        </p:nvSpPr>
        <p:spPr>
          <a:xfrm>
            <a:off x="457200" y="2057400"/>
            <a:ext cx="7467600" cy="4416552"/>
          </a:xfrm>
        </p:spPr>
        <p:txBody>
          <a:bodyPr>
            <a:normAutofit/>
          </a:bodyPr>
          <a:lstStyle/>
          <a:p>
            <a:r>
              <a:rPr lang="en-US" dirty="0" smtClean="0">
                <a:hlinkClick r:id="rId3"/>
              </a:rPr>
              <a:t>GALILEO email list</a:t>
            </a:r>
            <a:r>
              <a:rPr lang="en-US" dirty="0" smtClean="0"/>
              <a:t> – low traffic; announcements</a:t>
            </a:r>
          </a:p>
          <a:p>
            <a:r>
              <a:rPr lang="en-US" dirty="0" smtClean="0">
                <a:hlinkClick r:id="rId4"/>
              </a:rPr>
              <a:t>GALILEO Training</a:t>
            </a:r>
            <a:r>
              <a:rPr lang="en-US" dirty="0" smtClean="0"/>
              <a:t> – watch for new K-12 sessions to be scheduled through the school year</a:t>
            </a:r>
          </a:p>
          <a:p>
            <a:r>
              <a:rPr lang="en-US" dirty="0" smtClean="0">
                <a:hlinkClick r:id="rId5"/>
              </a:rPr>
              <a:t>GALILEO Training Archives</a:t>
            </a:r>
            <a:endParaRPr lang="en-US" dirty="0" smtClean="0"/>
          </a:p>
          <a:p>
            <a:r>
              <a:rPr lang="en-US" dirty="0" smtClean="0">
                <a:hlinkClick r:id="rId6"/>
              </a:rPr>
              <a:t>Presentations and Materials</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229600" cy="1524000"/>
          </a:xfrm>
        </p:spPr>
        <p:txBody>
          <a:bodyPr>
            <a:normAutofit/>
          </a:bodyPr>
          <a:lstStyle/>
          <a:p>
            <a:pPr algn="ctr"/>
            <a:r>
              <a:rPr lang="en-US" sz="4800" dirty="0" smtClean="0"/>
              <a:t>Contact Us!</a:t>
            </a:r>
            <a:endParaRPr lang="en-US" sz="4800" dirty="0"/>
          </a:p>
        </p:txBody>
      </p:sp>
      <p:sp>
        <p:nvSpPr>
          <p:cNvPr id="3" name="Content Placeholder 2"/>
          <p:cNvSpPr>
            <a:spLocks noGrp="1"/>
          </p:cNvSpPr>
          <p:nvPr>
            <p:ph sz="quarter" idx="1"/>
          </p:nvPr>
        </p:nvSpPr>
        <p:spPr>
          <a:xfrm>
            <a:off x="228600" y="3886200"/>
            <a:ext cx="8686800" cy="2027236"/>
          </a:xfrm>
        </p:spPr>
        <p:txBody>
          <a:bodyPr>
            <a:normAutofit/>
          </a:bodyPr>
          <a:lstStyle/>
          <a:p>
            <a:pPr algn="ctr">
              <a:buNone/>
            </a:pPr>
            <a:r>
              <a:rPr lang="en-US" sz="3200" dirty="0" smtClean="0">
                <a:hlinkClick r:id="rId3"/>
              </a:rPr>
              <a:t>http://www.galileo.usg.edu/contact</a:t>
            </a:r>
            <a:endParaRPr lang="en-US" sz="3200" dirty="0" smtClean="0"/>
          </a:p>
          <a:p>
            <a:pPr algn="ctr">
              <a:buNone/>
            </a:pPr>
            <a:endParaRPr lang="en-US" sz="4000" dirty="0" smtClean="0"/>
          </a:p>
          <a:p>
            <a:pPr algn="ctr">
              <a:buNone/>
            </a:pPr>
            <a:r>
              <a:rPr lang="en-US" sz="3200" dirty="0" smtClean="0"/>
              <a:t>Email: helpdesk@usg.edu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r>
              <a:rPr lang="en-US" sz="4800" dirty="0" smtClean="0"/>
              <a:t>Agenda</a:t>
            </a:r>
            <a:endParaRPr lang="en-US" sz="4800" dirty="0"/>
          </a:p>
        </p:txBody>
      </p:sp>
      <p:sp>
        <p:nvSpPr>
          <p:cNvPr id="3" name="Content Placeholder 2"/>
          <p:cNvSpPr>
            <a:spLocks noGrp="1"/>
          </p:cNvSpPr>
          <p:nvPr>
            <p:ph sz="quarter" idx="1"/>
          </p:nvPr>
        </p:nvSpPr>
        <p:spPr>
          <a:xfrm>
            <a:off x="457200" y="1600200"/>
            <a:ext cx="7467600" cy="4648200"/>
          </a:xfrm>
        </p:spPr>
        <p:txBody>
          <a:bodyPr>
            <a:normAutofit/>
          </a:bodyPr>
          <a:lstStyle/>
          <a:p>
            <a:r>
              <a:rPr lang="en-US" sz="2800" dirty="0" smtClean="0"/>
              <a:t>Resources for research</a:t>
            </a:r>
          </a:p>
          <a:p>
            <a:pPr lvl="1"/>
            <a:r>
              <a:rPr lang="en-US" sz="2400" dirty="0" smtClean="0"/>
              <a:t>On-level informational text</a:t>
            </a:r>
          </a:p>
          <a:p>
            <a:pPr lvl="1"/>
            <a:r>
              <a:rPr lang="en-US" sz="2400" dirty="0" smtClean="0"/>
              <a:t>Primary sources</a:t>
            </a:r>
          </a:p>
          <a:p>
            <a:pPr lvl="1"/>
            <a:r>
              <a:rPr lang="en-US" sz="2400" dirty="0" smtClean="0"/>
              <a:t>Multimedia</a:t>
            </a:r>
          </a:p>
          <a:p>
            <a:pPr lvl="1"/>
            <a:r>
              <a:rPr lang="en-US" sz="2400" dirty="0" smtClean="0"/>
              <a:t>Citing</a:t>
            </a:r>
          </a:p>
          <a:p>
            <a:pPr lvl="1"/>
            <a:r>
              <a:rPr lang="en-US" sz="2400" dirty="0" smtClean="0"/>
              <a:t>Curriculum Tools</a:t>
            </a:r>
          </a:p>
          <a:p>
            <a:r>
              <a:rPr lang="en-US" sz="2800" dirty="0" smtClean="0"/>
              <a:t>Adding GALILEO to your website</a:t>
            </a:r>
          </a:p>
          <a:p>
            <a:r>
              <a:rPr lang="en-US" sz="2800" dirty="0" smtClean="0"/>
              <a:t>Activities for research and writing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t>Informational Text</a:t>
            </a:r>
            <a:br>
              <a:rPr lang="en-US" sz="5300" dirty="0" smtClean="0"/>
            </a:br>
            <a:r>
              <a:rPr lang="en-US" sz="2700" dirty="0" smtClean="0"/>
              <a:t>ELACCXRI: Reading Informational Standards</a:t>
            </a:r>
            <a:endParaRPr lang="en-US" sz="3600" dirty="0"/>
          </a:p>
        </p:txBody>
      </p:sp>
      <p:sp>
        <p:nvSpPr>
          <p:cNvPr id="3" name="Content Placeholder 2"/>
          <p:cNvSpPr>
            <a:spLocks noGrp="1"/>
          </p:cNvSpPr>
          <p:nvPr>
            <p:ph sz="quarter" idx="1"/>
          </p:nvPr>
        </p:nvSpPr>
        <p:spPr>
          <a:xfrm>
            <a:off x="457200" y="1752600"/>
            <a:ext cx="7772400" cy="2590800"/>
          </a:xfrm>
        </p:spPr>
        <p:txBody>
          <a:bodyPr>
            <a:normAutofit/>
          </a:bodyPr>
          <a:lstStyle/>
          <a:p>
            <a:r>
              <a:rPr lang="en-US" dirty="0" smtClean="0"/>
              <a:t>Discover GALILEO offers a single search of resources with magazine, newspaper, and encyclopedia articles as well as book chapters</a:t>
            </a:r>
          </a:p>
          <a:p>
            <a:r>
              <a:rPr lang="en-US" dirty="0" smtClean="0"/>
              <a:t>Search from the </a:t>
            </a:r>
            <a:r>
              <a:rPr lang="en-US" dirty="0" smtClean="0">
                <a:hlinkClick r:id="rId3"/>
              </a:rPr>
              <a:t>GALILEO High School</a:t>
            </a:r>
            <a:r>
              <a:rPr lang="en-US" dirty="0" smtClean="0"/>
              <a:t>,  </a:t>
            </a:r>
            <a:r>
              <a:rPr lang="en-US" dirty="0" smtClean="0">
                <a:hlinkClick r:id="rId4"/>
              </a:rPr>
              <a:t>GALILEO Teen</a:t>
            </a:r>
            <a:r>
              <a:rPr lang="en-US" dirty="0" smtClean="0"/>
              <a:t>, or </a:t>
            </a:r>
            <a:r>
              <a:rPr lang="en-US" dirty="0" smtClean="0">
                <a:hlinkClick r:id="rId5"/>
              </a:rPr>
              <a:t>GALILEO Elementary</a:t>
            </a:r>
            <a:r>
              <a:rPr lang="en-US" dirty="0" smtClean="0"/>
              <a:t> home page for any topic</a:t>
            </a:r>
          </a:p>
        </p:txBody>
      </p:sp>
      <p:pic>
        <p:nvPicPr>
          <p:cNvPr id="1026" name="Picture 2"/>
          <p:cNvPicPr>
            <a:picLocks noChangeAspect="1" noChangeArrowheads="1"/>
          </p:cNvPicPr>
          <p:nvPr/>
        </p:nvPicPr>
        <p:blipFill>
          <a:blip r:embed="rId6" cstate="print"/>
          <a:srcRect/>
          <a:stretch>
            <a:fillRect/>
          </a:stretch>
        </p:blipFill>
        <p:spPr bwMode="auto">
          <a:xfrm>
            <a:off x="3733800" y="3962400"/>
            <a:ext cx="4572000" cy="1153398"/>
          </a:xfrm>
          <a:prstGeom prst="rect">
            <a:avLst/>
          </a:prstGeom>
          <a:noFill/>
          <a:ln w="9525">
            <a:solidFill>
              <a:schemeClr val="tx2"/>
            </a:solidFill>
            <a:round/>
            <a:headEnd/>
            <a:tailEnd/>
          </a:ln>
        </p:spPr>
      </p:pic>
      <p:pic>
        <p:nvPicPr>
          <p:cNvPr id="5" name="Picture 4" descr="searchbox.jpg"/>
          <p:cNvPicPr>
            <a:picLocks noChangeAspect="1"/>
          </p:cNvPicPr>
          <p:nvPr/>
        </p:nvPicPr>
        <p:blipFill>
          <a:blip r:embed="rId7" cstate="print"/>
          <a:stretch>
            <a:fillRect/>
          </a:stretch>
        </p:blipFill>
        <p:spPr>
          <a:xfrm>
            <a:off x="609600" y="5334000"/>
            <a:ext cx="4057650" cy="1134126"/>
          </a:xfrm>
          <a:prstGeom prst="rect">
            <a:avLst/>
          </a:prstGeom>
          <a:ln>
            <a:solidFill>
              <a:schemeClr val="tx2"/>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t>Informational Text</a:t>
            </a:r>
            <a:br>
              <a:rPr lang="en-US" sz="5300" dirty="0" smtClean="0"/>
            </a:br>
            <a:r>
              <a:rPr lang="en-US" sz="2700" dirty="0" smtClean="0"/>
              <a:t>ELACCXRI: Reading Informational Standards</a:t>
            </a:r>
            <a:endParaRPr lang="en-US" sz="3600" dirty="0"/>
          </a:p>
        </p:txBody>
      </p:sp>
      <p:sp>
        <p:nvSpPr>
          <p:cNvPr id="3" name="Content Placeholder 2"/>
          <p:cNvSpPr>
            <a:spLocks noGrp="1"/>
          </p:cNvSpPr>
          <p:nvPr>
            <p:ph sz="quarter" idx="1"/>
          </p:nvPr>
        </p:nvSpPr>
        <p:spPr>
          <a:xfrm>
            <a:off x="457200" y="1600200"/>
            <a:ext cx="8229600" cy="5029200"/>
          </a:xfrm>
        </p:spPr>
        <p:txBody>
          <a:bodyPr>
            <a:normAutofit/>
          </a:bodyPr>
          <a:lstStyle/>
          <a:p>
            <a:r>
              <a:rPr lang="en-US" dirty="0" smtClean="0"/>
              <a:t>Or, see individual resources</a:t>
            </a:r>
          </a:p>
          <a:p>
            <a:pPr lvl="1"/>
            <a:r>
              <a:rPr lang="en-US" b="1" dirty="0" smtClean="0">
                <a:hlinkClick r:id="rId3"/>
              </a:rPr>
              <a:t>Britannica School Edition </a:t>
            </a:r>
            <a:endParaRPr lang="en-US" b="1" dirty="0" smtClean="0"/>
          </a:p>
          <a:p>
            <a:pPr lvl="2"/>
            <a:r>
              <a:rPr lang="en-US" dirty="0" smtClean="0">
                <a:hlinkClick r:id="rId4"/>
              </a:rPr>
              <a:t>Britannica School Elementary</a:t>
            </a:r>
            <a:endParaRPr lang="en-US" dirty="0" smtClean="0"/>
          </a:p>
          <a:p>
            <a:pPr lvl="2"/>
            <a:r>
              <a:rPr lang="en-US" dirty="0" smtClean="0">
                <a:hlinkClick r:id="rId5"/>
              </a:rPr>
              <a:t>Britannica School Middle</a:t>
            </a:r>
            <a:endParaRPr lang="en-US" dirty="0" smtClean="0"/>
          </a:p>
          <a:p>
            <a:pPr lvl="2"/>
            <a:r>
              <a:rPr lang="en-US" dirty="0" smtClean="0">
                <a:hlinkClick r:id="rId6"/>
              </a:rPr>
              <a:t>Britannica School High</a:t>
            </a:r>
            <a:endParaRPr lang="en-US" dirty="0" smtClean="0"/>
          </a:p>
          <a:p>
            <a:pPr lvl="1"/>
            <a:r>
              <a:rPr lang="en-US" b="1" dirty="0" smtClean="0">
                <a:hlinkClick r:id="rId7"/>
              </a:rPr>
              <a:t>SIRS Discoverer</a:t>
            </a:r>
            <a:r>
              <a:rPr lang="en-US" b="1" dirty="0" smtClean="0"/>
              <a:t> </a:t>
            </a:r>
            <a:r>
              <a:rPr lang="en-US" dirty="0" smtClean="0"/>
              <a:t>(elementary and middle school)</a:t>
            </a:r>
          </a:p>
          <a:p>
            <a:pPr lvl="1"/>
            <a:r>
              <a:rPr lang="en-US" b="1" dirty="0" smtClean="0"/>
              <a:t>EBSCO</a:t>
            </a:r>
            <a:r>
              <a:rPr lang="en-US" dirty="0" smtClean="0"/>
              <a:t> resources</a:t>
            </a:r>
          </a:p>
          <a:p>
            <a:pPr lvl="2"/>
            <a:r>
              <a:rPr lang="en-US" dirty="0" smtClean="0">
                <a:hlinkClick r:id="rId8"/>
              </a:rPr>
              <a:t>Kids Search</a:t>
            </a:r>
            <a:r>
              <a:rPr lang="en-US" dirty="0" smtClean="0"/>
              <a:t> (elementary)</a:t>
            </a:r>
          </a:p>
          <a:p>
            <a:pPr lvl="2"/>
            <a:r>
              <a:rPr lang="en-US" dirty="0" smtClean="0">
                <a:hlinkClick r:id="rId9"/>
              </a:rPr>
              <a:t>Middle Search Plus</a:t>
            </a:r>
            <a:r>
              <a:rPr lang="en-US" dirty="0" smtClean="0"/>
              <a:t> (middle school)</a:t>
            </a:r>
          </a:p>
          <a:p>
            <a:pPr lvl="2"/>
            <a:r>
              <a:rPr lang="en-US" dirty="0" smtClean="0">
                <a:hlinkClick r:id="rId10"/>
              </a:rPr>
              <a:t>MAS Ultra</a:t>
            </a:r>
            <a:r>
              <a:rPr lang="en-US" dirty="0" smtClean="0"/>
              <a:t> (high school)</a:t>
            </a:r>
          </a:p>
          <a:p>
            <a:pPr lvl="2"/>
            <a:r>
              <a:rPr lang="en-US" dirty="0" smtClean="0">
                <a:hlinkClick r:id="rId11"/>
              </a:rPr>
              <a:t>Student Research Center</a:t>
            </a:r>
            <a:r>
              <a:rPr lang="en-US" dirty="0" smtClean="0"/>
              <a:t> (middle and high school)</a:t>
            </a:r>
          </a:p>
          <a:p>
            <a:pPr lvl="2"/>
            <a:r>
              <a:rPr lang="en-US" dirty="0" smtClean="0">
                <a:hlinkClick r:id="rId12"/>
              </a:rPr>
              <a:t>History Reference Center</a:t>
            </a:r>
            <a:r>
              <a:rPr lang="en-US" dirty="0" smtClean="0"/>
              <a:t> (grades 5-12)</a:t>
            </a:r>
          </a:p>
          <a:p>
            <a:pPr lvl="2"/>
            <a:r>
              <a:rPr lang="en-US" dirty="0" smtClean="0">
                <a:hlinkClick r:id="rId13"/>
              </a:rPr>
              <a:t>Book Collection: Nonfiction</a:t>
            </a:r>
            <a:r>
              <a:rPr lang="en-US" dirty="0" smtClean="0"/>
              <a:t> (all grade levels)</a:t>
            </a:r>
          </a:p>
          <a:p>
            <a:pPr lvl="1"/>
            <a:r>
              <a:rPr lang="en-US" dirty="0" smtClean="0"/>
              <a:t>See more in your </a:t>
            </a:r>
            <a:r>
              <a:rPr lang="en-US" dirty="0" smtClean="0">
                <a:hlinkClick r:id="rId14"/>
              </a:rPr>
              <a:t>Databases A-Z</a:t>
            </a:r>
            <a:r>
              <a:rPr lang="en-US" dirty="0" smtClean="0"/>
              <a:t> list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t>Literary Text</a:t>
            </a:r>
            <a:r>
              <a:rPr lang="en-US" dirty="0" smtClean="0"/>
              <a:t/>
            </a:r>
            <a:br>
              <a:rPr lang="en-US" dirty="0" smtClean="0"/>
            </a:br>
            <a:r>
              <a:rPr lang="en-US" sz="2700" dirty="0" smtClean="0"/>
              <a:t>ELACCXRL: Reading Literary Standards</a:t>
            </a:r>
            <a:endParaRPr lang="en-US" sz="3600" dirty="0"/>
          </a:p>
        </p:txBody>
      </p:sp>
      <p:sp>
        <p:nvSpPr>
          <p:cNvPr id="3" name="Content Placeholder 2"/>
          <p:cNvSpPr>
            <a:spLocks noGrp="1"/>
          </p:cNvSpPr>
          <p:nvPr>
            <p:ph sz="quarter" idx="1"/>
          </p:nvPr>
        </p:nvSpPr>
        <p:spPr>
          <a:xfrm>
            <a:off x="304800" y="1828800"/>
            <a:ext cx="8534400" cy="4465637"/>
          </a:xfrm>
        </p:spPr>
        <p:txBody>
          <a:bodyPr>
            <a:normAutofit/>
          </a:bodyPr>
          <a:lstStyle/>
          <a:p>
            <a:r>
              <a:rPr lang="en-US" dirty="0" smtClean="0">
                <a:hlinkClick r:id="rId3"/>
              </a:rPr>
              <a:t>NoveList</a:t>
            </a:r>
            <a:r>
              <a:rPr lang="en-US" dirty="0" smtClean="0"/>
              <a:t> and </a:t>
            </a:r>
            <a:r>
              <a:rPr lang="en-US" dirty="0" smtClean="0">
                <a:hlinkClick r:id="rId4"/>
              </a:rPr>
              <a:t>NoveList K-8</a:t>
            </a:r>
            <a:r>
              <a:rPr lang="en-US" dirty="0" smtClean="0"/>
              <a:t> (NOT in Discover GALILEO)</a:t>
            </a:r>
          </a:p>
          <a:p>
            <a:pPr lvl="1"/>
            <a:r>
              <a:rPr lang="en-US" dirty="0" smtClean="0"/>
              <a:t>Book and author recommendations</a:t>
            </a:r>
          </a:p>
          <a:p>
            <a:pPr lvl="1"/>
            <a:r>
              <a:rPr lang="en-US" dirty="0" smtClean="0"/>
              <a:t>Curriculum-based book lists (by grade and topic)</a:t>
            </a:r>
          </a:p>
          <a:p>
            <a:pPr lvl="1"/>
            <a:r>
              <a:rPr lang="en-US" dirty="0" smtClean="0"/>
              <a:t>Picture Book Extenders</a:t>
            </a:r>
          </a:p>
          <a:p>
            <a:r>
              <a:rPr lang="en-US" dirty="0" smtClean="0">
                <a:hlinkClick r:id="rId5"/>
              </a:rPr>
              <a:t>Literary Reference Center</a:t>
            </a:r>
            <a:r>
              <a:rPr lang="en-US" dirty="0" smtClean="0"/>
              <a:t> (also in Discover GALILEO)</a:t>
            </a:r>
          </a:p>
          <a:p>
            <a:pPr lvl="1"/>
            <a:r>
              <a:rPr lang="en-US" dirty="0" smtClean="0"/>
              <a:t>Literary Criticism</a:t>
            </a:r>
          </a:p>
          <a:p>
            <a:pPr lvl="1"/>
            <a:r>
              <a:rPr lang="en-US" dirty="0" smtClean="0"/>
              <a:t>Plot Summaries</a:t>
            </a:r>
          </a:p>
          <a:p>
            <a:pPr lvl="1"/>
            <a:r>
              <a:rPr lang="en-US" dirty="0" smtClean="0"/>
              <a:t>Full-text classics – poems, stories, some books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752600"/>
          </a:xfrm>
        </p:spPr>
        <p:txBody>
          <a:bodyPr>
            <a:normAutofit/>
          </a:bodyPr>
          <a:lstStyle/>
          <a:p>
            <a:r>
              <a:rPr lang="en-US" sz="4800" dirty="0" smtClean="0"/>
              <a:t>Primary Sources</a:t>
            </a:r>
            <a:r>
              <a:rPr lang="en-US" sz="5300" dirty="0" smtClean="0"/>
              <a:t/>
            </a:r>
            <a:br>
              <a:rPr lang="en-US" sz="5300" dirty="0" smtClean="0"/>
            </a:br>
            <a:r>
              <a:rPr lang="en-US" sz="2400" dirty="0" smtClean="0"/>
              <a:t>LXRH: Literacy Standards for Reading in History and Social Studies</a:t>
            </a:r>
            <a:endParaRPr lang="en-US" sz="2400" dirty="0"/>
          </a:p>
        </p:txBody>
      </p:sp>
      <p:sp>
        <p:nvSpPr>
          <p:cNvPr id="3" name="Content Placeholder 2"/>
          <p:cNvSpPr>
            <a:spLocks noGrp="1"/>
          </p:cNvSpPr>
          <p:nvPr>
            <p:ph sz="quarter" idx="1"/>
          </p:nvPr>
        </p:nvSpPr>
        <p:spPr>
          <a:xfrm>
            <a:off x="304800" y="2438400"/>
            <a:ext cx="8610600" cy="3733800"/>
          </a:xfrm>
        </p:spPr>
        <p:txBody>
          <a:bodyPr>
            <a:normAutofit/>
          </a:bodyPr>
          <a:lstStyle/>
          <a:p>
            <a:r>
              <a:rPr lang="en-US" dirty="0" smtClean="0"/>
              <a:t>GALILEO offers resources with primary sources</a:t>
            </a:r>
          </a:p>
          <a:p>
            <a:pPr lvl="1"/>
            <a:r>
              <a:rPr lang="en-US" dirty="0" smtClean="0">
                <a:hlinkClick r:id="rId3"/>
              </a:rPr>
              <a:t>Annals of American History</a:t>
            </a:r>
            <a:r>
              <a:rPr lang="en-US" dirty="0" smtClean="0"/>
              <a:t> (NOT in Discover GALILEO)</a:t>
            </a:r>
          </a:p>
          <a:p>
            <a:pPr lvl="1"/>
            <a:r>
              <a:rPr lang="en-US" dirty="0" smtClean="0">
                <a:hlinkClick r:id="rId4"/>
              </a:rPr>
              <a:t>American Memory</a:t>
            </a:r>
            <a:r>
              <a:rPr lang="en-US" dirty="0" smtClean="0"/>
              <a:t> (from Library of Congress)</a:t>
            </a:r>
          </a:p>
          <a:p>
            <a:pPr lvl="1"/>
            <a:r>
              <a:rPr lang="en-US" dirty="0" smtClean="0">
                <a:hlinkClick r:id="rId5"/>
              </a:rPr>
              <a:t>Digital Library of Georgia</a:t>
            </a:r>
            <a:endParaRPr lang="en-US" dirty="0" smtClean="0"/>
          </a:p>
          <a:p>
            <a:pPr lvl="1"/>
            <a:r>
              <a:rPr lang="en-US" dirty="0" smtClean="0">
                <a:hlinkClick r:id="rId6"/>
              </a:rPr>
              <a:t>History Reference Center</a:t>
            </a:r>
            <a:r>
              <a:rPr lang="en-US" dirty="0" smtClean="0"/>
              <a:t> (also in Discover GALILEO)</a:t>
            </a:r>
          </a:p>
          <a:p>
            <a:pPr lvl="1"/>
            <a:r>
              <a:rPr lang="en-US" dirty="0" smtClean="0"/>
              <a:t>See more at</a:t>
            </a:r>
          </a:p>
          <a:p>
            <a:pPr lvl="2"/>
            <a:r>
              <a:rPr lang="en-US" dirty="0" smtClean="0"/>
              <a:t>High School &gt; Browse by Type &gt; </a:t>
            </a:r>
            <a:r>
              <a:rPr lang="en-US" dirty="0" smtClean="0">
                <a:hlinkClick r:id="rId7"/>
              </a:rPr>
              <a:t>Primary Source Documents</a:t>
            </a:r>
            <a:endParaRPr lang="en-US" dirty="0" smtClean="0"/>
          </a:p>
          <a:p>
            <a:pPr lvl="2"/>
            <a:r>
              <a:rPr lang="en-US" dirty="0" smtClean="0"/>
              <a:t>Teen &gt; By Type &gt; </a:t>
            </a:r>
            <a:r>
              <a:rPr lang="en-US" dirty="0" smtClean="0">
                <a:hlinkClick r:id="rId8"/>
              </a:rPr>
              <a:t>Primary Source Documents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r>
              <a:rPr lang="en-US" sz="4800" dirty="0" smtClean="0"/>
              <a:t>On-Level Text</a:t>
            </a:r>
            <a:endParaRPr lang="en-US" sz="4800" dirty="0"/>
          </a:p>
        </p:txBody>
      </p:sp>
      <p:sp>
        <p:nvSpPr>
          <p:cNvPr id="3" name="Content Placeholder 2"/>
          <p:cNvSpPr>
            <a:spLocks noGrp="1"/>
          </p:cNvSpPr>
          <p:nvPr>
            <p:ph sz="quarter" idx="1"/>
          </p:nvPr>
        </p:nvSpPr>
        <p:spPr>
          <a:xfrm>
            <a:off x="457200" y="1905000"/>
            <a:ext cx="7848600" cy="2286000"/>
          </a:xfrm>
        </p:spPr>
        <p:txBody>
          <a:bodyPr>
            <a:normAutofit/>
          </a:bodyPr>
          <a:lstStyle/>
          <a:p>
            <a:pPr>
              <a:buNone/>
            </a:pPr>
            <a:r>
              <a:rPr lang="en-US" dirty="0" smtClean="0"/>
              <a:t>Many GALILEO resources include Lexile scores</a:t>
            </a:r>
          </a:p>
          <a:p>
            <a:pPr>
              <a:buNone/>
            </a:pPr>
            <a:endParaRPr lang="en-US" dirty="0" smtClean="0">
              <a:hlinkClick r:id="rId3"/>
            </a:endParaRPr>
          </a:p>
          <a:p>
            <a:pPr>
              <a:buNone/>
            </a:pPr>
            <a:r>
              <a:rPr lang="en-US" dirty="0" smtClean="0"/>
              <a:t>See </a:t>
            </a:r>
            <a:r>
              <a:rPr lang="en-US" dirty="0" smtClean="0">
                <a:hlinkClick r:id="rId3"/>
              </a:rPr>
              <a:t>Lexile Handout</a:t>
            </a:r>
            <a:endParaRPr lang="en-US" dirty="0" smtClean="0"/>
          </a:p>
        </p:txBody>
      </p:sp>
      <p:pic>
        <p:nvPicPr>
          <p:cNvPr id="1028" name="Picture 4"/>
          <p:cNvPicPr>
            <a:picLocks noChangeAspect="1" noChangeArrowheads="1"/>
          </p:cNvPicPr>
          <p:nvPr/>
        </p:nvPicPr>
        <p:blipFill>
          <a:blip r:embed="rId4" cstate="print"/>
          <a:srcRect/>
          <a:stretch>
            <a:fillRect/>
          </a:stretch>
        </p:blipFill>
        <p:spPr bwMode="auto">
          <a:xfrm>
            <a:off x="3962400" y="2667000"/>
            <a:ext cx="3934691" cy="1202267"/>
          </a:xfrm>
          <a:prstGeom prst="rect">
            <a:avLst/>
          </a:prstGeom>
          <a:noFill/>
          <a:ln w="9525">
            <a:solidFill>
              <a:schemeClr val="tx2"/>
            </a:solidFill>
            <a:round/>
            <a:headEnd/>
            <a:tailEnd/>
          </a:ln>
        </p:spPr>
      </p:pic>
      <p:sp>
        <p:nvSpPr>
          <p:cNvPr id="9" name="Oval 8"/>
          <p:cNvSpPr/>
          <p:nvPr/>
        </p:nvSpPr>
        <p:spPr>
          <a:xfrm>
            <a:off x="5638800" y="2971800"/>
            <a:ext cx="1143000" cy="3810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ebscohostlogo.jpg"/>
          <p:cNvPicPr>
            <a:picLocks noChangeAspect="1"/>
          </p:cNvPicPr>
          <p:nvPr/>
        </p:nvPicPr>
        <p:blipFill>
          <a:blip r:embed="rId5" cstate="print"/>
          <a:stretch>
            <a:fillRect/>
          </a:stretch>
        </p:blipFill>
        <p:spPr>
          <a:xfrm>
            <a:off x="3581400" y="3505200"/>
            <a:ext cx="762000" cy="672936"/>
          </a:xfrm>
          <a:prstGeom prst="rect">
            <a:avLst/>
          </a:prstGeom>
          <a:ln>
            <a:solidFill>
              <a:schemeClr val="tx2"/>
            </a:solidFill>
          </a:ln>
        </p:spPr>
      </p:pic>
      <p:pic>
        <p:nvPicPr>
          <p:cNvPr id="1027" name="Picture 3"/>
          <p:cNvPicPr>
            <a:picLocks noChangeAspect="1" noChangeArrowheads="1"/>
          </p:cNvPicPr>
          <p:nvPr/>
        </p:nvPicPr>
        <p:blipFill>
          <a:blip r:embed="rId6" cstate="print"/>
          <a:srcRect/>
          <a:stretch>
            <a:fillRect/>
          </a:stretch>
        </p:blipFill>
        <p:spPr bwMode="auto">
          <a:xfrm>
            <a:off x="381000" y="4648201"/>
            <a:ext cx="3986951" cy="1295400"/>
          </a:xfrm>
          <a:prstGeom prst="rect">
            <a:avLst/>
          </a:prstGeom>
          <a:noFill/>
          <a:ln w="9525">
            <a:solidFill>
              <a:schemeClr val="tx2"/>
            </a:solidFill>
            <a:round/>
            <a:headEnd/>
            <a:tailEnd/>
          </a:ln>
        </p:spPr>
      </p:pic>
      <p:sp>
        <p:nvSpPr>
          <p:cNvPr id="6" name="Oval 5"/>
          <p:cNvSpPr/>
          <p:nvPr/>
        </p:nvSpPr>
        <p:spPr>
          <a:xfrm>
            <a:off x="990600" y="5562600"/>
            <a:ext cx="1676400" cy="3810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novelist200.gif"/>
          <p:cNvPicPr>
            <a:picLocks noChangeAspect="1"/>
          </p:cNvPicPr>
          <p:nvPr/>
        </p:nvPicPr>
        <p:blipFill>
          <a:blip r:embed="rId7" cstate="print"/>
          <a:stretch>
            <a:fillRect/>
          </a:stretch>
        </p:blipFill>
        <p:spPr>
          <a:xfrm>
            <a:off x="3810000" y="5715000"/>
            <a:ext cx="1295400" cy="647700"/>
          </a:xfrm>
          <a:prstGeom prst="rect">
            <a:avLst/>
          </a:prstGeom>
        </p:spPr>
      </p:pic>
      <p:pic>
        <p:nvPicPr>
          <p:cNvPr id="1030" name="Picture 6"/>
          <p:cNvPicPr>
            <a:picLocks noChangeAspect="1" noChangeArrowheads="1"/>
          </p:cNvPicPr>
          <p:nvPr/>
        </p:nvPicPr>
        <p:blipFill>
          <a:blip r:embed="rId8" cstate="print"/>
          <a:srcRect/>
          <a:stretch>
            <a:fillRect/>
          </a:stretch>
        </p:blipFill>
        <p:spPr bwMode="auto">
          <a:xfrm>
            <a:off x="4724400" y="4267200"/>
            <a:ext cx="3604602" cy="770298"/>
          </a:xfrm>
          <a:prstGeom prst="rect">
            <a:avLst/>
          </a:prstGeom>
          <a:noFill/>
          <a:ln w="9525">
            <a:solidFill>
              <a:schemeClr val="tx2"/>
            </a:solidFill>
            <a:round/>
            <a:headEnd/>
            <a:tailEnd/>
          </a:ln>
        </p:spPr>
      </p:pic>
      <p:pic>
        <p:nvPicPr>
          <p:cNvPr id="16" name="Picture 15" descr="SIRSDisco-SL-107by70.jpg"/>
          <p:cNvPicPr>
            <a:picLocks noChangeAspect="1"/>
          </p:cNvPicPr>
          <p:nvPr/>
        </p:nvPicPr>
        <p:blipFill>
          <a:blip r:embed="rId9" cstate="print"/>
          <a:stretch>
            <a:fillRect/>
          </a:stretch>
        </p:blipFill>
        <p:spPr>
          <a:xfrm>
            <a:off x="7086600" y="4876800"/>
            <a:ext cx="1019175" cy="666750"/>
          </a:xfrm>
          <a:prstGeom prst="rect">
            <a:avLst/>
          </a:prstGeom>
        </p:spPr>
      </p:pic>
      <p:sp>
        <p:nvSpPr>
          <p:cNvPr id="13" name="Oval 12"/>
          <p:cNvSpPr/>
          <p:nvPr/>
        </p:nvSpPr>
        <p:spPr>
          <a:xfrm>
            <a:off x="7162800" y="4419600"/>
            <a:ext cx="1295400" cy="3810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Multimedia</a:t>
            </a:r>
            <a:endParaRPr lang="en-US" sz="4800" dirty="0"/>
          </a:p>
        </p:txBody>
      </p:sp>
      <p:sp>
        <p:nvSpPr>
          <p:cNvPr id="3" name="Content Placeholder 2"/>
          <p:cNvSpPr>
            <a:spLocks noGrp="1"/>
          </p:cNvSpPr>
          <p:nvPr>
            <p:ph sz="quarter" idx="1"/>
          </p:nvPr>
        </p:nvSpPr>
        <p:spPr>
          <a:xfrm>
            <a:off x="457200" y="1524000"/>
            <a:ext cx="8382000" cy="5029200"/>
          </a:xfrm>
        </p:spPr>
        <p:txBody>
          <a:bodyPr>
            <a:normAutofit/>
          </a:bodyPr>
          <a:lstStyle/>
          <a:p>
            <a:r>
              <a:rPr lang="en-US" dirty="0" smtClean="0"/>
              <a:t>GALILEO offers resources with images, videos, and/or audio</a:t>
            </a:r>
          </a:p>
          <a:p>
            <a:pPr lvl="1"/>
            <a:r>
              <a:rPr lang="en-US" b="1" dirty="0" smtClean="0">
                <a:hlinkClick r:id="rId3"/>
              </a:rPr>
              <a:t>Britannica School Edition </a:t>
            </a:r>
            <a:endParaRPr lang="en-US" b="1" dirty="0" smtClean="0"/>
          </a:p>
          <a:p>
            <a:pPr lvl="2"/>
            <a:r>
              <a:rPr lang="en-US" dirty="0" smtClean="0">
                <a:hlinkClick r:id="rId4"/>
              </a:rPr>
              <a:t>Britannica School Elementary</a:t>
            </a:r>
            <a:endParaRPr lang="en-US" dirty="0" smtClean="0"/>
          </a:p>
          <a:p>
            <a:pPr lvl="2"/>
            <a:r>
              <a:rPr lang="en-US" dirty="0" smtClean="0">
                <a:hlinkClick r:id="rId5"/>
              </a:rPr>
              <a:t>Britannica School Middle</a:t>
            </a:r>
            <a:endParaRPr lang="en-US" dirty="0" smtClean="0"/>
          </a:p>
          <a:p>
            <a:pPr lvl="2"/>
            <a:r>
              <a:rPr lang="en-US" dirty="0" smtClean="0">
                <a:hlinkClick r:id="rId6"/>
              </a:rPr>
              <a:t>Britannica School High</a:t>
            </a:r>
            <a:endParaRPr lang="en-US" dirty="0" smtClean="0"/>
          </a:p>
          <a:p>
            <a:pPr lvl="1"/>
            <a:r>
              <a:rPr lang="en-US" b="1" dirty="0" smtClean="0">
                <a:hlinkClick r:id="rId7"/>
              </a:rPr>
              <a:t>SIRS Discoverer</a:t>
            </a:r>
            <a:endParaRPr lang="en-US" b="1" dirty="0" smtClean="0"/>
          </a:p>
          <a:p>
            <a:pPr lvl="1"/>
            <a:r>
              <a:rPr lang="en-US" b="1" dirty="0" smtClean="0">
                <a:hlinkClick r:id="rId8"/>
              </a:rPr>
              <a:t>Images @ EBSCO</a:t>
            </a:r>
            <a:r>
              <a:rPr lang="en-US" dirty="0" smtClean="0">
                <a:hlinkClick r:id="rId8"/>
              </a:rPr>
              <a:t> </a:t>
            </a:r>
            <a:endParaRPr lang="en-US" dirty="0" smtClean="0"/>
          </a:p>
          <a:p>
            <a:pPr lvl="1"/>
            <a:r>
              <a:rPr lang="en-US" b="1" dirty="0" smtClean="0">
                <a:hlinkClick r:id="rId9"/>
              </a:rPr>
              <a:t>Digital Library of Georgia</a:t>
            </a:r>
            <a:endParaRPr lang="en-US" b="1" dirty="0" smtClean="0"/>
          </a:p>
          <a:p>
            <a:pPr lvl="1"/>
            <a:r>
              <a:rPr lang="en-US" dirty="0" smtClean="0"/>
              <a:t>See more in </a:t>
            </a:r>
          </a:p>
          <a:p>
            <a:pPr lvl="2"/>
            <a:r>
              <a:rPr lang="en-US" dirty="0" smtClean="0"/>
              <a:t>High School &gt; Browse by Type &gt; </a:t>
            </a:r>
            <a:r>
              <a:rPr lang="en-US" dirty="0" smtClean="0">
                <a:hlinkClick r:id="rId10"/>
              </a:rPr>
              <a:t>Images , Maps, and Flags</a:t>
            </a:r>
            <a:endParaRPr lang="en-US" dirty="0" smtClean="0"/>
          </a:p>
          <a:p>
            <a:pPr lvl="2"/>
            <a:r>
              <a:rPr lang="en-US" dirty="0" smtClean="0"/>
              <a:t>Teen &gt; By Type &gt; </a:t>
            </a:r>
            <a:r>
              <a:rPr lang="en-US" dirty="0" smtClean="0">
                <a:hlinkClick r:id="rId11"/>
              </a:rPr>
              <a:t>Pictures, Maps, and Flags</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r>
              <a:rPr lang="en-US" sz="4800" dirty="0" smtClean="0"/>
              <a:t>Citing Sources</a:t>
            </a:r>
            <a:endParaRPr lang="en-US" sz="4800" dirty="0"/>
          </a:p>
        </p:txBody>
      </p:sp>
      <p:sp>
        <p:nvSpPr>
          <p:cNvPr id="3" name="Content Placeholder 2"/>
          <p:cNvSpPr>
            <a:spLocks noGrp="1"/>
          </p:cNvSpPr>
          <p:nvPr>
            <p:ph idx="1"/>
          </p:nvPr>
        </p:nvSpPr>
        <p:spPr>
          <a:xfrm>
            <a:off x="457200" y="1676400"/>
            <a:ext cx="8153400" cy="2667001"/>
          </a:xfrm>
        </p:spPr>
        <p:txBody>
          <a:bodyPr/>
          <a:lstStyle/>
          <a:p>
            <a:pPr>
              <a:buNone/>
            </a:pPr>
            <a:r>
              <a:rPr lang="en-US" dirty="0" smtClean="0"/>
              <a:t>Several GALILEO resources have pre-formatted citations for articles</a:t>
            </a:r>
          </a:p>
          <a:p>
            <a:pPr lvl="1"/>
            <a:endParaRPr lang="en-US" dirty="0"/>
          </a:p>
        </p:txBody>
      </p:sp>
      <p:pic>
        <p:nvPicPr>
          <p:cNvPr id="6147" name="Picture 3"/>
          <p:cNvPicPr>
            <a:picLocks noChangeAspect="1" noChangeArrowheads="1"/>
          </p:cNvPicPr>
          <p:nvPr/>
        </p:nvPicPr>
        <p:blipFill>
          <a:blip r:embed="rId3" cstate="print"/>
          <a:srcRect/>
          <a:stretch>
            <a:fillRect/>
          </a:stretch>
        </p:blipFill>
        <p:spPr bwMode="auto">
          <a:xfrm>
            <a:off x="1219200" y="4572000"/>
            <a:ext cx="5490331" cy="1477189"/>
          </a:xfrm>
          <a:prstGeom prst="rect">
            <a:avLst/>
          </a:prstGeom>
          <a:noFill/>
          <a:ln w="9525">
            <a:solidFill>
              <a:schemeClr val="tx2"/>
            </a:solidFill>
            <a:round/>
            <a:headEnd/>
            <a:tailEnd/>
          </a:ln>
        </p:spPr>
      </p:pic>
      <p:pic>
        <p:nvPicPr>
          <p:cNvPr id="9" name="Picture 8" descr="searchbox.jpg"/>
          <p:cNvPicPr>
            <a:picLocks noChangeAspect="1"/>
          </p:cNvPicPr>
          <p:nvPr/>
        </p:nvPicPr>
        <p:blipFill>
          <a:blip r:embed="rId4" cstate="print"/>
          <a:stretch>
            <a:fillRect/>
          </a:stretch>
        </p:blipFill>
        <p:spPr>
          <a:xfrm>
            <a:off x="4648200" y="4114800"/>
            <a:ext cx="2914650" cy="814654"/>
          </a:xfrm>
          <a:prstGeom prst="rect">
            <a:avLst/>
          </a:prstGeom>
          <a:ln>
            <a:solidFill>
              <a:schemeClr val="tx2"/>
            </a:solidFill>
          </a:ln>
        </p:spPr>
      </p:pic>
      <p:pic>
        <p:nvPicPr>
          <p:cNvPr id="10" name="Picture 1"/>
          <p:cNvPicPr>
            <a:picLocks noChangeAspect="1" noChangeArrowheads="1"/>
          </p:cNvPicPr>
          <p:nvPr/>
        </p:nvPicPr>
        <p:blipFill>
          <a:blip r:embed="rId5" cstate="print"/>
          <a:srcRect/>
          <a:stretch>
            <a:fillRect/>
          </a:stretch>
        </p:blipFill>
        <p:spPr bwMode="auto">
          <a:xfrm>
            <a:off x="304800" y="3200400"/>
            <a:ext cx="3657600" cy="1023129"/>
          </a:xfrm>
          <a:prstGeom prst="rect">
            <a:avLst/>
          </a:prstGeom>
          <a:noFill/>
          <a:ln w="9525">
            <a:solidFill>
              <a:schemeClr val="tx2"/>
            </a:solidFill>
            <a:round/>
            <a:headEnd/>
            <a:tailEnd/>
          </a:ln>
        </p:spPr>
      </p:pic>
      <p:pic>
        <p:nvPicPr>
          <p:cNvPr id="21505" name="Picture 1"/>
          <p:cNvPicPr>
            <a:picLocks noChangeAspect="1" noChangeArrowheads="1"/>
          </p:cNvPicPr>
          <p:nvPr/>
        </p:nvPicPr>
        <p:blipFill>
          <a:blip r:embed="rId6" cstate="print"/>
          <a:srcRect/>
          <a:stretch>
            <a:fillRect/>
          </a:stretch>
        </p:blipFill>
        <p:spPr bwMode="auto">
          <a:xfrm>
            <a:off x="4191000" y="2362200"/>
            <a:ext cx="4295775" cy="588803"/>
          </a:xfrm>
          <a:prstGeom prst="rect">
            <a:avLst/>
          </a:prstGeom>
          <a:noFill/>
          <a:ln w="9525">
            <a:solidFill>
              <a:schemeClr val="tx2"/>
            </a:solidFill>
            <a:round/>
            <a:headEnd/>
            <a:tailEnd/>
          </a:ln>
        </p:spPr>
      </p:pic>
      <p:pic>
        <p:nvPicPr>
          <p:cNvPr id="7" name="Picture 6" descr="SIRSDisco-SL-107by70.jpg"/>
          <p:cNvPicPr>
            <a:picLocks noChangeAspect="1"/>
          </p:cNvPicPr>
          <p:nvPr/>
        </p:nvPicPr>
        <p:blipFill>
          <a:blip r:embed="rId7" cstate="print"/>
          <a:stretch>
            <a:fillRect/>
          </a:stretch>
        </p:blipFill>
        <p:spPr>
          <a:xfrm>
            <a:off x="7086600" y="2743200"/>
            <a:ext cx="1219200" cy="797608"/>
          </a:xfrm>
          <a:prstGeom prst="rect">
            <a:avLst/>
          </a:prstGeom>
        </p:spPr>
      </p:pic>
      <p:pic>
        <p:nvPicPr>
          <p:cNvPr id="2050" name="Picture 2" descr="http://info.eb.com/wp-content/uploads/2012/11/School_btn.jpg"/>
          <p:cNvPicPr>
            <a:picLocks noChangeAspect="1" noChangeArrowheads="1"/>
          </p:cNvPicPr>
          <p:nvPr/>
        </p:nvPicPr>
        <p:blipFill>
          <a:blip r:embed="rId8" cstate="print"/>
          <a:srcRect/>
          <a:stretch>
            <a:fillRect/>
          </a:stretch>
        </p:blipFill>
        <p:spPr bwMode="auto">
          <a:xfrm>
            <a:off x="1905000" y="2743200"/>
            <a:ext cx="1905000" cy="638175"/>
          </a:xfrm>
          <a:prstGeom prst="rect">
            <a:avLst/>
          </a:prstGeom>
          <a:noFill/>
        </p:spPr>
      </p:pic>
      <p:pic>
        <p:nvPicPr>
          <p:cNvPr id="11" name="Picture 2"/>
          <p:cNvPicPr>
            <a:picLocks noChangeAspect="1" noChangeArrowheads="1"/>
          </p:cNvPicPr>
          <p:nvPr/>
        </p:nvPicPr>
        <p:blipFill>
          <a:blip r:embed="rId9" cstate="print"/>
          <a:srcRect/>
          <a:stretch>
            <a:fillRect/>
          </a:stretch>
        </p:blipFill>
        <p:spPr bwMode="auto">
          <a:xfrm>
            <a:off x="4724400" y="5867400"/>
            <a:ext cx="3048000" cy="768932"/>
          </a:xfrm>
          <a:prstGeom prst="rect">
            <a:avLst/>
          </a:prstGeom>
          <a:noFill/>
          <a:ln w="9525">
            <a:solidFill>
              <a:schemeClr val="tx2"/>
            </a:solidFill>
            <a:round/>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1342</TotalTime>
  <Words>798</Words>
  <Application>Microsoft Office PowerPoint</Application>
  <PresentationFormat>On-screen Show (4:3)</PresentationFormat>
  <Paragraphs>134</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Finding Informational Text and Primary Sources in GALILEO to Support Common Core Standards</vt:lpstr>
      <vt:lpstr>Agenda</vt:lpstr>
      <vt:lpstr>Informational Text ELACCXRI: Reading Informational Standards</vt:lpstr>
      <vt:lpstr>Informational Text ELACCXRI: Reading Informational Standards</vt:lpstr>
      <vt:lpstr>Literary Text ELACCXRL: Reading Literary Standards</vt:lpstr>
      <vt:lpstr>Primary Sources LXRH: Literacy Standards for Reading in History and Social Studies</vt:lpstr>
      <vt:lpstr>On-Level Text</vt:lpstr>
      <vt:lpstr>Multimedia</vt:lpstr>
      <vt:lpstr>Citing Sources</vt:lpstr>
      <vt:lpstr>Linking to Articles</vt:lpstr>
      <vt:lpstr>Britannica School Curriculum tool</vt:lpstr>
      <vt:lpstr>Britannica School Curriculum tool</vt:lpstr>
      <vt:lpstr>SIRS Curriculum tool</vt:lpstr>
      <vt:lpstr>Linking to GALILEO Databases</vt:lpstr>
      <vt:lpstr>Widgets and Buttons</vt:lpstr>
      <vt:lpstr>GALILEO Lesson Plans and Activities</vt:lpstr>
      <vt:lpstr>More GALILEO Resources</vt:lpstr>
      <vt:lpstr>Contact Us!</vt:lpstr>
    </vt:vector>
  </TitlesOfParts>
  <Company>BOR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GALILEO: A Sure Fit for CCGPS</dc:title>
  <dc:creator>Courtney McGough</dc:creator>
  <cp:lastModifiedBy>cmcgough</cp:lastModifiedBy>
  <cp:revision>130</cp:revision>
  <dcterms:created xsi:type="dcterms:W3CDTF">2012-06-11T18:55:26Z</dcterms:created>
  <dcterms:modified xsi:type="dcterms:W3CDTF">2013-10-14T15:10:42Z</dcterms:modified>
</cp:coreProperties>
</file>