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ppt/tags/tag27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ustom.xml" ContentType="application/vnd.openxmlformats-officedocument.custom-properties+xml"/>
  <Override PartName="/ppt/tags/tag14.xml" ContentType="application/vnd.openxmlformats-officedocument.presentationml.tags+xml"/>
  <Override PartName="/ppt/notesSlides/notesSlide9.xml" ContentType="application/vnd.openxmlformats-officedocument.presentationml.notesSlide+xml"/>
  <Override PartName="/ppt/tags/tag25.xml" ContentType="application/vnd.openxmlformats-officedocument.presentationml.tags+xml"/>
  <Override PartName="/ppt/notesSlides/notesSlide12.xml" ContentType="application/vnd.openxmlformats-officedocument.presentationml.notesSlide+xml"/>
  <Override PartName="/ppt/tags/tag34.xml" ContentType="application/vnd.openxmlformats-officedocument.presentationml.tags+xml"/>
  <Override PartName="/ppt/notesSlides/notesSlide21.xml" ContentType="application/vnd.openxmlformats-officedocument.presentationml.notesSlide+xml"/>
  <Override PartName="/ppt/tags/tag12.xml" ContentType="application/vnd.openxmlformats-officedocument.presentationml.tags+xml"/>
  <Override PartName="/ppt/notesSlides/notesSlide7.xml" ContentType="application/vnd.openxmlformats-officedocument.presentationml.notesSlide+xml"/>
  <Override PartName="/ppt/tags/tag23.xml" ContentType="application/vnd.openxmlformats-officedocument.presentationml.tags+xml"/>
  <Override PartName="/ppt/notesSlides/notesSlide10.xml" ContentType="application/vnd.openxmlformats-officedocument.presentationml.notesSlide+xml"/>
  <Override PartName="/ppt/tags/tag32.xml" ContentType="application/vnd.openxmlformats-officedocument.presentationml.tag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30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tags/tag19.xml" ContentType="application/vnd.openxmlformats-officedocument.presentationml.tags+xml"/>
  <Override PartName="/ppt/tags/tag28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tags/tag17.xml" ContentType="application/vnd.openxmlformats-officedocument.presentationml.tags+xml"/>
  <Override PartName="/ppt/tags/tag26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tags/tag15.xml" ContentType="application/vnd.openxmlformats-officedocument.presentationml.tags+xml"/>
  <Override PartName="/ppt/notesSlides/notesSlide8.xml" ContentType="application/vnd.openxmlformats-officedocument.presentationml.notesSlide+xml"/>
  <Override PartName="/ppt/tags/tag24.xml" ContentType="application/vnd.openxmlformats-officedocument.presentationml.tags+xml"/>
  <Override PartName="/ppt/notesSlides/notesSlide11.xml" ContentType="application/vnd.openxmlformats-officedocument.presentationml.notesSlide+xml"/>
  <Override PartName="/ppt/tags/tag33.xml" ContentType="application/vnd.openxmlformats-officedocument.presentationml.tags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31.xml" ContentType="application/vnd.openxmlformats-officedocument.presentationml.tags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ags/tag2.xml" ContentType="application/vnd.openxmlformats-officedocument.presentationml.tags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tags/tag29.xml" ContentType="application/vnd.openxmlformats-officedocument.presentationml.tags+xml"/>
  <Override PartName="/ppt/notesSlides/notesSlide2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9"/>
  </p:notesMasterIdLst>
  <p:handoutMasterIdLst>
    <p:handoutMasterId r:id="rId30"/>
  </p:handoutMasterIdLst>
  <p:sldIdLst>
    <p:sldId id="507" r:id="rId2"/>
    <p:sldId id="503" r:id="rId3"/>
    <p:sldId id="504" r:id="rId4"/>
    <p:sldId id="475" r:id="rId5"/>
    <p:sldId id="482" r:id="rId6"/>
    <p:sldId id="438" r:id="rId7"/>
    <p:sldId id="436" r:id="rId8"/>
    <p:sldId id="480" r:id="rId9"/>
    <p:sldId id="478" r:id="rId10"/>
    <p:sldId id="476" r:id="rId11"/>
    <p:sldId id="483" r:id="rId12"/>
    <p:sldId id="505" r:id="rId13"/>
    <p:sldId id="501" r:id="rId14"/>
    <p:sldId id="485" r:id="rId15"/>
    <p:sldId id="487" r:id="rId16"/>
    <p:sldId id="488" r:id="rId17"/>
    <p:sldId id="491" r:id="rId18"/>
    <p:sldId id="489" r:id="rId19"/>
    <p:sldId id="492" r:id="rId20"/>
    <p:sldId id="493" r:id="rId21"/>
    <p:sldId id="494" r:id="rId22"/>
    <p:sldId id="495" r:id="rId23"/>
    <p:sldId id="496" r:id="rId24"/>
    <p:sldId id="500" r:id="rId25"/>
    <p:sldId id="490" r:id="rId26"/>
    <p:sldId id="498" r:id="rId27"/>
    <p:sldId id="499" r:id="rId28"/>
  </p:sldIdLst>
  <p:sldSz cx="9144000" cy="6858000" type="screen4x3"/>
  <p:notesSz cx="6858000" cy="9144000"/>
  <p:custDataLst>
    <p:tags r:id="rId31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2" autoAdjust="0"/>
    <p:restoredTop sz="76662" autoAdjust="0"/>
  </p:normalViewPr>
  <p:slideViewPr>
    <p:cSldViewPr>
      <p:cViewPr varScale="1">
        <p:scale>
          <a:sx n="75" d="100"/>
          <a:sy n="75" d="100"/>
        </p:scale>
        <p:origin x="-15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936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2598" y="-78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C99D04-C976-485F-9180-4D3E7497DF49}" type="datetimeFigureOut">
              <a:rPr lang="en-US" smtClean="0"/>
              <a:pPr/>
              <a:t>1/22/2013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42FE9A-6A55-40A5-AA94-2B3425FCEB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554145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034628A-E5F3-4EB4-B8AD-972BAD0FD0A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40731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0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9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2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4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8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7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5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8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2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9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34628A-E5F3-4EB4-B8AD-972BAD0FD0A6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FBF4BC-DB8A-4467-84E5-8018E6A0D858}" type="slidenum">
              <a:rPr lang="en-US"/>
              <a:pPr/>
              <a:t>10</a:t>
            </a:fld>
            <a:endParaRPr lang="en-US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pPr marR="0">
              <a:lnSpc>
                <a:spcPct val="115000"/>
              </a:lnSpc>
              <a:spcBef>
                <a:spcPts val="43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0000"/>
                </a:solidFill>
                <a:latin typeface="Lucida Sans Unicode" pitchFamily="34" charset="0"/>
                <a:ea typeface="Times New Roman"/>
                <a:cs typeface="Lucida Sans Unicode" pitchFamily="34" charset="0"/>
              </a:rPr>
              <a:t>GALILEO is available</a:t>
            </a:r>
            <a:r>
              <a:rPr lang="en-US" baseline="0" dirty="0" smtClean="0">
                <a:solidFill>
                  <a:srgbClr val="000000"/>
                </a:solidFill>
                <a:latin typeface="Lucida Sans Unicode" pitchFamily="34" charset="0"/>
                <a:ea typeface="Times New Roman"/>
                <a:cs typeface="Lucida Sans Unicode" pitchFamily="34" charset="0"/>
              </a:rPr>
              <a:t> at any time of day and anywhere there is an internet connection, so your students can do research at school or at home.</a:t>
            </a:r>
            <a:endParaRPr lang="en-US" dirty="0">
              <a:latin typeface="Lucida Sans Unicode" pitchFamily="34" charset="0"/>
              <a:ea typeface="Times New Roman"/>
              <a:cs typeface="Lucida Sans Unicode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Any</a:t>
            </a:r>
            <a:r>
              <a:rPr lang="en-US" baseline="0" dirty="0" smtClean="0"/>
              <a:t> media specialist can be added to the password distribution list to receive a notice of a password change 30 days before it changes. If the password is problematic, let GALILEO staff know.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34628A-E5F3-4EB4-B8AD-972BAD0FD0A6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709949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FBF4BC-DB8A-4467-84E5-8018E6A0D858}" type="slidenum">
              <a:rPr lang="en-US"/>
              <a:pPr/>
              <a:t>12</a:t>
            </a:fld>
            <a:endParaRPr lang="en-US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pPr marR="0">
              <a:lnSpc>
                <a:spcPct val="115000"/>
              </a:lnSpc>
              <a:spcBef>
                <a:spcPts val="43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0000"/>
                </a:solidFill>
                <a:latin typeface="Lucida Sans Unicode" pitchFamily="34" charset="0"/>
                <a:ea typeface="Times New Roman"/>
                <a:cs typeface="Lucida Sans Unicode" pitchFamily="34" charset="0"/>
              </a:rPr>
              <a:t>http://www.galileo.usg.edu </a:t>
            </a:r>
            <a:endParaRPr lang="en-US" dirty="0" smtClean="0">
              <a:latin typeface="Lucida Sans Unicode" pitchFamily="34" charset="0"/>
              <a:ea typeface="Times New Roman"/>
              <a:cs typeface="Lucida Sans Unicode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FBF4BC-DB8A-4467-84E5-8018E6A0D858}" type="slidenum">
              <a:rPr lang="en-US"/>
              <a:pPr/>
              <a:t>13</a:t>
            </a:fld>
            <a:endParaRPr lang="en-US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pPr marR="0">
              <a:lnSpc>
                <a:spcPct val="115000"/>
              </a:lnSpc>
              <a:spcBef>
                <a:spcPts val="430"/>
              </a:spcBef>
              <a:spcAft>
                <a:spcPts val="0"/>
              </a:spcAft>
            </a:pPr>
            <a:endParaRPr lang="en-US" dirty="0" smtClean="0">
              <a:latin typeface="Lucida Sans Unicode" pitchFamily="34" charset="0"/>
              <a:ea typeface="Times New Roman"/>
              <a:cs typeface="Lucida Sans Unicode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3F7439-7C03-4A73-BA0F-419BF8ADD820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3F7439-7C03-4A73-BA0F-419BF8ADD820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3F7439-7C03-4A73-BA0F-419BF8ADD820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3F7439-7C03-4A73-BA0F-419BF8ADD820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3F7439-7C03-4A73-BA0F-419BF8ADD820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3F7439-7C03-4A73-BA0F-419BF8ADD820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34628A-E5F3-4EB4-B8AD-972BAD0FD0A6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3F7439-7C03-4A73-BA0F-419BF8ADD820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3F7439-7C03-4A73-BA0F-419BF8ADD820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3F7439-7C03-4A73-BA0F-419BF8ADD820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3F7439-7C03-4A73-BA0F-419BF8ADD820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3F7439-7C03-4A73-BA0F-419BF8ADD820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3F7439-7C03-4A73-BA0F-419BF8ADD820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3F7439-7C03-4A73-BA0F-419BF8ADD820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3F7439-7C03-4A73-BA0F-419BF8ADD820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34628A-E5F3-4EB4-B8AD-972BAD0FD0A6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FBF4BC-DB8A-4467-84E5-8018E6A0D858}" type="slidenum">
              <a:rPr lang="en-US"/>
              <a:pPr/>
              <a:t>4</a:t>
            </a:fld>
            <a:endParaRPr lang="en-US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pPr marR="0">
              <a:lnSpc>
                <a:spcPct val="115000"/>
              </a:lnSpc>
              <a:spcBef>
                <a:spcPts val="43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0000"/>
                </a:solidFill>
                <a:latin typeface="Lucida Sans Unicode" pitchFamily="34" charset="0"/>
                <a:ea typeface="Times New Roman"/>
                <a:cs typeface="Lucida Sans Unicode" pitchFamily="34" charset="0"/>
              </a:rPr>
              <a:t>What is GALILEO?</a:t>
            </a:r>
            <a:endParaRPr lang="en-US" dirty="0" smtClean="0">
              <a:latin typeface="Lucida Sans Unicode" pitchFamily="34" charset="0"/>
              <a:ea typeface="Times New Roman"/>
              <a:cs typeface="Lucida Sans Unicode" pitchFamily="34" charset="0"/>
            </a:endParaRPr>
          </a:p>
          <a:p>
            <a:pPr marR="0">
              <a:lnSpc>
                <a:spcPct val="115000"/>
              </a:lnSpc>
              <a:spcBef>
                <a:spcPts val="43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0000"/>
                </a:solidFill>
                <a:latin typeface="Lucida Sans Unicode" pitchFamily="34" charset="0"/>
                <a:ea typeface="Times New Roman"/>
                <a:cs typeface="Lucida Sans Unicode" pitchFamily="34" charset="0"/>
              </a:rPr>
              <a:t>GALILEO stands for </a:t>
            </a:r>
            <a:r>
              <a:rPr lang="en-US" b="1" dirty="0" smtClean="0">
                <a:solidFill>
                  <a:srgbClr val="000000"/>
                </a:solidFill>
                <a:latin typeface="Lucida Sans Unicode" pitchFamily="34" charset="0"/>
                <a:ea typeface="Times New Roman"/>
                <a:cs typeface="Lucida Sans Unicode" pitchFamily="34" charset="0"/>
              </a:rPr>
              <a:t>G</a:t>
            </a:r>
            <a:r>
              <a:rPr lang="en-US" dirty="0" smtClean="0">
                <a:solidFill>
                  <a:srgbClr val="000000"/>
                </a:solidFill>
                <a:latin typeface="Lucida Sans Unicode" pitchFamily="34" charset="0"/>
                <a:ea typeface="Times New Roman"/>
                <a:cs typeface="Lucida Sans Unicode" pitchFamily="34" charset="0"/>
              </a:rPr>
              <a:t>eorgi</a:t>
            </a:r>
            <a:r>
              <a:rPr lang="en-US" b="1" dirty="0" smtClean="0">
                <a:solidFill>
                  <a:srgbClr val="000000"/>
                </a:solidFill>
                <a:latin typeface="Lucida Sans Unicode" pitchFamily="34" charset="0"/>
                <a:ea typeface="Times New Roman"/>
                <a:cs typeface="Lucida Sans Unicode" pitchFamily="34" charset="0"/>
              </a:rPr>
              <a:t>A</a:t>
            </a:r>
            <a:r>
              <a:rPr lang="en-US" dirty="0" smtClean="0">
                <a:solidFill>
                  <a:srgbClr val="000000"/>
                </a:solidFill>
                <a:latin typeface="Lucida Sans Unicode" pitchFamily="34" charset="0"/>
                <a:ea typeface="Times New Roman"/>
                <a:cs typeface="Lucida Sans Unicode" pitchFamily="34" charset="0"/>
              </a:rPr>
              <a:t> </a:t>
            </a:r>
            <a:r>
              <a:rPr lang="en-US" b="1" dirty="0" smtClean="0">
                <a:solidFill>
                  <a:srgbClr val="000000"/>
                </a:solidFill>
                <a:latin typeface="Lucida Sans Unicode" pitchFamily="34" charset="0"/>
                <a:ea typeface="Times New Roman"/>
                <a:cs typeface="Lucida Sans Unicode" pitchFamily="34" charset="0"/>
              </a:rPr>
              <a:t>LI</a:t>
            </a:r>
            <a:r>
              <a:rPr lang="en-US" dirty="0" smtClean="0">
                <a:solidFill>
                  <a:srgbClr val="000000"/>
                </a:solidFill>
                <a:latin typeface="Lucida Sans Unicode" pitchFamily="34" charset="0"/>
                <a:ea typeface="Times New Roman"/>
                <a:cs typeface="Lucida Sans Unicode" pitchFamily="34" charset="0"/>
              </a:rPr>
              <a:t>brary </a:t>
            </a:r>
            <a:r>
              <a:rPr lang="en-US" b="1" dirty="0" smtClean="0">
                <a:solidFill>
                  <a:srgbClr val="000000"/>
                </a:solidFill>
                <a:latin typeface="Lucida Sans Unicode" pitchFamily="34" charset="0"/>
                <a:ea typeface="Times New Roman"/>
                <a:cs typeface="Lucida Sans Unicode" pitchFamily="34" charset="0"/>
              </a:rPr>
              <a:t>LE</a:t>
            </a:r>
            <a:r>
              <a:rPr lang="en-US" dirty="0" smtClean="0">
                <a:solidFill>
                  <a:srgbClr val="000000"/>
                </a:solidFill>
                <a:latin typeface="Lucida Sans Unicode" pitchFamily="34" charset="0"/>
                <a:ea typeface="Times New Roman"/>
                <a:cs typeface="Lucida Sans Unicode" pitchFamily="34" charset="0"/>
              </a:rPr>
              <a:t>arning </a:t>
            </a:r>
            <a:r>
              <a:rPr lang="en-US" b="1" dirty="0" smtClean="0">
                <a:solidFill>
                  <a:srgbClr val="000000"/>
                </a:solidFill>
                <a:latin typeface="Lucida Sans Unicode" pitchFamily="34" charset="0"/>
                <a:ea typeface="Times New Roman"/>
                <a:cs typeface="Lucida Sans Unicode" pitchFamily="34" charset="0"/>
              </a:rPr>
              <a:t>O</a:t>
            </a:r>
            <a:r>
              <a:rPr lang="en-US" dirty="0" smtClean="0">
                <a:solidFill>
                  <a:srgbClr val="000000"/>
                </a:solidFill>
                <a:latin typeface="Lucida Sans Unicode" pitchFamily="34" charset="0"/>
                <a:ea typeface="Times New Roman"/>
                <a:cs typeface="Lucida Sans Unicode" pitchFamily="34" charset="0"/>
              </a:rPr>
              <a:t>nline. </a:t>
            </a:r>
            <a:endParaRPr lang="en-US" dirty="0" smtClean="0">
              <a:latin typeface="Lucida Sans Unicode" pitchFamily="34" charset="0"/>
              <a:ea typeface="Times New Roman"/>
              <a:cs typeface="Lucida Sans Unicode" pitchFamily="34" charset="0"/>
            </a:endParaRPr>
          </a:p>
          <a:p>
            <a:pPr marR="0">
              <a:lnSpc>
                <a:spcPct val="115000"/>
              </a:lnSpc>
              <a:spcBef>
                <a:spcPts val="43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0000"/>
                </a:solidFill>
                <a:latin typeface="Lucida Sans Unicode" pitchFamily="34" charset="0"/>
                <a:ea typeface="Times New Roman"/>
                <a:cs typeface="Lucida Sans Unicode" pitchFamily="34" charset="0"/>
              </a:rPr>
              <a:t>It is Georgia's virtual library. </a:t>
            </a:r>
            <a:endParaRPr lang="en-US" dirty="0" smtClean="0">
              <a:latin typeface="Lucida Sans Unicode" pitchFamily="34" charset="0"/>
              <a:ea typeface="Times New Roman"/>
              <a:cs typeface="Lucida Sans Unicode" pitchFamily="34" charset="0"/>
            </a:endParaRPr>
          </a:p>
          <a:p>
            <a:pPr marR="0">
              <a:lnSpc>
                <a:spcPct val="115000"/>
              </a:lnSpc>
              <a:spcBef>
                <a:spcPts val="43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0000"/>
                </a:solidFill>
                <a:latin typeface="Lucida Sans Unicode" pitchFamily="34" charset="0"/>
                <a:ea typeface="Times New Roman"/>
                <a:cs typeface="Lucida Sans Unicode" pitchFamily="34" charset="0"/>
              </a:rPr>
              <a:t>It can be found at http://www.galileo.usg.edu . </a:t>
            </a:r>
            <a:endParaRPr lang="en-US" dirty="0" smtClean="0">
              <a:latin typeface="Lucida Sans Unicode" pitchFamily="34" charset="0"/>
              <a:ea typeface="Times New Roman"/>
              <a:cs typeface="Lucida Sans Unicode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34628A-E5F3-4EB4-B8AD-972BAD0FD0A6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FBF4BC-DB8A-4467-84E5-8018E6A0D858}" type="slidenum">
              <a:rPr lang="en-US"/>
              <a:pPr/>
              <a:t>6</a:t>
            </a:fld>
            <a:endParaRPr lang="en-US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Lucida Sans Unicode" pitchFamily="34" charset="0"/>
                <a:ea typeface="+mn-ea"/>
                <a:cs typeface="Lucida Sans Unicode" pitchFamily="34" charset="0"/>
              </a:rPr>
              <a:t>GALILEO is your portal to hundreds of databases that contain authoritative, subscription-only information that is not available in full text through Google and other search engines. 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FBF4BC-DB8A-4467-84E5-8018E6A0D858}" type="slidenum">
              <a:rPr lang="en-US"/>
              <a:pPr/>
              <a:t>7</a:t>
            </a:fld>
            <a:endParaRPr lang="en-US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Lucida Sans Unicode" pitchFamily="34" charset="0"/>
                <a:ea typeface="+mn-ea"/>
                <a:cs typeface="Lucida Sans Unicode" pitchFamily="34" charset="0"/>
              </a:rPr>
              <a:t>So, what can you find in a database? A database can contain magazine articles, scholarly journal</a:t>
            </a:r>
            <a:r>
              <a:rPr lang="en-US" sz="1200" kern="1200" baseline="0" dirty="0" smtClean="0">
                <a:solidFill>
                  <a:schemeClr val="tx1"/>
                </a:solidFill>
                <a:latin typeface="Lucida Sans Unicode" pitchFamily="34" charset="0"/>
                <a:ea typeface="+mn-ea"/>
                <a:cs typeface="Lucida Sans Unicode" pitchFamily="34" charset="0"/>
              </a:rPr>
              <a:t> articles, newspaper articles, book and product reviews, and…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FBF4BC-DB8A-4467-84E5-8018E6A0D858}" type="slidenum">
              <a:rPr lang="en-US"/>
              <a:pPr/>
              <a:t>8</a:t>
            </a:fld>
            <a:endParaRPr lang="en-US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Lucida Sans Unicode" pitchFamily="34" charset="0"/>
                <a:ea typeface="+mn-ea"/>
                <a:cs typeface="Lucida Sans Unicode" pitchFamily="34" charset="0"/>
              </a:rPr>
              <a:t>They can also contain</a:t>
            </a:r>
            <a:r>
              <a:rPr lang="en-US" sz="1200" kern="1200" baseline="0" dirty="0" smtClean="0">
                <a:solidFill>
                  <a:schemeClr val="tx1"/>
                </a:solidFill>
                <a:latin typeface="Lucida Sans Unicode" pitchFamily="34" charset="0"/>
                <a:ea typeface="+mn-ea"/>
                <a:cs typeface="Lucida Sans Unicode" pitchFamily="34" charset="0"/>
              </a:rPr>
              <a:t> primary source documents, encyclopedia entries, book chapters, images, and videos.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FBF4BC-DB8A-4467-84E5-8018E6A0D858}" type="slidenum">
              <a:rPr lang="en-US"/>
              <a:pPr/>
              <a:t>9</a:t>
            </a:fld>
            <a:endParaRPr lang="en-US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pPr marR="0">
              <a:lnSpc>
                <a:spcPct val="115000"/>
              </a:lnSpc>
              <a:spcBef>
                <a:spcPts val="43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0000"/>
                </a:solidFill>
                <a:latin typeface="Lucida Sans Unicode" pitchFamily="34" charset="0"/>
                <a:ea typeface="Times New Roman"/>
                <a:cs typeface="Lucida Sans Unicode" pitchFamily="34" charset="0"/>
              </a:rPr>
              <a:t>GALILEO also includes several resources on the history and culture of Georgia, including the Digital Library of </a:t>
            </a:r>
          </a:p>
          <a:p>
            <a:pPr marR="0">
              <a:lnSpc>
                <a:spcPct val="115000"/>
              </a:lnSpc>
              <a:spcBef>
                <a:spcPts val="43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0000"/>
                </a:solidFill>
                <a:latin typeface="Lucida Sans Unicode" pitchFamily="34" charset="0"/>
                <a:ea typeface="Times New Roman"/>
                <a:cs typeface="Lucida Sans Unicode" pitchFamily="34" charset="0"/>
              </a:rPr>
              <a:t>Georgia,</a:t>
            </a:r>
            <a:r>
              <a:rPr lang="en-US" baseline="0" dirty="0" smtClean="0">
                <a:solidFill>
                  <a:srgbClr val="000000"/>
                </a:solidFill>
                <a:latin typeface="Lucida Sans Unicode" pitchFamily="34" charset="0"/>
                <a:ea typeface="Times New Roman"/>
                <a:cs typeface="Lucida Sans Unicode" pitchFamily="34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Lucida Sans Unicode" pitchFamily="34" charset="0"/>
                <a:ea typeface="Times New Roman"/>
                <a:cs typeface="Lucida Sans Unicode" pitchFamily="34" charset="0"/>
              </a:rPr>
              <a:t>the New Georgia Encyclopedia,</a:t>
            </a:r>
            <a:r>
              <a:rPr lang="en-US" baseline="0" dirty="0" smtClean="0">
                <a:solidFill>
                  <a:srgbClr val="000000"/>
                </a:solidFill>
                <a:latin typeface="Lucida Sans Unicode" pitchFamily="34" charset="0"/>
                <a:ea typeface="Times New Roman"/>
                <a:cs typeface="Lucida Sans Unicode" pitchFamily="34" charset="0"/>
              </a:rPr>
              <a:t> and GeorgiaInfo</a:t>
            </a:r>
            <a:r>
              <a:rPr lang="en-US" dirty="0" smtClean="0">
                <a:solidFill>
                  <a:srgbClr val="000000"/>
                </a:solidFill>
                <a:latin typeface="Lucida Sans Unicode" pitchFamily="34" charset="0"/>
                <a:ea typeface="Times New Roman"/>
                <a:cs typeface="Lucida Sans Unicode" pitchFamily="34" charset="0"/>
              </a:rPr>
              <a:t>.</a:t>
            </a:r>
            <a:endParaRPr lang="en-US" dirty="0">
              <a:latin typeface="Lucida Sans Unicode" pitchFamily="34" charset="0"/>
              <a:ea typeface="Times New Roman"/>
              <a:cs typeface="Lucida Sans Unicode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Document 6"/>
          <p:cNvSpPr/>
          <p:nvPr/>
        </p:nvSpPr>
        <p:spPr>
          <a:xfrm rot="10800000">
            <a:off x="1" y="1520731"/>
            <a:ext cx="9144000" cy="3435579"/>
          </a:xfrm>
          <a:custGeom>
            <a:avLst/>
            <a:gdLst>
              <a:gd name="connsiteX0" fmla="*/ 0 w 21600"/>
              <a:gd name="connsiteY0" fmla="*/ 0 h 18805"/>
              <a:gd name="connsiteX1" fmla="*/ 21600 w 21600"/>
              <a:gd name="connsiteY1" fmla="*/ 0 h 18805"/>
              <a:gd name="connsiteX2" fmla="*/ 21600 w 21600"/>
              <a:gd name="connsiteY2" fmla="*/ 17322 h 18805"/>
              <a:gd name="connsiteX3" fmla="*/ 0 w 21600"/>
              <a:gd name="connsiteY3" fmla="*/ 18805 h 18805"/>
              <a:gd name="connsiteX4" fmla="*/ 0 w 21600"/>
              <a:gd name="connsiteY4" fmla="*/ 0 h 18805"/>
              <a:gd name="connsiteX0" fmla="*/ 0 w 21600"/>
              <a:gd name="connsiteY0" fmla="*/ 0 h 18805"/>
              <a:gd name="connsiteX1" fmla="*/ 21600 w 21600"/>
              <a:gd name="connsiteY1" fmla="*/ 0 h 18805"/>
              <a:gd name="connsiteX2" fmla="*/ 21600 w 21600"/>
              <a:gd name="connsiteY2" fmla="*/ 17322 h 18805"/>
              <a:gd name="connsiteX3" fmla="*/ 0 w 21600"/>
              <a:gd name="connsiteY3" fmla="*/ 18805 h 18805"/>
              <a:gd name="connsiteX4" fmla="*/ 0 w 21600"/>
              <a:gd name="connsiteY4" fmla="*/ 0 h 18805"/>
              <a:gd name="connsiteX0" fmla="*/ 0 w 21600"/>
              <a:gd name="connsiteY0" fmla="*/ 0 h 18916"/>
              <a:gd name="connsiteX1" fmla="*/ 21600 w 21600"/>
              <a:gd name="connsiteY1" fmla="*/ 0 h 18916"/>
              <a:gd name="connsiteX2" fmla="*/ 21600 w 21600"/>
              <a:gd name="connsiteY2" fmla="*/ 17322 h 18916"/>
              <a:gd name="connsiteX3" fmla="*/ 0 w 21600"/>
              <a:gd name="connsiteY3" fmla="*/ 18916 h 18916"/>
              <a:gd name="connsiteX4" fmla="*/ 0 w 21600"/>
              <a:gd name="connsiteY4" fmla="*/ 0 h 18916"/>
              <a:gd name="connsiteX0" fmla="*/ 0 w 21600"/>
              <a:gd name="connsiteY0" fmla="*/ 0 h 18916"/>
              <a:gd name="connsiteX1" fmla="*/ 21600 w 21600"/>
              <a:gd name="connsiteY1" fmla="*/ 0 h 18916"/>
              <a:gd name="connsiteX2" fmla="*/ 21600 w 21600"/>
              <a:gd name="connsiteY2" fmla="*/ 17322 h 18916"/>
              <a:gd name="connsiteX3" fmla="*/ 0 w 21600"/>
              <a:gd name="connsiteY3" fmla="*/ 18916 h 18916"/>
              <a:gd name="connsiteX4" fmla="*/ 0 w 21600"/>
              <a:gd name="connsiteY4" fmla="*/ 0 h 18916"/>
              <a:gd name="connsiteX0" fmla="*/ 0 w 21600"/>
              <a:gd name="connsiteY0" fmla="*/ 0 h 18916"/>
              <a:gd name="connsiteX1" fmla="*/ 21600 w 21600"/>
              <a:gd name="connsiteY1" fmla="*/ 0 h 18916"/>
              <a:gd name="connsiteX2" fmla="*/ 21600 w 21600"/>
              <a:gd name="connsiteY2" fmla="*/ 17322 h 18916"/>
              <a:gd name="connsiteX3" fmla="*/ 0 w 21600"/>
              <a:gd name="connsiteY3" fmla="*/ 18916 h 18916"/>
              <a:gd name="connsiteX4" fmla="*/ 0 w 21600"/>
              <a:gd name="connsiteY4" fmla="*/ 0 h 18916"/>
              <a:gd name="connsiteX0" fmla="*/ 0 w 21600"/>
              <a:gd name="connsiteY0" fmla="*/ 0 h 19355"/>
              <a:gd name="connsiteX1" fmla="*/ 21600 w 21600"/>
              <a:gd name="connsiteY1" fmla="*/ 0 h 19355"/>
              <a:gd name="connsiteX2" fmla="*/ 21600 w 21600"/>
              <a:gd name="connsiteY2" fmla="*/ 17322 h 19355"/>
              <a:gd name="connsiteX3" fmla="*/ 0 w 21600"/>
              <a:gd name="connsiteY3" fmla="*/ 19355 h 19355"/>
              <a:gd name="connsiteX4" fmla="*/ 0 w 21600"/>
              <a:gd name="connsiteY4" fmla="*/ 0 h 19355"/>
              <a:gd name="connsiteX0" fmla="*/ 0 w 21600"/>
              <a:gd name="connsiteY0" fmla="*/ 0 h 19355"/>
              <a:gd name="connsiteX1" fmla="*/ 21600 w 21600"/>
              <a:gd name="connsiteY1" fmla="*/ 0 h 19355"/>
              <a:gd name="connsiteX2" fmla="*/ 21600 w 21600"/>
              <a:gd name="connsiteY2" fmla="*/ 17322 h 19355"/>
              <a:gd name="connsiteX3" fmla="*/ 0 w 21600"/>
              <a:gd name="connsiteY3" fmla="*/ 19355 h 19355"/>
              <a:gd name="connsiteX4" fmla="*/ 0 w 21600"/>
              <a:gd name="connsiteY4" fmla="*/ 0 h 19355"/>
              <a:gd name="connsiteX0" fmla="*/ 0 w 21600"/>
              <a:gd name="connsiteY0" fmla="*/ 0 h 19794"/>
              <a:gd name="connsiteX1" fmla="*/ 21600 w 21600"/>
              <a:gd name="connsiteY1" fmla="*/ 0 h 19794"/>
              <a:gd name="connsiteX2" fmla="*/ 21600 w 21600"/>
              <a:gd name="connsiteY2" fmla="*/ 17322 h 19794"/>
              <a:gd name="connsiteX3" fmla="*/ 0 w 21600"/>
              <a:gd name="connsiteY3" fmla="*/ 19794 h 19794"/>
              <a:gd name="connsiteX4" fmla="*/ 0 w 21600"/>
              <a:gd name="connsiteY4" fmla="*/ 0 h 19794"/>
              <a:gd name="connsiteX0" fmla="*/ 0 w 21600"/>
              <a:gd name="connsiteY0" fmla="*/ 0 h 19794"/>
              <a:gd name="connsiteX1" fmla="*/ 21600 w 21600"/>
              <a:gd name="connsiteY1" fmla="*/ 0 h 19794"/>
              <a:gd name="connsiteX2" fmla="*/ 21600 w 21600"/>
              <a:gd name="connsiteY2" fmla="*/ 17322 h 19794"/>
              <a:gd name="connsiteX3" fmla="*/ 0 w 21600"/>
              <a:gd name="connsiteY3" fmla="*/ 19794 h 19794"/>
              <a:gd name="connsiteX4" fmla="*/ 0 w 21600"/>
              <a:gd name="connsiteY4" fmla="*/ 0 h 19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19794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7466" y="25350"/>
                  <a:pt x="0" y="19794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2">
                  <a:tint val="28000"/>
                  <a:satMod val="2000000"/>
                  <a:alpha val="30000"/>
                </a:schemeClr>
              </a:gs>
              <a:gs pos="35000">
                <a:schemeClr val="bg2">
                  <a:shade val="100000"/>
                  <a:satMod val="600000"/>
                  <a:alpha val="0"/>
                </a:schemeClr>
              </a:gs>
            </a:gsLst>
            <a:lin ang="5400000" scaled="1"/>
          </a:gradFill>
          <a:ln w="317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02920" y="2775745"/>
            <a:ext cx="8229600" cy="2167128"/>
          </a:xfrm>
        </p:spPr>
        <p:txBody>
          <a:bodyPr tIns="0" bIns="0" anchor="t"/>
          <a:lstStyle>
            <a:lvl1pPr>
              <a:defRPr sz="5000" cap="all" baseline="0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  <a:reflection blurRad="12000" stA="25000" endPos="49000" dist="5000" dir="5400000" sy="-100000" algn="bl" rotWithShape="0"/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00064" y="1559720"/>
            <a:ext cx="5105400" cy="1219200"/>
          </a:xfrm>
        </p:spPr>
        <p:txBody>
          <a:bodyPr lIns="0" tIns="0" rIns="0" bIns="0" anchor="b"/>
          <a:lstStyle>
            <a:lvl1pPr marL="0" indent="0" algn="l">
              <a:buNone/>
              <a:defRPr sz="19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106A9-1184-4506-A61F-06DF28BCB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A6D8D-BA50-43A1-9771-50A899A099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33095-1F61-4FA1-A59E-759BAADF06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E5D32-0E4A-47BA-98A3-0CB2B853E8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990600"/>
            <a:ext cx="7772400" cy="1362456"/>
          </a:xfrm>
        </p:spPr>
        <p:txBody>
          <a:bodyPr>
            <a:noAutofit/>
          </a:bodyPr>
          <a:lstStyle>
            <a:lvl1pPr algn="l">
              <a:buNone/>
              <a:defRPr sz="48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352677"/>
            <a:ext cx="7772400" cy="1509712"/>
          </a:xfrm>
        </p:spPr>
        <p:txBody>
          <a:bodyPr anchor="t"/>
          <a:lstStyle>
            <a:lvl1pPr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9A1EF-45ED-4AE2-9AFD-0EECCE5FBF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 tIns="9144" bIns="9144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99800"/>
            <a:ext cx="4038600" cy="41605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99800"/>
            <a:ext cx="4038600" cy="41605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A62F6-F367-41D5-A234-06CEB9AD5A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 tIns="9144" bIns="9144" anchor="b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12168"/>
            <a:ext cx="4040188" cy="502920"/>
          </a:xfrm>
        </p:spPr>
        <p:txBody>
          <a:bodyPr anchor="b">
            <a:noAutofit/>
          </a:bodyPr>
          <a:lstStyle>
            <a:lvl1pPr>
              <a:buNone/>
              <a:defRPr sz="2200" b="1">
                <a:effectLst>
                  <a:outerShdw blurRad="38000" dist="38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2112168"/>
            <a:ext cx="4041775" cy="502920"/>
          </a:xfrm>
        </p:spPr>
        <p:txBody>
          <a:bodyPr anchor="b">
            <a:noAutofit/>
          </a:bodyPr>
          <a:lstStyle>
            <a:lvl1pPr>
              <a:buNone/>
              <a:defRPr sz="2200" b="1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667000"/>
            <a:ext cx="4040188" cy="36576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667000"/>
            <a:ext cx="4041775" cy="36576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CAF88-580E-4CD1-A395-97E260F020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  <a:effectLst/>
        </p:spPr>
        <p:txBody>
          <a:bodyPr tIns="9144" bIns="9144" anchor="b"/>
          <a:lstStyle>
            <a:lvl1pPr>
              <a:defRPr sz="4800" cap="none" baseline="0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1CBBF-6025-4BF0-9770-47EEE3C76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9772F-5EF5-43C7-98C3-295962F8D6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440"/>
            <a:ext cx="8229600" cy="914400"/>
          </a:xfrm>
        </p:spPr>
        <p:txBody>
          <a:bodyPr tIns="0" bIns="0" anchor="b"/>
          <a:lstStyle>
            <a:lvl1pPr algn="l">
              <a:buNone/>
              <a:defRPr sz="5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133856"/>
            <a:ext cx="2590800" cy="5181600"/>
          </a:xfrm>
        </p:spPr>
        <p:txBody>
          <a:bodyPr lIns="45720" tIns="45720" rIns="0"/>
          <a:lstStyle>
            <a:lvl1pPr marL="0" indent="0">
              <a:spcBef>
                <a:spcPts val="300"/>
              </a:spcBef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133472"/>
            <a:ext cx="5257800" cy="5191128"/>
          </a:xfrm>
        </p:spPr>
        <p:txBody>
          <a:bodyPr/>
          <a:lstStyle>
            <a:lvl1pPr algn="l">
              <a:defRPr sz="3000"/>
            </a:lvl1pPr>
            <a:lvl2pPr algn="l">
              <a:defRPr sz="2800"/>
            </a:lvl2pPr>
            <a:lvl3pPr algn="l">
              <a:defRPr sz="2400"/>
            </a:lvl3pPr>
            <a:lvl4pPr algn="l">
              <a:defRPr sz="2000"/>
            </a:lvl4pPr>
            <a:lvl5pPr algn="l"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A5039-ADB3-413E-8DB7-B3A31AEDE1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240" y="1981200"/>
            <a:ext cx="3429000" cy="522288"/>
          </a:xfrm>
        </p:spPr>
        <p:txBody>
          <a:bodyPr tIns="0" bIns="0" anchor="b"/>
          <a:lstStyle>
            <a:lvl1pPr algn="r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93368" y="1066800"/>
            <a:ext cx="4572000" cy="4572000"/>
          </a:xfrm>
          <a:solidFill>
            <a:schemeClr val="bg2">
              <a:shade val="75000"/>
            </a:schemeClr>
          </a:solidFill>
          <a:ln w="60325">
            <a:solidFill>
              <a:srgbClr val="FFFFFF"/>
            </a:solidFill>
            <a:miter lim="800000"/>
          </a:ln>
          <a:effectLst>
            <a:outerShdw blurRad="36195" dist="10000" dir="5400000" algn="tl" rotWithShape="0">
              <a:srgbClr val="000000">
                <a:alpha val="75000"/>
              </a:srgbClr>
            </a:outerShdw>
            <a:reflection stA="21000" endA="500" endPos="10000" dist="20000" dir="5400000" sy="-100000" algn="bl" rotWithShape="0"/>
          </a:effectLst>
        </p:spPr>
        <p:txBody>
          <a:bodyPr/>
          <a:lstStyle>
            <a:lvl1pPr>
              <a:buNone/>
              <a:defRPr sz="32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6240" y="2543176"/>
            <a:ext cx="3429000" cy="914400"/>
          </a:xfrm>
        </p:spPr>
        <p:txBody>
          <a:bodyPr lIns="0" tIns="0" rIns="0" bIns="0" anchor="t"/>
          <a:lstStyle>
            <a:lvl1pPr indent="0" algn="r">
              <a:spcBef>
                <a:spcPts val="300"/>
              </a:spcBef>
              <a:buFontTx/>
              <a:buNone/>
              <a:defRPr sz="1400" baseline="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3400" y="6356350"/>
            <a:ext cx="533400" cy="365125"/>
          </a:xfrm>
        </p:spPr>
        <p:txBody>
          <a:bodyPr/>
          <a:lstStyle/>
          <a:p>
            <a:fld id="{6465F86A-55E3-46E1-A536-7C80331A42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Document 6"/>
          <p:cNvSpPr/>
          <p:nvPr/>
        </p:nvSpPr>
        <p:spPr>
          <a:xfrm rot="10800000">
            <a:off x="1" y="1142899"/>
            <a:ext cx="9144000" cy="5562705"/>
          </a:xfrm>
          <a:custGeom>
            <a:avLst/>
            <a:gdLst>
              <a:gd name="connsiteX0" fmla="*/ 0 w 21600"/>
              <a:gd name="connsiteY0" fmla="*/ 0 h 19378"/>
              <a:gd name="connsiteX1" fmla="*/ 21600 w 21600"/>
              <a:gd name="connsiteY1" fmla="*/ 0 h 19378"/>
              <a:gd name="connsiteX2" fmla="*/ 21600 w 21600"/>
              <a:gd name="connsiteY2" fmla="*/ 17322 h 19378"/>
              <a:gd name="connsiteX3" fmla="*/ 0 w 21600"/>
              <a:gd name="connsiteY3" fmla="*/ 19378 h 19378"/>
              <a:gd name="connsiteX4" fmla="*/ 0 w 21600"/>
              <a:gd name="connsiteY4" fmla="*/ 0 h 19378"/>
              <a:gd name="connsiteX0" fmla="*/ 0 w 21600"/>
              <a:gd name="connsiteY0" fmla="*/ 0 h 19378"/>
              <a:gd name="connsiteX1" fmla="*/ 21600 w 21600"/>
              <a:gd name="connsiteY1" fmla="*/ 0 h 19378"/>
              <a:gd name="connsiteX2" fmla="*/ 21600 w 21600"/>
              <a:gd name="connsiteY2" fmla="*/ 17322 h 19378"/>
              <a:gd name="connsiteX3" fmla="*/ 0 w 21600"/>
              <a:gd name="connsiteY3" fmla="*/ 19378 h 19378"/>
              <a:gd name="connsiteX4" fmla="*/ 0 w 21600"/>
              <a:gd name="connsiteY4" fmla="*/ 0 h 19378"/>
              <a:gd name="connsiteX0" fmla="*/ 0 w 21600"/>
              <a:gd name="connsiteY0" fmla="*/ 0 h 19378"/>
              <a:gd name="connsiteX1" fmla="*/ 21600 w 21600"/>
              <a:gd name="connsiteY1" fmla="*/ 0 h 19378"/>
              <a:gd name="connsiteX2" fmla="*/ 21600 w 21600"/>
              <a:gd name="connsiteY2" fmla="*/ 17322 h 19378"/>
              <a:gd name="connsiteX3" fmla="*/ 0 w 21600"/>
              <a:gd name="connsiteY3" fmla="*/ 19378 h 19378"/>
              <a:gd name="connsiteX4" fmla="*/ 0 w 21600"/>
              <a:gd name="connsiteY4" fmla="*/ 0 h 19378"/>
              <a:gd name="connsiteX0" fmla="*/ 0 w 21600"/>
              <a:gd name="connsiteY0" fmla="*/ 0 h 19974"/>
              <a:gd name="connsiteX1" fmla="*/ 21600 w 21600"/>
              <a:gd name="connsiteY1" fmla="*/ 0 h 19974"/>
              <a:gd name="connsiteX2" fmla="*/ 21600 w 21600"/>
              <a:gd name="connsiteY2" fmla="*/ 17322 h 19974"/>
              <a:gd name="connsiteX3" fmla="*/ 0 w 21600"/>
              <a:gd name="connsiteY3" fmla="*/ 19974 h 19974"/>
              <a:gd name="connsiteX4" fmla="*/ 0 w 21600"/>
              <a:gd name="connsiteY4" fmla="*/ 0 h 19974"/>
              <a:gd name="connsiteX0" fmla="*/ 0 w 21600"/>
              <a:gd name="connsiteY0" fmla="*/ 0 h 19974"/>
              <a:gd name="connsiteX1" fmla="*/ 21600 w 21600"/>
              <a:gd name="connsiteY1" fmla="*/ 0 h 19974"/>
              <a:gd name="connsiteX2" fmla="*/ 21600 w 21600"/>
              <a:gd name="connsiteY2" fmla="*/ 17322 h 19974"/>
              <a:gd name="connsiteX3" fmla="*/ 0 w 21600"/>
              <a:gd name="connsiteY3" fmla="*/ 19974 h 19974"/>
              <a:gd name="connsiteX4" fmla="*/ 0 w 21600"/>
              <a:gd name="connsiteY4" fmla="*/ 0 h 19974"/>
              <a:gd name="connsiteX0" fmla="*/ 0 w 21600"/>
              <a:gd name="connsiteY0" fmla="*/ 0 h 19974"/>
              <a:gd name="connsiteX1" fmla="*/ 21600 w 21600"/>
              <a:gd name="connsiteY1" fmla="*/ 0 h 19974"/>
              <a:gd name="connsiteX2" fmla="*/ 21600 w 21600"/>
              <a:gd name="connsiteY2" fmla="*/ 17322 h 19974"/>
              <a:gd name="connsiteX3" fmla="*/ 0 w 21600"/>
              <a:gd name="connsiteY3" fmla="*/ 19974 h 19974"/>
              <a:gd name="connsiteX4" fmla="*/ 0 w 21600"/>
              <a:gd name="connsiteY4" fmla="*/ 0 h 19974"/>
              <a:gd name="connsiteX0" fmla="*/ 0 w 21600"/>
              <a:gd name="connsiteY0" fmla="*/ 0 h 20252"/>
              <a:gd name="connsiteX1" fmla="*/ 21600 w 21600"/>
              <a:gd name="connsiteY1" fmla="*/ 0 h 20252"/>
              <a:gd name="connsiteX2" fmla="*/ 21600 w 21600"/>
              <a:gd name="connsiteY2" fmla="*/ 17322 h 20252"/>
              <a:gd name="connsiteX3" fmla="*/ 0 w 21600"/>
              <a:gd name="connsiteY3" fmla="*/ 20252 h 20252"/>
              <a:gd name="connsiteX4" fmla="*/ 0 w 21600"/>
              <a:gd name="connsiteY4" fmla="*/ 0 h 20252"/>
              <a:gd name="connsiteX0" fmla="*/ 0 w 21600"/>
              <a:gd name="connsiteY0" fmla="*/ 0 h 20252"/>
              <a:gd name="connsiteX1" fmla="*/ 21600 w 21600"/>
              <a:gd name="connsiteY1" fmla="*/ 0 h 20252"/>
              <a:gd name="connsiteX2" fmla="*/ 21600 w 21600"/>
              <a:gd name="connsiteY2" fmla="*/ 17322 h 20252"/>
              <a:gd name="connsiteX3" fmla="*/ 0 w 21600"/>
              <a:gd name="connsiteY3" fmla="*/ 20252 h 20252"/>
              <a:gd name="connsiteX4" fmla="*/ 0 w 21600"/>
              <a:gd name="connsiteY4" fmla="*/ 0 h 20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20252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10056" y="24231"/>
                  <a:pt x="0" y="20252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2">
                  <a:tint val="55000"/>
                  <a:satMod val="1800000"/>
                  <a:alpha val="55000"/>
                </a:schemeClr>
              </a:gs>
              <a:gs pos="65000">
                <a:schemeClr val="bg2">
                  <a:shade val="100000"/>
                  <a:satMod val="600000"/>
                  <a:alpha val="0"/>
                </a:schemeClr>
              </a:gs>
            </a:gsLst>
            <a:lin ang="4800000" scaled="1"/>
          </a:gradFill>
          <a:ln w="317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Flowchart: Document 7"/>
          <p:cNvSpPr/>
          <p:nvPr/>
        </p:nvSpPr>
        <p:spPr>
          <a:xfrm rot="10800000">
            <a:off x="1" y="1341133"/>
            <a:ext cx="9144000" cy="4480425"/>
          </a:xfrm>
          <a:custGeom>
            <a:avLst/>
            <a:gdLst>
              <a:gd name="connsiteX0" fmla="*/ 0 w 21600"/>
              <a:gd name="connsiteY0" fmla="*/ 0 h 18944"/>
              <a:gd name="connsiteX1" fmla="*/ 21600 w 21600"/>
              <a:gd name="connsiteY1" fmla="*/ 0 h 18944"/>
              <a:gd name="connsiteX2" fmla="*/ 21600 w 21600"/>
              <a:gd name="connsiteY2" fmla="*/ 17322 h 18944"/>
              <a:gd name="connsiteX3" fmla="*/ 0 w 21600"/>
              <a:gd name="connsiteY3" fmla="*/ 18944 h 18944"/>
              <a:gd name="connsiteX4" fmla="*/ 0 w 21600"/>
              <a:gd name="connsiteY4" fmla="*/ 0 h 18944"/>
              <a:gd name="connsiteX0" fmla="*/ 0 w 21600"/>
              <a:gd name="connsiteY0" fmla="*/ 0 h 18944"/>
              <a:gd name="connsiteX1" fmla="*/ 21600 w 21600"/>
              <a:gd name="connsiteY1" fmla="*/ 0 h 18944"/>
              <a:gd name="connsiteX2" fmla="*/ 21600 w 21600"/>
              <a:gd name="connsiteY2" fmla="*/ 17322 h 18944"/>
              <a:gd name="connsiteX3" fmla="*/ 0 w 21600"/>
              <a:gd name="connsiteY3" fmla="*/ 18944 h 18944"/>
              <a:gd name="connsiteX4" fmla="*/ 0 w 21600"/>
              <a:gd name="connsiteY4" fmla="*/ 0 h 18944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691"/>
              <a:gd name="connsiteX1" fmla="*/ 21600 w 21600"/>
              <a:gd name="connsiteY1" fmla="*/ 0 h 19691"/>
              <a:gd name="connsiteX2" fmla="*/ 21600 w 21600"/>
              <a:gd name="connsiteY2" fmla="*/ 17322 h 19691"/>
              <a:gd name="connsiteX3" fmla="*/ 0 w 21600"/>
              <a:gd name="connsiteY3" fmla="*/ 19691 h 19691"/>
              <a:gd name="connsiteX4" fmla="*/ 0 w 21600"/>
              <a:gd name="connsiteY4" fmla="*/ 0 h 19691"/>
              <a:gd name="connsiteX0" fmla="*/ 0 w 21600"/>
              <a:gd name="connsiteY0" fmla="*/ 0 h 19691"/>
              <a:gd name="connsiteX1" fmla="*/ 21600 w 21600"/>
              <a:gd name="connsiteY1" fmla="*/ 0 h 19691"/>
              <a:gd name="connsiteX2" fmla="*/ 21600 w 21600"/>
              <a:gd name="connsiteY2" fmla="*/ 17322 h 19691"/>
              <a:gd name="connsiteX3" fmla="*/ 0 w 21600"/>
              <a:gd name="connsiteY3" fmla="*/ 19691 h 19691"/>
              <a:gd name="connsiteX4" fmla="*/ 0 w 21600"/>
              <a:gd name="connsiteY4" fmla="*/ 0 h 19691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20032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8684" y="24776"/>
                  <a:pt x="0" y="20032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2">
                  <a:tint val="40000"/>
                  <a:satMod val="1900000"/>
                  <a:alpha val="30000"/>
                </a:schemeClr>
              </a:gs>
              <a:gs pos="65000">
                <a:schemeClr val="bg2">
                  <a:shade val="100000"/>
                  <a:satMod val="600000"/>
                  <a:alpha val="0"/>
                </a:schemeClr>
              </a:gs>
            </a:gsLst>
            <a:lin ang="4800000" scaled="1"/>
          </a:gradFill>
          <a:ln w="317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524000"/>
          </a:xfrm>
          <a:prstGeom prst="rect">
            <a:avLst/>
          </a:prstGeom>
        </p:spPr>
        <p:txBody>
          <a:bodyPr vert="horz" lIns="0" tIns="9144" rIns="0" bIns="9144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2179637"/>
            <a:ext cx="8229600" cy="4114800"/>
          </a:xfrm>
          <a:prstGeom prst="rect">
            <a:avLst/>
          </a:prstGeom>
        </p:spPr>
        <p:txBody>
          <a:bodyPr vert="horz" lIns="9144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981200" cy="365125"/>
          </a:xfrm>
          <a:prstGeom prst="rect">
            <a:avLst/>
          </a:prstGeom>
        </p:spPr>
        <p:txBody>
          <a:bodyPr vert="horz" anchor="b"/>
          <a:lstStyle>
            <a:lvl1pPr algn="ctr">
              <a:defRPr sz="12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438400" y="6356350"/>
            <a:ext cx="2895600" cy="365125"/>
          </a:xfrm>
          <a:prstGeom prst="rect">
            <a:avLst/>
          </a:prstGeom>
        </p:spPr>
        <p:txBody>
          <a:bodyPr vert="horz" lIns="0" anchor="b"/>
          <a:lstStyle>
            <a:lvl1pPr algn="l">
              <a:defRPr sz="12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356350"/>
            <a:ext cx="533400" cy="365125"/>
          </a:xfrm>
          <a:prstGeom prst="rect">
            <a:avLst/>
          </a:prstGeom>
        </p:spPr>
        <p:txBody>
          <a:bodyPr vert="horz" lIns="91440" rIns="0" anchor="b"/>
          <a:lstStyle>
            <a:lvl1pPr algn="r">
              <a:defRPr sz="14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D0717EDC-7F1D-4D30-A68F-9467064A96E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7" descr="gal_color_web_2003"/>
          <p:cNvPicPr>
            <a:picLocks noChangeAspect="1" noChangeArrowheads="1"/>
          </p:cNvPicPr>
          <p:nvPr userDrawn="1"/>
        </p:nvPicPr>
        <p:blipFill>
          <a:blip r:embed="rId1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5562600" y="5791200"/>
            <a:ext cx="3124200" cy="749300"/>
          </a:xfrm>
          <a:prstGeom prst="rect">
            <a:avLst/>
          </a:prstGeom>
          <a:noFill/>
        </p:spPr>
      </p:pic>
      <p:sp>
        <p:nvSpPr>
          <p:cNvPr id="12" name="Line 8"/>
          <p:cNvSpPr>
            <a:spLocks noChangeShapeType="1"/>
          </p:cNvSpPr>
          <p:nvPr userDrawn="1"/>
        </p:nvSpPr>
        <p:spPr bwMode="auto">
          <a:xfrm>
            <a:off x="609600" y="6400800"/>
            <a:ext cx="4800600" cy="0"/>
          </a:xfrm>
          <a:prstGeom prst="line">
            <a:avLst/>
          </a:prstGeom>
          <a:noFill/>
          <a:ln w="38100">
            <a:solidFill>
              <a:srgbClr val="E1E1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sz="4800" b="1" kern="1200">
          <a:ln w="500">
            <a:solidFill>
              <a:schemeClr val="tx2">
                <a:shade val="20000"/>
                <a:satMod val="350000"/>
              </a:schemeClr>
            </a:solidFill>
          </a:ln>
          <a:solidFill>
            <a:schemeClr val="tx2">
              <a:tint val="100000"/>
              <a:satMod val="250000"/>
            </a:schemeClr>
          </a:solidFill>
          <a:effectLst>
            <a:outerShdw blurRad="30000" dist="30000" dir="2700000" algn="tl" rotWithShape="0">
              <a:schemeClr val="bg2">
                <a:shade val="45000"/>
                <a:satMod val="150000"/>
                <a:alpha val="9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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30936" indent="-27432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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23544" indent="-274320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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2860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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228600" algn="l" rtl="0" eaLnBrk="1" latinLnBrk="0" hangingPunct="1">
        <a:spcBef>
          <a:spcPct val="20000"/>
        </a:spcBef>
        <a:buClr>
          <a:schemeClr val="accent5"/>
        </a:buClr>
        <a:buFont typeface="Wingdings 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73352" indent="-22860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11096" indent="-228600" algn="l" rtl="0" eaLnBrk="1" latinLnBrk="0" hangingPunct="1">
        <a:spcBef>
          <a:spcPct val="20000"/>
        </a:spcBef>
        <a:buClr>
          <a:schemeClr val="tx2"/>
        </a:buClr>
        <a:buFont typeface="Wingdings 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21408" indent="-182880" algn="l" rtl="0" eaLnBrk="1" latinLnBrk="0" hangingPunct="1">
        <a:spcBef>
          <a:spcPct val="20000"/>
        </a:spcBef>
        <a:buClr>
          <a:schemeClr val="tx2"/>
        </a:buClr>
        <a:buFont typeface="Wingdings 2"/>
        <a:buChar char="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22576" indent="-182880" algn="l" rtl="0" eaLnBrk="1" latinLnBrk="0" hangingPunct="1">
        <a:spcBef>
          <a:spcPct val="20000"/>
        </a:spcBef>
        <a:buClr>
          <a:schemeClr val="tx2"/>
        </a:buClr>
        <a:buFont typeface="Wingdings 2"/>
        <a:buChar char="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7" Type="http://schemas.openxmlformats.org/officeDocument/2006/relationships/image" Target="../media/image28.jpeg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image" Target="../media/image27.jpeg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5" Type="http://schemas.openxmlformats.org/officeDocument/2006/relationships/image" Target="../media/image3.jpeg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alileo.usg.edu/express?path=/topics/georgia/&amp;view=teen" TargetMode="External"/><Relationship Id="rId3" Type="http://schemas.openxmlformats.org/officeDocument/2006/relationships/notesSlide" Target="../notesSlides/notesSlide13.xml"/><Relationship Id="rId7" Type="http://schemas.openxmlformats.org/officeDocument/2006/relationships/hyperlink" Target="http://www.galileo.usg.edu/express?link=dlg1" TargetMode="Externa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3.xml"/><Relationship Id="rId6" Type="http://schemas.openxmlformats.org/officeDocument/2006/relationships/hyperlink" Target="http://www.galileo.usg.edu/express?link=zbks" TargetMode="External"/><Relationship Id="rId5" Type="http://schemas.openxmlformats.org/officeDocument/2006/relationships/hyperlink" Target="http://www.galileo.usg.edu/express?link=zssd" TargetMode="External"/><Relationship Id="rId10" Type="http://schemas.openxmlformats.org/officeDocument/2006/relationships/hyperlink" Target="http://www.galileo.usg.edu/express?link=zkne" TargetMode="External"/><Relationship Id="rId4" Type="http://schemas.openxmlformats.org/officeDocument/2006/relationships/hyperlink" Target="http://www.galileo.usg.edu/express?link=zebk" TargetMode="External"/><Relationship Id="rId9" Type="http://schemas.openxmlformats.org/officeDocument/2006/relationships/hyperlink" Target="http://www.galileo.usg.edu/express?link=ngen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alileo.usg.edu/express?link=zebk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galileo.usg.edu/express?link=zbks" TargetMode="External"/><Relationship Id="rId4" Type="http://schemas.openxmlformats.org/officeDocument/2006/relationships/hyperlink" Target="http://www.galileo.usg.edu/express?link=zssd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alileo.usg.edu/express?link=zkne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hyperlink" Target="http://about.galileo.usg.edu/docs/materials_docs/LexilesGALILEO.doc" TargetMode="External"/><Relationship Id="rId7" Type="http://schemas.openxmlformats.org/officeDocument/2006/relationships/image" Target="../media/image35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jpeg"/><Relationship Id="rId4" Type="http://schemas.openxmlformats.org/officeDocument/2006/relationships/image" Target="../media/image32.png"/><Relationship Id="rId9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alileo.usg.edu/express?link=amem" TargetMode="External"/><Relationship Id="rId3" Type="http://schemas.openxmlformats.org/officeDocument/2006/relationships/hyperlink" Target="http://www.galileo.usg.edu/express?link=zbks" TargetMode="External"/><Relationship Id="rId7" Type="http://schemas.openxmlformats.org/officeDocument/2006/relationships/hyperlink" Target="http://www.galileo.usg.edu/express?link=zeba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alileo.usg.edu/express?path=/types/primary-source-documents/&amp;view=teen" TargetMode="External"/><Relationship Id="rId5" Type="http://schemas.openxmlformats.org/officeDocument/2006/relationships/hyperlink" Target="http://www.galileo.usg.edu/express?link=zssd" TargetMode="External"/><Relationship Id="rId4" Type="http://schemas.openxmlformats.org/officeDocument/2006/relationships/hyperlink" Target="http://www.galileo.usg.edu/express?link=dlg1" TargetMode="External"/><Relationship Id="rId9" Type="http://schemas.openxmlformats.org/officeDocument/2006/relationships/hyperlink" Target="http://www.galileo.usg.edu/express?link=zbht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alileo.usg.edu/express?link=zebk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alileo.usg.edu/express?path=/types/pictures-maps-flags/&amp;view=teen" TargetMode="External"/><Relationship Id="rId5" Type="http://schemas.openxmlformats.org/officeDocument/2006/relationships/hyperlink" Target="http://www.galileo.usg.edu/express?link=dlg1" TargetMode="External"/><Relationship Id="rId4" Type="http://schemas.openxmlformats.org/officeDocument/2006/relationships/hyperlink" Target="http://www.galileo.usg.edu/express?link=zssd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orgiastandards.org/Common-Core/Pages/ELA.aspx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georgiastandards.org/Common-Core/Pages/CCGPS_Literacy.aspx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8.png"/><Relationship Id="rId4" Type="http://schemas.openxmlformats.org/officeDocument/2006/relationships/image" Target="../media/image37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3.jpe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alileo.usg.edu/express?link=zebk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alileo.usg.edu/express?link=zssd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alileo.usg.edu/express?link=zbks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hyperlink" Target="http://www.galileo.usg.edu/express?link=zbht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alileo.usg.edu/express?path=/databases/express-links/&amp;view=high-school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help.galileo.usg.edu/educators/where_im_from_in_galileo/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help.galileo.usg.edu/educators/create_your_own_story_in_galileo/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tags" Target="../tags/tag4.xml"/><Relationship Id="rId7" Type="http://schemas.openxmlformats.org/officeDocument/2006/relationships/image" Target="../media/image2.jpe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5.xml"/><Relationship Id="rId9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1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10.gif"/><Relationship Id="rId5" Type="http://schemas.openxmlformats.org/officeDocument/2006/relationships/image" Target="../media/image9.jpeg"/><Relationship Id="rId4" Type="http://schemas.openxmlformats.org/officeDocument/2006/relationships/image" Target="../media/image8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7.xml"/><Relationship Id="rId13" Type="http://schemas.openxmlformats.org/officeDocument/2006/relationships/image" Target="../media/image17.jpeg"/><Relationship Id="rId3" Type="http://schemas.openxmlformats.org/officeDocument/2006/relationships/tags" Target="../tags/tag11.xml"/><Relationship Id="rId7" Type="http://schemas.openxmlformats.org/officeDocument/2006/relationships/slideLayout" Target="../slideLayouts/slideLayout6.xml"/><Relationship Id="rId12" Type="http://schemas.openxmlformats.org/officeDocument/2006/relationships/image" Target="../media/image16.pn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tags" Target="../tags/tag14.xml"/><Relationship Id="rId11" Type="http://schemas.openxmlformats.org/officeDocument/2006/relationships/image" Target="../media/image15.jpeg"/><Relationship Id="rId5" Type="http://schemas.openxmlformats.org/officeDocument/2006/relationships/tags" Target="../tags/tag13.xml"/><Relationship Id="rId10" Type="http://schemas.openxmlformats.org/officeDocument/2006/relationships/image" Target="../media/image14.jpeg"/><Relationship Id="rId4" Type="http://schemas.openxmlformats.org/officeDocument/2006/relationships/tags" Target="../tags/tag12.xml"/><Relationship Id="rId9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8.xml"/><Relationship Id="rId13" Type="http://schemas.openxmlformats.org/officeDocument/2006/relationships/image" Target="../media/image22.png"/><Relationship Id="rId3" Type="http://schemas.openxmlformats.org/officeDocument/2006/relationships/tags" Target="../tags/tag18.xml"/><Relationship Id="rId7" Type="http://schemas.openxmlformats.org/officeDocument/2006/relationships/slideLayout" Target="../slideLayouts/slideLayout6.xml"/><Relationship Id="rId12" Type="http://schemas.openxmlformats.org/officeDocument/2006/relationships/image" Target="../media/image21.png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tags" Target="../tags/tag21.xml"/><Relationship Id="rId11" Type="http://schemas.openxmlformats.org/officeDocument/2006/relationships/image" Target="../media/image20.png"/><Relationship Id="rId5" Type="http://schemas.openxmlformats.org/officeDocument/2006/relationships/tags" Target="../tags/tag20.xml"/><Relationship Id="rId10" Type="http://schemas.openxmlformats.org/officeDocument/2006/relationships/image" Target="../media/image19.jpeg"/><Relationship Id="rId4" Type="http://schemas.openxmlformats.org/officeDocument/2006/relationships/tags" Target="../tags/tag19.xml"/><Relationship Id="rId9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25.jpeg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3276600"/>
          </a:xfrm>
        </p:spPr>
        <p:txBody>
          <a:bodyPr>
            <a:noAutofit/>
          </a:bodyPr>
          <a:lstStyle/>
          <a:p>
            <a:pPr algn="ctr"/>
            <a:r>
              <a:rPr lang="en-US" sz="4400" dirty="0" smtClean="0"/>
              <a:t>GALILEO to the Core:</a:t>
            </a:r>
            <a:br>
              <a:rPr lang="en-US" sz="4400" dirty="0" smtClean="0"/>
            </a:br>
            <a:r>
              <a:rPr lang="en-US" sz="4400" dirty="0" smtClean="0"/>
              <a:t>Leveraging </a:t>
            </a:r>
            <a:br>
              <a:rPr lang="en-US" sz="4400" dirty="0" smtClean="0"/>
            </a:br>
            <a:r>
              <a:rPr lang="en-US" sz="4400" dirty="0" smtClean="0"/>
              <a:t>Digital Resources for</a:t>
            </a:r>
            <a:br>
              <a:rPr lang="en-US" sz="4400" dirty="0" smtClean="0"/>
            </a:br>
            <a:r>
              <a:rPr lang="en-US" sz="4400" dirty="0" smtClean="0"/>
              <a:t>Literacy in CCGPS Classes</a:t>
            </a:r>
            <a:br>
              <a:rPr lang="en-US" sz="4400" dirty="0" smtClean="0"/>
            </a:br>
            <a:r>
              <a:rPr lang="en-US" sz="4400" dirty="0" smtClean="0"/>
              <a:t>(Elementary)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267200"/>
            <a:ext cx="8229600" cy="236220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US" dirty="0" smtClean="0"/>
              <a:t>Session will begin at 3:30PM</a:t>
            </a:r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2400" dirty="0" smtClean="0"/>
              <a:t>While you are waiting, please check your audio</a:t>
            </a:r>
          </a:p>
          <a:p>
            <a:pPr algn="ctr">
              <a:buNone/>
            </a:pPr>
            <a:r>
              <a:rPr lang="en-US" sz="2400" dirty="0" smtClean="0"/>
              <a:t>(microphone and speakers)</a:t>
            </a:r>
          </a:p>
          <a:p>
            <a:pPr algn="ctr">
              <a:buNone/>
            </a:pPr>
            <a:r>
              <a:rPr lang="en-US" sz="2400" dirty="0" smtClean="0"/>
              <a:t>Go to </a:t>
            </a:r>
            <a:r>
              <a:rPr lang="en-US" sz="2400" b="1" dirty="0" smtClean="0"/>
              <a:t>Tools</a:t>
            </a:r>
            <a:r>
              <a:rPr lang="en-US" sz="2400" dirty="0" smtClean="0"/>
              <a:t> &gt; </a:t>
            </a:r>
            <a:r>
              <a:rPr lang="en-US" sz="2400" b="1" dirty="0" smtClean="0"/>
              <a:t>Audio</a:t>
            </a:r>
            <a:r>
              <a:rPr lang="en-US" sz="2400" dirty="0" smtClean="0"/>
              <a:t> &gt; </a:t>
            </a:r>
            <a:r>
              <a:rPr lang="en-US" sz="2400" b="1" dirty="0" smtClean="0"/>
              <a:t>Audio Setup Wizard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9" descr="C:\Documents and Settings\cmcgough\Local Settings\Temporary Internet Files\Content.IE5\3JAMHV63\MPj04394900000[1].jp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95800" y="3657600"/>
            <a:ext cx="3309972" cy="2209801"/>
          </a:xfrm>
          <a:prstGeom prst="rect">
            <a:avLst/>
          </a:prstGeom>
          <a:noFill/>
          <a:ln w="254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9" name="Picture 6" descr="C:\Documents and Settings\cmcgough\Local Settings\Temporary Internet Files\Content.IE5\9U25A9SK\MPj04394160000[1].jp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90600" y="1828800"/>
            <a:ext cx="2438400" cy="2438400"/>
          </a:xfrm>
          <a:prstGeom prst="rect">
            <a:avLst/>
          </a:prstGeom>
          <a:noFill/>
          <a:ln w="254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2" name="TextBox 1"/>
          <p:cNvSpPr txBox="1"/>
          <p:nvPr/>
        </p:nvSpPr>
        <p:spPr>
          <a:xfrm>
            <a:off x="3886200" y="1828800"/>
            <a:ext cx="411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Seamless access on-campus via IP authentication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Log in off campus with GALILEO password</a:t>
            </a:r>
            <a:endParaRPr lang="en-US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04800" y="304800"/>
            <a:ext cx="8229600" cy="990600"/>
          </a:xfrm>
          <a:prstGeom prst="rect">
            <a:avLst/>
          </a:prstGeom>
          <a:effectLst/>
        </p:spPr>
        <p:txBody>
          <a:bodyPr vert="horz" lIns="0" tIns="9144" rIns="0" bIns="9144" anchor="b">
            <a:normAutofit fontScale="92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 w="500">
                  <a:solidFill>
                    <a:schemeClr val="tx2">
                      <a:shade val="20000"/>
                      <a:satMod val="350000"/>
                    </a:schemeClr>
                  </a:solidFill>
                </a:ln>
                <a:solidFill>
                  <a:schemeClr val="tx2">
                    <a:tint val="100000"/>
                    <a:satMod val="250000"/>
                  </a:schemeClr>
                </a:solidFill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Get GALILEO Anytime, Anywhere</a:t>
            </a:r>
            <a:endParaRPr kumimoji="0" lang="en-US" sz="4800" b="1" i="0" u="none" strike="noStrike" kern="1200" cap="none" spc="0" normalizeH="0" baseline="0" noProof="0" dirty="0">
              <a:ln w="500">
                <a:solidFill>
                  <a:schemeClr val="tx2">
                    <a:shade val="20000"/>
                    <a:satMod val="350000"/>
                  </a:schemeClr>
                </a:solidFill>
              </a:ln>
              <a:solidFill>
                <a:schemeClr val="tx2">
                  <a:tint val="100000"/>
                  <a:satMod val="250000"/>
                </a:schemeClr>
              </a:solidFill>
              <a:effectLst>
                <a:outerShdw blurRad="30000" dist="30000" dir="2700000" algn="tl" rotWithShape="0">
                  <a:schemeClr val="bg2">
                    <a:shade val="45000"/>
                    <a:satMod val="150000"/>
                    <a:alpha val="90000"/>
                  </a:scheme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90600"/>
          </a:xfrm>
        </p:spPr>
        <p:txBody>
          <a:bodyPr/>
          <a:lstStyle/>
          <a:p>
            <a:r>
              <a:rPr lang="en-US" b="1" dirty="0" smtClean="0"/>
              <a:t>GALILEO Password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24400" y="3352800"/>
            <a:ext cx="1276350" cy="10858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2133600" y="3505200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Passwords change 4 times a year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429" y="1775119"/>
            <a:ext cx="2900363" cy="98889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4032455" y="1752600"/>
            <a:ext cx="373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Each public school system, private school, public library system, and academic institution gets a unique password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05400" y="5562600"/>
            <a:ext cx="1866900" cy="8382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Oval 9"/>
          <p:cNvSpPr/>
          <p:nvPr/>
        </p:nvSpPr>
        <p:spPr>
          <a:xfrm>
            <a:off x="5943600" y="5867400"/>
            <a:ext cx="990600" cy="304800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219200" y="4800600"/>
            <a:ext cx="4191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Teachers</a:t>
            </a:r>
            <a:r>
              <a:rPr lang="en-US" dirty="0" smtClean="0"/>
              <a:t>: Get your password from your media specialist</a:t>
            </a:r>
          </a:p>
          <a:p>
            <a:endParaRPr lang="en-US" dirty="0" smtClean="0"/>
          </a:p>
          <a:p>
            <a:r>
              <a:rPr lang="en-US" b="1" dirty="0" smtClean="0"/>
              <a:t>Media specialists</a:t>
            </a:r>
            <a:r>
              <a:rPr lang="en-US" dirty="0" smtClean="0"/>
              <a:t>: Request to be added to the password list by contacting us.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05514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4294967295"/>
          </p:nvPr>
        </p:nvSpPr>
        <p:spPr>
          <a:xfrm>
            <a:off x="533400" y="1828800"/>
            <a:ext cx="7772400" cy="1219200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kern="1200" dirty="0" smtClean="0">
                <a:latin typeface="Lucida Sans Unicode" pitchFamily="34" charset="0"/>
                <a:cs typeface="Lucida Sans Unicode" pitchFamily="34" charset="0"/>
              </a:rPr>
              <a:t>A Tour of GALILEO</a:t>
            </a:r>
            <a:endParaRPr lang="en-US" sz="3600" dirty="0" smtClean="0">
              <a:latin typeface="Lucida Sans Unicode" pitchFamily="34" charset="0"/>
              <a:cs typeface="Lucida Sans Unicode" pitchFamily="34" charset="0"/>
            </a:endParaRPr>
          </a:p>
        </p:txBody>
      </p:sp>
      <p:sp>
        <p:nvSpPr>
          <p:cNvPr id="8" name="PPTShape_0"/>
          <p:cNvSpPr txBox="1">
            <a:spLocks/>
          </p:cNvSpPr>
          <p:nvPr/>
        </p:nvSpPr>
        <p:spPr bwMode="auto">
          <a:xfrm>
            <a:off x="685800" y="4876800"/>
            <a:ext cx="7772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12" name="Picture 11" descr="galileohome.jp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2667000" y="2667000"/>
            <a:ext cx="3462970" cy="2296100"/>
          </a:xfrm>
          <a:prstGeom prst="rect">
            <a:avLst/>
          </a:prstGeom>
          <a:ln w="25400">
            <a:solidFill>
              <a:schemeClr val="tx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PPTShape_1"/>
          <p:cNvSpPr txBox="1">
            <a:spLocks/>
          </p:cNvSpPr>
          <p:nvPr/>
        </p:nvSpPr>
        <p:spPr bwMode="auto">
          <a:xfrm>
            <a:off x="1447800" y="5562600"/>
            <a:ext cx="6324600" cy="6858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en-US" sz="3600" dirty="0" smtClean="0">
                <a:latin typeface="Lucida Sans Unicode" pitchFamily="34" charset="0"/>
                <a:cs typeface="Lucida Sans Unicode" pitchFamily="34" charset="0"/>
              </a:rPr>
              <a:t>http://www.galileo.usg.edu</a:t>
            </a:r>
            <a:endParaRPr kumimoji="0" lang="en-US" sz="3600" b="0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Lucida Sans Unicode" pitchFamily="34" charset="0"/>
              <a:cs typeface="Lucida Sans Unicode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381000" y="228600"/>
            <a:ext cx="8229600" cy="1066800"/>
          </a:xfrm>
          <a:prstGeom prst="rect">
            <a:avLst/>
          </a:prstGeom>
          <a:effectLst/>
        </p:spPr>
        <p:txBody>
          <a:bodyPr vert="horz" lIns="0" tIns="9144" rIns="0" bIns="9144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 w="500">
                  <a:solidFill>
                    <a:schemeClr val="tx2">
                      <a:shade val="20000"/>
                      <a:satMod val="350000"/>
                    </a:schemeClr>
                  </a:solidFill>
                </a:ln>
                <a:solidFill>
                  <a:schemeClr val="tx2">
                    <a:tint val="100000"/>
                    <a:satMod val="2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Up Next</a:t>
            </a:r>
            <a:endParaRPr kumimoji="0" lang="en-US" sz="4800" b="1" i="0" u="none" strike="noStrike" kern="1200" cap="none" spc="0" normalizeH="0" baseline="0" noProof="0" dirty="0">
              <a:ln w="500">
                <a:solidFill>
                  <a:schemeClr val="tx2">
                    <a:shade val="20000"/>
                    <a:satMod val="350000"/>
                  </a:schemeClr>
                </a:solidFill>
              </a:ln>
              <a:solidFill>
                <a:schemeClr val="tx2">
                  <a:tint val="100000"/>
                  <a:satMod val="2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PTShape_0"/>
          <p:cNvSpPr txBox="1">
            <a:spLocks/>
          </p:cNvSpPr>
          <p:nvPr/>
        </p:nvSpPr>
        <p:spPr bwMode="auto">
          <a:xfrm>
            <a:off x="685800" y="4876800"/>
            <a:ext cx="7772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457200" y="1981200"/>
            <a:ext cx="8229600" cy="44196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hlinkClick r:id="rId4"/>
              </a:rPr>
              <a:t>Britannica Elementary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hlinkClick r:id="rId5"/>
              </a:rPr>
              <a:t>SIRS Discoverer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hlinkClick r:id="rId6"/>
              </a:rPr>
              <a:t>Kids Search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r>
              <a:rPr lang="en-US" sz="2800" kern="0" dirty="0" smtClean="0">
                <a:latin typeface="+mn-lt"/>
                <a:hlinkClick r:id="rId7"/>
              </a:rPr>
              <a:t>Digital Library of Georgia</a:t>
            </a:r>
            <a:endParaRPr lang="en-US" sz="2800" kern="0" dirty="0" smtClean="0">
              <a:latin typeface="+mn-lt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lang="en-US" sz="2800" kern="0" dirty="0" smtClean="0">
                <a:latin typeface="+mn-lt"/>
              </a:rPr>
              <a:t>Teen </a:t>
            </a:r>
            <a:r>
              <a:rPr lang="en-US" sz="2800" kern="0" dirty="0" smtClean="0">
                <a:latin typeface="+mn-lt"/>
              </a:rPr>
              <a:t>&gt; </a:t>
            </a:r>
            <a:r>
              <a:rPr lang="en-US" sz="2800" kern="0" dirty="0" smtClean="0">
                <a:latin typeface="+mn-lt"/>
                <a:hlinkClick r:id="rId8"/>
              </a:rPr>
              <a:t>Georgia</a:t>
            </a:r>
            <a:endParaRPr lang="en-US" sz="2800" kern="0" dirty="0" smtClean="0">
              <a:latin typeface="+mn-lt"/>
            </a:endParaRPr>
          </a:p>
          <a:p>
            <a:pPr marL="1200150" lvl="2" indent="-285750">
              <a:spcBef>
                <a:spcPct val="20000"/>
              </a:spcBef>
              <a:buFontTx/>
              <a:buChar char="–"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hlinkClick r:id="rId9"/>
              </a:rPr>
              <a:t>New Georgia Encyclopedia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 kern="0" dirty="0" smtClean="0">
                <a:latin typeface="+mn-lt"/>
              </a:rPr>
              <a:t>Teen &gt; </a:t>
            </a:r>
            <a:r>
              <a:rPr lang="en-US" sz="2800" dirty="0" smtClean="0">
                <a:latin typeface="+mn-lt"/>
                <a:hlinkClick r:id="rId10"/>
              </a:rPr>
              <a:t>NoveList </a:t>
            </a:r>
            <a:r>
              <a:rPr lang="en-US" sz="2800" dirty="0" smtClean="0">
                <a:latin typeface="+mn-lt"/>
                <a:hlinkClick r:id="rId10"/>
              </a:rPr>
              <a:t>K-8</a:t>
            </a:r>
            <a:endParaRPr lang="en-US" sz="2800" dirty="0" smtClean="0">
              <a:latin typeface="+mn-lt"/>
            </a:endParaRPr>
          </a:p>
          <a:p>
            <a:pPr marL="742950" lvl="1" indent="-285750">
              <a:spcBef>
                <a:spcPct val="20000"/>
              </a:spcBef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304800"/>
            <a:ext cx="8229600" cy="1219200"/>
          </a:xfrm>
          <a:prstGeom prst="rect">
            <a:avLst/>
          </a:prstGeom>
          <a:effectLst/>
        </p:spPr>
        <p:txBody>
          <a:bodyPr vert="horz" lIns="0" tIns="9144" rIns="0" bIns="9144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 w="500">
                  <a:solidFill>
                    <a:schemeClr val="tx2">
                      <a:shade val="20000"/>
                      <a:satMod val="350000"/>
                    </a:schemeClr>
                  </a:solidFill>
                </a:ln>
                <a:solidFill>
                  <a:schemeClr val="tx2">
                    <a:tint val="100000"/>
                    <a:satMod val="2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Tour</a:t>
            </a:r>
            <a:endParaRPr kumimoji="0" lang="en-US" sz="4800" b="1" i="0" u="none" strike="noStrike" kern="1200" cap="none" spc="0" normalizeH="0" baseline="0" noProof="0" dirty="0">
              <a:ln w="500">
                <a:solidFill>
                  <a:schemeClr val="tx2">
                    <a:shade val="20000"/>
                    <a:satMod val="350000"/>
                  </a:schemeClr>
                </a:solidFill>
              </a:ln>
              <a:solidFill>
                <a:schemeClr val="tx2">
                  <a:tint val="100000"/>
                  <a:satMod val="2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219200"/>
          </a:xfrm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GALILEO offers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057400"/>
            <a:ext cx="7924800" cy="4068763"/>
          </a:xfrm>
        </p:spPr>
        <p:txBody>
          <a:bodyPr/>
          <a:lstStyle/>
          <a:p>
            <a:r>
              <a:rPr lang="en-US" dirty="0" smtClean="0"/>
              <a:t>On-level informational text</a:t>
            </a:r>
          </a:p>
          <a:p>
            <a:r>
              <a:rPr lang="en-US" dirty="0" smtClean="0"/>
              <a:t>Primary sources</a:t>
            </a:r>
          </a:p>
          <a:p>
            <a:r>
              <a:rPr lang="en-US" dirty="0" smtClean="0"/>
              <a:t>Multimedia</a:t>
            </a:r>
          </a:p>
          <a:p>
            <a:r>
              <a:rPr lang="en-US" dirty="0" smtClean="0"/>
              <a:t>Citing</a:t>
            </a:r>
          </a:p>
          <a:p>
            <a:r>
              <a:rPr lang="en-US" dirty="0" smtClean="0"/>
              <a:t>Curriculum Tools</a:t>
            </a:r>
          </a:p>
          <a:p>
            <a:r>
              <a:rPr lang="en-US" dirty="0" smtClean="0"/>
              <a:t>Lesson Plans from GALILEO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325562"/>
          </a:xfrm>
        </p:spPr>
        <p:txBody>
          <a:bodyPr>
            <a:normAutofit/>
          </a:bodyPr>
          <a:lstStyle/>
          <a:p>
            <a:r>
              <a:rPr lang="en-US" sz="5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Informational Text</a:t>
            </a:r>
            <a:br>
              <a:rPr lang="en-US" sz="5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ELACCXRI: Reading Informational Standards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572000"/>
          </a:xfrm>
        </p:spPr>
        <p:txBody>
          <a:bodyPr>
            <a:normAutofit/>
          </a:bodyPr>
          <a:lstStyle/>
          <a:p>
            <a:pPr lvl="1"/>
            <a:r>
              <a:rPr lang="en-US" dirty="0" smtClean="0">
                <a:hlinkClick r:id="rId3"/>
              </a:rPr>
              <a:t>Britannica </a:t>
            </a:r>
            <a:r>
              <a:rPr lang="en-US" dirty="0" smtClean="0">
                <a:hlinkClick r:id="rId3"/>
              </a:rPr>
              <a:t>Elementary</a:t>
            </a:r>
            <a:r>
              <a:rPr lang="en-US" dirty="0" smtClean="0"/>
              <a:t> </a:t>
            </a:r>
          </a:p>
          <a:p>
            <a:pPr lvl="2"/>
            <a:r>
              <a:rPr lang="en-US" dirty="0" smtClean="0"/>
              <a:t>E</a:t>
            </a:r>
            <a:r>
              <a:rPr lang="en-US" dirty="0" smtClean="0"/>
              <a:t>ncyclopedia articles at an elementary reading level</a:t>
            </a:r>
          </a:p>
          <a:p>
            <a:pPr lvl="2"/>
            <a:r>
              <a:rPr lang="en-US" dirty="0" smtClean="0"/>
              <a:t>C</a:t>
            </a:r>
            <a:r>
              <a:rPr lang="en-US" dirty="0" smtClean="0"/>
              <a:t>lick speaker icons for articles to be read aloud </a:t>
            </a:r>
            <a:endParaRPr lang="en-US" dirty="0" smtClean="0"/>
          </a:p>
          <a:p>
            <a:pPr lvl="1"/>
            <a:r>
              <a:rPr lang="en-US" dirty="0" smtClean="0">
                <a:hlinkClick r:id="rId4"/>
              </a:rPr>
              <a:t>SIRS </a:t>
            </a:r>
            <a:r>
              <a:rPr lang="en-US" dirty="0" smtClean="0">
                <a:hlinkClick r:id="rId4"/>
              </a:rPr>
              <a:t>Discoverer</a:t>
            </a:r>
            <a:endParaRPr lang="en-US" dirty="0" smtClean="0"/>
          </a:p>
          <a:p>
            <a:pPr lvl="2"/>
            <a:r>
              <a:rPr lang="en-US" dirty="0" smtClean="0"/>
              <a:t>Magazine articles from children’s magazines</a:t>
            </a:r>
          </a:p>
          <a:p>
            <a:pPr lvl="2"/>
            <a:r>
              <a:rPr lang="en-US" dirty="0" smtClean="0"/>
              <a:t>Newspaper articles</a:t>
            </a:r>
            <a:endParaRPr lang="en-US" dirty="0" smtClean="0"/>
          </a:p>
          <a:p>
            <a:pPr lvl="1"/>
            <a:r>
              <a:rPr lang="en-US" dirty="0" smtClean="0">
                <a:hlinkClick r:id="rId5"/>
              </a:rPr>
              <a:t>Kids Search</a:t>
            </a:r>
            <a:r>
              <a:rPr lang="en-US" dirty="0" smtClean="0"/>
              <a:t> </a:t>
            </a:r>
            <a:endParaRPr lang="en-US" dirty="0" smtClean="0"/>
          </a:p>
          <a:p>
            <a:pPr lvl="2"/>
            <a:r>
              <a:rPr lang="en-US" dirty="0" smtClean="0"/>
              <a:t>Magazine and newspaper articles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01762"/>
          </a:xfrm>
        </p:spPr>
        <p:txBody>
          <a:bodyPr>
            <a:norm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Literary Text</a:t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ELACCXRL: Reading Literary Standards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179637"/>
            <a:ext cx="8534400" cy="4114800"/>
          </a:xfrm>
        </p:spPr>
        <p:txBody>
          <a:bodyPr>
            <a:normAutofit/>
          </a:bodyPr>
          <a:lstStyle/>
          <a:p>
            <a:r>
              <a:rPr lang="en-US" dirty="0" smtClean="0">
                <a:hlinkClick r:id="rId3"/>
              </a:rPr>
              <a:t>NoveList K-8</a:t>
            </a:r>
            <a:endParaRPr lang="en-US" dirty="0" smtClean="0"/>
          </a:p>
          <a:p>
            <a:pPr lvl="1"/>
            <a:r>
              <a:rPr lang="en-US" dirty="0" smtClean="0"/>
              <a:t>Book and author recommendations</a:t>
            </a:r>
          </a:p>
          <a:p>
            <a:pPr lvl="1"/>
            <a:r>
              <a:rPr lang="en-US" dirty="0" smtClean="0"/>
              <a:t>Curriculum-based book lists (by grade and topic)</a:t>
            </a:r>
          </a:p>
          <a:p>
            <a:pPr lvl="1"/>
            <a:r>
              <a:rPr lang="en-US" dirty="0" smtClean="0"/>
              <a:t>Picture Book </a:t>
            </a:r>
            <a:r>
              <a:rPr lang="en-US" dirty="0" smtClean="0"/>
              <a:t>Extenders - activities to accompany picture books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524000"/>
          </a:xfrm>
        </p:spPr>
        <p:txBody>
          <a:bodyPr>
            <a:normAutofit/>
          </a:bodyPr>
          <a:lstStyle/>
          <a:p>
            <a:r>
              <a:rPr lang="en-US" sz="5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On-Level Text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858000" cy="2133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Many GALILEO resources include Lexile scores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See </a:t>
            </a:r>
            <a:r>
              <a:rPr lang="en-US" dirty="0" smtClean="0">
                <a:hlinkClick r:id="rId3"/>
              </a:rPr>
              <a:t>Lexile Handout</a:t>
            </a:r>
            <a:endParaRPr lang="en-US" dirty="0" smtClean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2590800"/>
            <a:ext cx="3934691" cy="1202267"/>
          </a:xfrm>
          <a:prstGeom prst="rect">
            <a:avLst/>
          </a:prstGeom>
          <a:noFill/>
          <a:ln w="9525">
            <a:solidFill>
              <a:schemeClr val="tx1">
                <a:lumMod val="65000"/>
              </a:schemeClr>
            </a:solidFill>
            <a:miter lim="800000"/>
            <a:headEnd/>
            <a:tailEnd/>
          </a:ln>
        </p:spPr>
      </p:pic>
      <p:sp>
        <p:nvSpPr>
          <p:cNvPr id="9" name="Oval 8"/>
          <p:cNvSpPr/>
          <p:nvPr/>
        </p:nvSpPr>
        <p:spPr>
          <a:xfrm>
            <a:off x="6324600" y="2895600"/>
            <a:ext cx="1143000" cy="38100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ebscohostlog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95800" y="3505200"/>
            <a:ext cx="762000" cy="672936"/>
          </a:xfrm>
          <a:prstGeom prst="rect">
            <a:avLst/>
          </a:prstGeom>
          <a:ln>
            <a:solidFill>
              <a:schemeClr val="tx1">
                <a:lumMod val="65000"/>
              </a:schemeClr>
            </a:solidFill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000" y="4648200"/>
            <a:ext cx="4121995" cy="1339277"/>
          </a:xfrm>
          <a:prstGeom prst="rect">
            <a:avLst/>
          </a:prstGeom>
          <a:noFill/>
          <a:ln w="9525">
            <a:solidFill>
              <a:schemeClr val="tx1">
                <a:lumMod val="65000"/>
              </a:schemeClr>
            </a:solidFill>
            <a:miter lim="800000"/>
            <a:headEnd/>
            <a:tailEnd/>
          </a:ln>
        </p:spPr>
      </p:pic>
      <p:sp>
        <p:nvSpPr>
          <p:cNvPr id="6" name="Oval 5"/>
          <p:cNvSpPr/>
          <p:nvPr/>
        </p:nvSpPr>
        <p:spPr>
          <a:xfrm>
            <a:off x="990600" y="5562600"/>
            <a:ext cx="1676400" cy="45720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novelist200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886200" y="5791200"/>
            <a:ext cx="1295400" cy="647700"/>
          </a:xfrm>
          <a:prstGeom prst="rect">
            <a:avLst/>
          </a:prstGeom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34000" y="4849452"/>
            <a:ext cx="3604602" cy="770298"/>
          </a:xfrm>
          <a:prstGeom prst="rect">
            <a:avLst/>
          </a:prstGeom>
          <a:noFill/>
          <a:ln w="9525">
            <a:solidFill>
              <a:schemeClr val="tx1">
                <a:lumMod val="65000"/>
              </a:schemeClr>
            </a:solidFill>
            <a:miter lim="800000"/>
            <a:headEnd/>
            <a:tailEnd/>
          </a:ln>
        </p:spPr>
      </p:pic>
      <p:pic>
        <p:nvPicPr>
          <p:cNvPr id="16" name="Picture 15" descr="SIRSDisco-SL-107by70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848600" y="5486400"/>
            <a:ext cx="1019175" cy="666750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7467600" y="4953000"/>
            <a:ext cx="1295400" cy="38100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752600"/>
          </a:xfrm>
        </p:spPr>
        <p:txBody>
          <a:bodyPr>
            <a:normAutofit/>
          </a:bodyPr>
          <a:lstStyle/>
          <a:p>
            <a:r>
              <a:rPr lang="en-US" sz="5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Primary Sources</a:t>
            </a:r>
            <a:br>
              <a:rPr lang="en-US" sz="5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LXRH: Literacy Standards for Reading in History and Social Studies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362200"/>
            <a:ext cx="8610600" cy="3810000"/>
          </a:xfrm>
        </p:spPr>
        <p:txBody>
          <a:bodyPr>
            <a:normAutofit lnSpcReduction="10000"/>
          </a:bodyPr>
          <a:lstStyle/>
          <a:p>
            <a:pPr lvl="1"/>
            <a:r>
              <a:rPr lang="en-US" dirty="0" smtClean="0">
                <a:hlinkClick r:id="rId3"/>
              </a:rPr>
              <a:t>Kids </a:t>
            </a:r>
            <a:r>
              <a:rPr lang="en-US" dirty="0" smtClean="0">
                <a:hlinkClick r:id="rId3"/>
              </a:rPr>
              <a:t>Search</a:t>
            </a:r>
            <a:endParaRPr lang="en-US" dirty="0" smtClean="0"/>
          </a:p>
          <a:p>
            <a:pPr lvl="1"/>
            <a:r>
              <a:rPr lang="en-US" dirty="0" smtClean="0">
                <a:hlinkClick r:id="rId4"/>
              </a:rPr>
              <a:t>Digital Library of </a:t>
            </a:r>
            <a:r>
              <a:rPr lang="en-US" dirty="0" smtClean="0">
                <a:hlinkClick r:id="rId4"/>
              </a:rPr>
              <a:t>Georgia</a:t>
            </a:r>
            <a:endParaRPr lang="en-US" dirty="0" smtClean="0"/>
          </a:p>
          <a:p>
            <a:pPr lvl="1"/>
            <a:r>
              <a:rPr lang="en-US" dirty="0" smtClean="0">
                <a:hlinkClick r:id="rId5"/>
              </a:rPr>
              <a:t>SIRS Discoverer</a:t>
            </a:r>
            <a:endParaRPr lang="en-US" dirty="0" smtClean="0"/>
          </a:p>
          <a:p>
            <a:pPr lvl="2"/>
            <a:r>
              <a:rPr lang="en-US" dirty="0" smtClean="0"/>
              <a:t>Maps – current, historical, and outline</a:t>
            </a:r>
            <a:endParaRPr lang="en-US" dirty="0" smtClean="0"/>
          </a:p>
          <a:p>
            <a:pPr lvl="1"/>
            <a:r>
              <a:rPr lang="en-US" dirty="0" smtClean="0"/>
              <a:t>See more at</a:t>
            </a:r>
          </a:p>
          <a:p>
            <a:pPr lvl="2"/>
            <a:r>
              <a:rPr lang="en-US" dirty="0" smtClean="0"/>
              <a:t>Teen &gt; By Type &gt; </a:t>
            </a:r>
            <a:r>
              <a:rPr lang="en-US" dirty="0" smtClean="0">
                <a:hlinkClick r:id="rId6"/>
              </a:rPr>
              <a:t>Primary Source Documents</a:t>
            </a:r>
            <a:endParaRPr lang="en-US" dirty="0" smtClean="0"/>
          </a:p>
          <a:p>
            <a:pPr lvl="3"/>
            <a:r>
              <a:rPr lang="en-US" dirty="0" smtClean="0">
                <a:hlinkClick r:id="rId7"/>
              </a:rPr>
              <a:t>Annals </a:t>
            </a:r>
            <a:r>
              <a:rPr lang="en-US" dirty="0" smtClean="0">
                <a:hlinkClick r:id="rId7"/>
              </a:rPr>
              <a:t>of American History</a:t>
            </a:r>
            <a:r>
              <a:rPr lang="en-US" dirty="0" smtClean="0"/>
              <a:t> (from Britannica)</a:t>
            </a:r>
          </a:p>
          <a:p>
            <a:pPr lvl="3"/>
            <a:r>
              <a:rPr lang="en-US" dirty="0" smtClean="0">
                <a:hlinkClick r:id="rId8"/>
              </a:rPr>
              <a:t>American Memory</a:t>
            </a:r>
            <a:r>
              <a:rPr lang="en-US" dirty="0" smtClean="0"/>
              <a:t> (from Library of Congress)</a:t>
            </a:r>
          </a:p>
          <a:p>
            <a:pPr lvl="3"/>
            <a:r>
              <a:rPr lang="en-US" dirty="0" smtClean="0">
                <a:hlinkClick r:id="rId9"/>
              </a:rPr>
              <a:t>History </a:t>
            </a:r>
            <a:r>
              <a:rPr lang="en-US" dirty="0" smtClean="0">
                <a:hlinkClick r:id="rId9"/>
              </a:rPr>
              <a:t>Reference Center</a:t>
            </a:r>
            <a:r>
              <a:rPr lang="en-US" dirty="0" smtClean="0"/>
              <a:t> (grades 5-12</a:t>
            </a:r>
            <a:r>
              <a:rPr lang="en-US" dirty="0" smtClean="0"/>
              <a:t>)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>
            <a:norm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Multimedia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382000" cy="4724400"/>
          </a:xfrm>
        </p:spPr>
        <p:txBody>
          <a:bodyPr>
            <a:normAutofit/>
          </a:bodyPr>
          <a:lstStyle/>
          <a:p>
            <a:r>
              <a:rPr lang="en-US" dirty="0" smtClean="0"/>
              <a:t>GALILEO offers resources with images, videos, and/or audio</a:t>
            </a:r>
          </a:p>
          <a:p>
            <a:pPr lvl="1"/>
            <a:r>
              <a:rPr lang="en-US" dirty="0" smtClean="0">
                <a:hlinkClick r:id="rId3"/>
              </a:rPr>
              <a:t>Britannica </a:t>
            </a:r>
            <a:r>
              <a:rPr lang="en-US" dirty="0" smtClean="0">
                <a:hlinkClick r:id="rId3"/>
              </a:rPr>
              <a:t>Elementary</a:t>
            </a:r>
            <a:endParaRPr lang="en-US" dirty="0" smtClean="0"/>
          </a:p>
          <a:p>
            <a:pPr lvl="2"/>
            <a:r>
              <a:rPr lang="en-US" dirty="0" smtClean="0"/>
              <a:t>Images and videos with preformatted citations</a:t>
            </a:r>
            <a:endParaRPr lang="en-US" dirty="0" smtClean="0"/>
          </a:p>
          <a:p>
            <a:pPr lvl="1"/>
            <a:r>
              <a:rPr lang="en-US" dirty="0" smtClean="0">
                <a:hlinkClick r:id="rId4"/>
              </a:rPr>
              <a:t>SIRS </a:t>
            </a:r>
            <a:r>
              <a:rPr lang="en-US" dirty="0" smtClean="0">
                <a:hlinkClick r:id="rId4"/>
              </a:rPr>
              <a:t>Discoverer</a:t>
            </a:r>
            <a:endParaRPr lang="en-US" dirty="0" smtClean="0"/>
          </a:p>
          <a:p>
            <a:pPr lvl="2"/>
            <a:r>
              <a:rPr lang="en-US" dirty="0" smtClean="0"/>
              <a:t>Images, diagrams, charts</a:t>
            </a:r>
            <a:r>
              <a:rPr lang="en-US" dirty="0" smtClean="0"/>
              <a:t> </a:t>
            </a:r>
            <a:endParaRPr lang="en-US" dirty="0" smtClean="0"/>
          </a:p>
          <a:p>
            <a:pPr lvl="1"/>
            <a:r>
              <a:rPr lang="en-US" dirty="0" smtClean="0">
                <a:hlinkClick r:id="rId5"/>
              </a:rPr>
              <a:t>Digital Library of </a:t>
            </a:r>
            <a:r>
              <a:rPr lang="en-US" dirty="0" smtClean="0">
                <a:hlinkClick r:id="rId5"/>
              </a:rPr>
              <a:t>Georgia</a:t>
            </a:r>
            <a:endParaRPr lang="en-US" dirty="0" smtClean="0"/>
          </a:p>
          <a:p>
            <a:pPr lvl="2"/>
            <a:r>
              <a:rPr lang="en-US" dirty="0" smtClean="0"/>
              <a:t>Historical images, some audio and video</a:t>
            </a:r>
            <a:endParaRPr lang="en-US" dirty="0" smtClean="0"/>
          </a:p>
          <a:p>
            <a:pPr lvl="1"/>
            <a:r>
              <a:rPr lang="en-US" dirty="0" smtClean="0"/>
              <a:t>See more in </a:t>
            </a:r>
          </a:p>
          <a:p>
            <a:pPr lvl="2"/>
            <a:r>
              <a:rPr lang="en-US" dirty="0" smtClean="0"/>
              <a:t>Teen &gt; By Type &gt; </a:t>
            </a:r>
            <a:r>
              <a:rPr lang="en-US" dirty="0" smtClean="0">
                <a:hlinkClick r:id="rId6"/>
              </a:rPr>
              <a:t>Pictures, Maps, and Flags</a:t>
            </a:r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066800"/>
          </a:xfrm>
        </p:spPr>
        <p:txBody>
          <a:bodyPr/>
          <a:lstStyle/>
          <a:p>
            <a:r>
              <a:rPr lang="en-US" dirty="0" smtClean="0"/>
              <a:t>Viewing Archived Webinar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ELA Georgiastandards.org: </a:t>
            </a:r>
            <a:r>
              <a:rPr lang="en-US" dirty="0" smtClean="0">
                <a:hlinkClick r:id="rId3"/>
              </a:rPr>
              <a:t>https://www.georgiastandards.org/Common-Core/Pages/ELA.aspx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Literacy </a:t>
            </a:r>
            <a:r>
              <a:rPr lang="en-US" dirty="0" smtClean="0"/>
              <a:t>Georgiastandards.org:</a:t>
            </a:r>
          </a:p>
          <a:p>
            <a:pPr marL="0" indent="0">
              <a:buNone/>
            </a:pPr>
            <a:r>
              <a:rPr lang="en-US" dirty="0" smtClean="0">
                <a:hlinkClick r:id="rId4"/>
              </a:rPr>
              <a:t>https://www.georgiastandards.org/Common-Core/Pages/CCGPS_Literacy.aspx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286396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14400"/>
          </a:xfrm>
        </p:spPr>
        <p:txBody>
          <a:bodyPr>
            <a:norm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Citing Sources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1"/>
            <a:ext cx="8153400" cy="25908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Several GALILEO resources have pre-formatted citations for articles</a:t>
            </a:r>
          </a:p>
          <a:p>
            <a:pPr lvl="1"/>
            <a:endParaRPr lang="en-US" dirty="0"/>
          </a:p>
        </p:txBody>
      </p:sp>
      <p:pic>
        <p:nvPicPr>
          <p:cNvPr id="7" name="Picture 6" descr="SIRSDisco-SL-107by7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10400" y="2743200"/>
            <a:ext cx="1445350" cy="945556"/>
          </a:xfrm>
          <a:prstGeom prst="rect">
            <a:avLst/>
          </a:prstGeom>
        </p:spPr>
      </p:pic>
      <p:pic>
        <p:nvPicPr>
          <p:cNvPr id="6146" name="Picture 2" descr="Encyclopædia Britannica School Edition - Butt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3200400"/>
            <a:ext cx="2508735" cy="914400"/>
          </a:xfrm>
          <a:prstGeom prst="rect">
            <a:avLst/>
          </a:prstGeom>
          <a:noFill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52600" y="4953000"/>
            <a:ext cx="5947531" cy="1600200"/>
          </a:xfrm>
          <a:prstGeom prst="rect">
            <a:avLst/>
          </a:prstGeom>
          <a:noFill/>
          <a:ln w="9525">
            <a:solidFill>
              <a:schemeClr val="tx1">
                <a:lumMod val="65000"/>
              </a:schemeClr>
            </a:solidFill>
            <a:miter lim="800000"/>
            <a:headEnd/>
            <a:tailEnd/>
          </a:ln>
        </p:spPr>
      </p:pic>
      <p:pic>
        <p:nvPicPr>
          <p:cNvPr id="4" name="Picture 3" descr="ebscohostlogo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876800" y="3886200"/>
            <a:ext cx="1502709" cy="1327067"/>
          </a:xfrm>
          <a:prstGeom prst="rect">
            <a:avLst/>
          </a:prstGeom>
          <a:ln>
            <a:solidFill>
              <a:schemeClr val="tx1">
                <a:lumMod val="6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14400"/>
          </a:xfrm>
        </p:spPr>
        <p:txBody>
          <a:bodyPr>
            <a:norm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Citing Sources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8229600" cy="4465637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Several GALILEO resources offer </a:t>
            </a:r>
            <a:r>
              <a:rPr lang="en-US" dirty="0" smtClean="0"/>
              <a:t>persistent links to articles</a:t>
            </a:r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3" descr="ebscohost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" y="3124200"/>
            <a:ext cx="1295400" cy="1143989"/>
          </a:xfrm>
          <a:prstGeom prst="rect">
            <a:avLst/>
          </a:prstGeom>
          <a:ln>
            <a:solidFill>
              <a:schemeClr val="tx1">
                <a:lumMod val="65000"/>
              </a:schemeClr>
            </a:solidFill>
          </a:ln>
        </p:spPr>
      </p:pic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76400" y="4114800"/>
            <a:ext cx="1219200" cy="700391"/>
          </a:xfrm>
          <a:prstGeom prst="rect">
            <a:avLst/>
          </a:prstGeom>
          <a:noFill/>
          <a:ln w="9525">
            <a:solidFill>
              <a:schemeClr val="tx1">
                <a:lumMod val="65000"/>
              </a:schemeClr>
            </a:solidFill>
            <a:miter lim="800000"/>
            <a:headEnd/>
            <a:tailEnd/>
          </a:ln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8200" y="2819400"/>
            <a:ext cx="3962400" cy="866775"/>
          </a:xfrm>
          <a:prstGeom prst="rect">
            <a:avLst/>
          </a:prstGeom>
          <a:noFill/>
          <a:ln w="9525">
            <a:solidFill>
              <a:schemeClr val="tx1">
                <a:lumMod val="65000"/>
              </a:schemeClr>
            </a:solidFill>
            <a:miter lim="800000"/>
            <a:headEnd/>
            <a:tailEnd/>
          </a:ln>
        </p:spPr>
      </p:pic>
      <p:pic>
        <p:nvPicPr>
          <p:cNvPr id="6146" name="Picture 2" descr="Encyclopædia Britannica School Edition - Butto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14800" y="3733800"/>
            <a:ext cx="1881551" cy="685800"/>
          </a:xfrm>
          <a:prstGeom prst="rect">
            <a:avLst/>
          </a:prstGeom>
          <a:noFill/>
        </p:spPr>
      </p:pic>
      <p:pic>
        <p:nvPicPr>
          <p:cNvPr id="36870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43400" y="5257800"/>
            <a:ext cx="27813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1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81400" y="5943600"/>
            <a:ext cx="4924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066800"/>
          </a:xfrm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Encyclopædia Britannica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2438401"/>
          </a:xfrm>
        </p:spPr>
        <p:txBody>
          <a:bodyPr>
            <a:normAutofit/>
          </a:bodyPr>
          <a:lstStyle/>
          <a:p>
            <a:pPr marL="320040" lvl="1" indent="-320040">
              <a:buClr>
                <a:schemeClr val="accent1"/>
              </a:buClr>
              <a:buSzPct val="70000"/>
              <a:buFont typeface="Wingdings 2"/>
              <a:buChar char=""/>
            </a:pPr>
            <a:r>
              <a:rPr lang="en-US" sz="3200" dirty="0" smtClean="0"/>
              <a:t>Look in Teachers’ Resources in </a:t>
            </a:r>
            <a:r>
              <a:rPr lang="en-US" sz="3200" dirty="0" smtClean="0">
                <a:hlinkClick r:id="rId3"/>
              </a:rPr>
              <a:t>Britannica </a:t>
            </a:r>
            <a:r>
              <a:rPr lang="en-US" sz="3200" dirty="0" smtClean="0">
                <a:hlinkClick r:id="rId3"/>
              </a:rPr>
              <a:t>Elementary</a:t>
            </a:r>
            <a:r>
              <a:rPr lang="en-US" sz="3200" dirty="0" smtClean="0"/>
              <a:t> </a:t>
            </a:r>
          </a:p>
          <a:p>
            <a:r>
              <a:rPr lang="en-US" dirty="0" smtClean="0"/>
              <a:t>Click </a:t>
            </a:r>
            <a:r>
              <a:rPr lang="en-US" dirty="0" smtClean="0"/>
              <a:t>the orange buttons for Curriculum </a:t>
            </a:r>
            <a:r>
              <a:rPr lang="en-US" dirty="0" smtClean="0"/>
              <a:t>Standards tool</a:t>
            </a:r>
            <a:endParaRPr lang="en-US" dirty="0" smtClean="0"/>
          </a:p>
          <a:p>
            <a:endParaRPr lang="en-US" b="1" dirty="0" smtClean="0"/>
          </a:p>
        </p:txBody>
      </p:sp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4038600"/>
            <a:ext cx="6202301" cy="2057400"/>
          </a:xfrm>
          <a:prstGeom prst="rect">
            <a:avLst/>
          </a:prstGeom>
          <a:noFill/>
          <a:ln w="9525">
            <a:solidFill>
              <a:schemeClr val="tx1">
                <a:lumMod val="65000"/>
              </a:schemeClr>
            </a:solidFill>
            <a:miter lim="800000"/>
            <a:headEnd/>
            <a:tailEnd/>
          </a:ln>
        </p:spPr>
      </p:pic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2800" y="4572000"/>
            <a:ext cx="5538787" cy="2069641"/>
          </a:xfrm>
          <a:prstGeom prst="rect">
            <a:avLst/>
          </a:prstGeom>
          <a:noFill/>
          <a:ln w="9525">
            <a:solidFill>
              <a:schemeClr val="tx1">
                <a:lumMod val="6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7796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SIRS Resources Correlated to Standards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7315200" cy="1630363"/>
          </a:xfrm>
        </p:spPr>
        <p:txBody>
          <a:bodyPr>
            <a:normAutofit/>
          </a:bodyPr>
          <a:lstStyle/>
          <a:p>
            <a:r>
              <a:rPr lang="en-US" b="1" dirty="0" smtClean="0">
                <a:hlinkClick r:id="rId3"/>
              </a:rPr>
              <a:t>SIRS Discoverer</a:t>
            </a:r>
            <a:endParaRPr lang="en-US" dirty="0" smtClean="0"/>
          </a:p>
          <a:p>
            <a:r>
              <a:rPr lang="en-US" dirty="0" smtClean="0"/>
              <a:t>Look in Educators’ Resources or click the Common Core Correlations link</a:t>
            </a:r>
          </a:p>
          <a:p>
            <a:endParaRPr lang="en-US" b="1" dirty="0" smtClean="0"/>
          </a:p>
        </p:txBody>
      </p:sp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3733800"/>
            <a:ext cx="4343400" cy="2520154"/>
          </a:xfrm>
          <a:prstGeom prst="rect">
            <a:avLst/>
          </a:prstGeom>
          <a:noFill/>
          <a:ln w="9525">
            <a:solidFill>
              <a:schemeClr val="tx1">
                <a:lumMod val="65000"/>
              </a:schemeClr>
            </a:solidFill>
            <a:miter lim="800000"/>
            <a:headEnd/>
            <a:tailEnd/>
          </a:ln>
        </p:spPr>
      </p:pic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5800" y="4267200"/>
            <a:ext cx="4367212" cy="1607370"/>
          </a:xfrm>
          <a:prstGeom prst="rect">
            <a:avLst/>
          </a:prstGeom>
          <a:noFill/>
          <a:ln w="9525">
            <a:solidFill>
              <a:schemeClr val="tx1">
                <a:lumMod val="6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14400"/>
          </a:xfrm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EBSCO Curriculum Standards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94237"/>
          </a:xfrm>
        </p:spPr>
        <p:txBody>
          <a:bodyPr/>
          <a:lstStyle/>
          <a:p>
            <a:r>
              <a:rPr lang="en-US" dirty="0" smtClean="0"/>
              <a:t>Appears in </a:t>
            </a:r>
            <a:r>
              <a:rPr lang="en-US" dirty="0" smtClean="0">
                <a:hlinkClick r:id="rId3"/>
              </a:rPr>
              <a:t>Kids Search</a:t>
            </a:r>
            <a:r>
              <a:rPr lang="en-US" dirty="0" smtClean="0"/>
              <a:t> and </a:t>
            </a:r>
            <a:r>
              <a:rPr lang="en-US" dirty="0" smtClean="0">
                <a:hlinkClick r:id="rId4"/>
              </a:rPr>
              <a:t>History Reference  Center</a:t>
            </a:r>
            <a:endParaRPr lang="en-US" dirty="0" smtClean="0"/>
          </a:p>
          <a:p>
            <a:r>
              <a:rPr lang="en-US" dirty="0" smtClean="0"/>
              <a:t>Look in </a:t>
            </a:r>
            <a:r>
              <a:rPr lang="en-US" b="1" dirty="0" smtClean="0"/>
              <a:t>Teacher Resources </a:t>
            </a:r>
            <a:r>
              <a:rPr lang="en-US" dirty="0" smtClean="0"/>
              <a:t>or</a:t>
            </a:r>
            <a:r>
              <a:rPr lang="en-US" b="1" dirty="0" smtClean="0"/>
              <a:t> Curriculum Standards</a:t>
            </a:r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3962400"/>
            <a:ext cx="4267200" cy="1837267"/>
          </a:xfrm>
          <a:prstGeom prst="rect">
            <a:avLst/>
          </a:prstGeom>
          <a:noFill/>
          <a:ln w="9525">
            <a:solidFill>
              <a:schemeClr val="tx1">
                <a:lumMod val="65000"/>
              </a:schemeClr>
            </a:solidFill>
            <a:miter lim="800000"/>
            <a:headEnd/>
            <a:tailEnd/>
          </a:ln>
        </p:spPr>
      </p:pic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19600" y="5029200"/>
            <a:ext cx="3990975" cy="1562100"/>
          </a:xfrm>
          <a:prstGeom prst="rect">
            <a:avLst/>
          </a:prstGeom>
          <a:noFill/>
          <a:ln w="9525">
            <a:solidFill>
              <a:schemeClr val="tx1">
                <a:lumMod val="6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686800" cy="12954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Linking to GALILEO Databases</a:t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Express Links!!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068763"/>
          </a:xfrm>
        </p:spPr>
        <p:txBody>
          <a:bodyPr>
            <a:normAutofit/>
          </a:bodyPr>
          <a:lstStyle/>
          <a:p>
            <a:pPr lvl="1"/>
            <a:r>
              <a:rPr lang="en-US" sz="3000" dirty="0" smtClean="0"/>
              <a:t>Link directly to one GALILEO resource from your website</a:t>
            </a:r>
          </a:p>
          <a:p>
            <a:pPr lvl="1"/>
            <a:r>
              <a:rPr lang="en-US" sz="3000" dirty="0" smtClean="0"/>
              <a:t>Students at home are only asked for the GALILEO password</a:t>
            </a:r>
          </a:p>
          <a:p>
            <a:pPr lvl="1"/>
            <a:r>
              <a:rPr lang="en-US" sz="3000" dirty="0" smtClean="0"/>
              <a:t>Find all of your Express Links at GALILEO </a:t>
            </a:r>
            <a:r>
              <a:rPr lang="en-US" sz="3000" b="1" dirty="0" smtClean="0"/>
              <a:t>High School </a:t>
            </a:r>
            <a:r>
              <a:rPr lang="en-US" sz="3000" dirty="0" smtClean="0"/>
              <a:t>&gt; </a:t>
            </a:r>
            <a:r>
              <a:rPr lang="en-US" sz="3000" b="1" dirty="0" smtClean="0"/>
              <a:t>Databases A-Z </a:t>
            </a:r>
            <a:r>
              <a:rPr lang="en-US" sz="3000" dirty="0" smtClean="0"/>
              <a:t>&gt; </a:t>
            </a:r>
            <a:r>
              <a:rPr lang="en-US" sz="3000" dirty="0" smtClean="0">
                <a:hlinkClick r:id="rId3"/>
              </a:rPr>
              <a:t>Express Links</a:t>
            </a:r>
            <a:endParaRPr lang="en-US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GALILEO Lesson Plans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62199"/>
            <a:ext cx="8229600" cy="3932237"/>
          </a:xfrm>
        </p:spPr>
        <p:txBody>
          <a:bodyPr>
            <a:normAutofit/>
          </a:bodyPr>
          <a:lstStyle/>
          <a:p>
            <a:pPr lvl="1"/>
            <a:r>
              <a:rPr lang="en-US" dirty="0" smtClean="0">
                <a:hlinkClick r:id="rId3"/>
              </a:rPr>
              <a:t>Where I’m From in GALILEO </a:t>
            </a:r>
            <a:r>
              <a:rPr lang="en-US" dirty="0" smtClean="0"/>
              <a:t>– create a local history poem</a:t>
            </a:r>
          </a:p>
          <a:p>
            <a:pPr lvl="1"/>
            <a:r>
              <a:rPr lang="en-US" dirty="0" smtClean="0">
                <a:hlinkClick r:id="rId4"/>
              </a:rPr>
              <a:t>Create Your Own Story </a:t>
            </a:r>
            <a:r>
              <a:rPr lang="en-US" dirty="0" smtClean="0"/>
              <a:t>– create a digital story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371600"/>
            <a:ext cx="8229600" cy="1524000"/>
          </a:xfrm>
        </p:spPr>
        <p:txBody>
          <a:bodyPr>
            <a:normAutofit/>
          </a:bodyPr>
          <a:lstStyle/>
          <a:p>
            <a:pPr algn="ctr"/>
            <a:r>
              <a:rPr 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Questions?</a:t>
            </a:r>
            <a:endParaRPr lang="en-US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05200"/>
            <a:ext cx="8229600" cy="2620963"/>
          </a:xfrm>
        </p:spPr>
        <p:txBody>
          <a:bodyPr>
            <a:normAutofit/>
          </a:bodyPr>
          <a:lstStyle/>
          <a:p>
            <a:pPr lvl="1" algn="ctr">
              <a:buNone/>
            </a:pPr>
            <a:r>
              <a:rPr lang="en-US" sz="3000" dirty="0" smtClean="0"/>
              <a:t>For assistance, contact your media specialist or</a:t>
            </a:r>
          </a:p>
          <a:p>
            <a:pPr lvl="1" algn="ctr">
              <a:buNone/>
            </a:pPr>
            <a:r>
              <a:rPr lang="en-US" sz="3000" dirty="0" smtClean="0"/>
              <a:t>Contact Us</a:t>
            </a:r>
          </a:p>
          <a:p>
            <a:pPr lvl="1" algn="ctr">
              <a:buNone/>
            </a:pPr>
            <a:r>
              <a:rPr lang="en-US" sz="3000" dirty="0" smtClean="0"/>
              <a:t>http://www.galileo.usg.edu/contact</a:t>
            </a:r>
            <a:r>
              <a:rPr lang="en-US" sz="3000" dirty="0" smtClean="0"/>
              <a:t> </a:t>
            </a:r>
            <a:endParaRPr lang="en-US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Common Core Shifts for ELA/Literacy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Building knowledge through content-rich nonfiction</a:t>
            </a:r>
          </a:p>
          <a:p>
            <a:r>
              <a:rPr lang="en-US" dirty="0" smtClean="0"/>
              <a:t>Reading, writing, and speaking grounded in evidence from text, both literary and informational</a:t>
            </a:r>
          </a:p>
          <a:p>
            <a:r>
              <a:rPr lang="en-US" dirty="0" smtClean="0"/>
              <a:t>Regular practice with complex text and its academic language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120406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4294967295"/>
          </p:nvPr>
        </p:nvSpPr>
        <p:spPr>
          <a:xfrm>
            <a:off x="685800" y="1447800"/>
            <a:ext cx="7772400" cy="1219200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indent="0" algn="ctr">
              <a:buNone/>
            </a:pPr>
            <a:r>
              <a:rPr lang="en-US" b="1" kern="1200" dirty="0" smtClean="0">
                <a:latin typeface="Lucida Sans Unicode" pitchFamily="34" charset="0"/>
                <a:cs typeface="Lucida Sans Unicode" pitchFamily="34" charset="0"/>
              </a:rPr>
              <a:t>G</a:t>
            </a:r>
            <a:r>
              <a:rPr lang="en-US" kern="1200" dirty="0" smtClean="0">
                <a:latin typeface="Lucida Sans Unicode" pitchFamily="34" charset="0"/>
                <a:cs typeface="Lucida Sans Unicode" pitchFamily="34" charset="0"/>
              </a:rPr>
              <a:t>eorgi</a:t>
            </a:r>
            <a:r>
              <a:rPr lang="en-US" b="1" kern="1200" dirty="0" smtClean="0">
                <a:latin typeface="Lucida Sans Unicode" pitchFamily="34" charset="0"/>
                <a:cs typeface="Lucida Sans Unicode" pitchFamily="34" charset="0"/>
              </a:rPr>
              <a:t>A</a:t>
            </a:r>
            <a:r>
              <a:rPr lang="en-US" kern="1200" dirty="0" smtClean="0">
                <a:latin typeface="Lucida Sans Unicode" pitchFamily="34" charset="0"/>
                <a:cs typeface="Lucida Sans Unicode" pitchFamily="34" charset="0"/>
              </a:rPr>
              <a:t> </a:t>
            </a:r>
            <a:r>
              <a:rPr lang="en-US" b="1" kern="1200" dirty="0" smtClean="0">
                <a:latin typeface="Lucida Sans Unicode" pitchFamily="34" charset="0"/>
                <a:cs typeface="Lucida Sans Unicode" pitchFamily="34" charset="0"/>
              </a:rPr>
              <a:t>LI</a:t>
            </a:r>
            <a:r>
              <a:rPr lang="en-US" kern="1200" dirty="0" smtClean="0">
                <a:latin typeface="Lucida Sans Unicode" pitchFamily="34" charset="0"/>
                <a:cs typeface="Lucida Sans Unicode" pitchFamily="34" charset="0"/>
              </a:rPr>
              <a:t>brary </a:t>
            </a:r>
            <a:r>
              <a:rPr lang="en-US" b="1" kern="1200" dirty="0" smtClean="0">
                <a:latin typeface="Lucida Sans Unicode" pitchFamily="34" charset="0"/>
                <a:cs typeface="Lucida Sans Unicode" pitchFamily="34" charset="0"/>
              </a:rPr>
              <a:t>LE</a:t>
            </a:r>
            <a:r>
              <a:rPr lang="en-US" kern="1200" dirty="0" smtClean="0">
                <a:latin typeface="Lucida Sans Unicode" pitchFamily="34" charset="0"/>
                <a:cs typeface="Lucida Sans Unicode" pitchFamily="34" charset="0"/>
              </a:rPr>
              <a:t>arning </a:t>
            </a:r>
            <a:r>
              <a:rPr lang="en-US" b="1" kern="1200" dirty="0" smtClean="0">
                <a:latin typeface="Lucida Sans Unicode" pitchFamily="34" charset="0"/>
                <a:cs typeface="Lucida Sans Unicode" pitchFamily="34" charset="0"/>
              </a:rPr>
              <a:t>O</a:t>
            </a:r>
            <a:r>
              <a:rPr lang="en-US" kern="1200" dirty="0" smtClean="0">
                <a:latin typeface="Lucida Sans Unicode" pitchFamily="34" charset="0"/>
                <a:cs typeface="Lucida Sans Unicode" pitchFamily="34" charset="0"/>
              </a:rPr>
              <a:t>nline</a:t>
            </a:r>
          </a:p>
          <a:p>
            <a:pPr marL="0" indent="0" algn="ctr">
              <a:buNone/>
            </a:pPr>
            <a:r>
              <a:rPr lang="en-US" kern="1200" dirty="0" smtClean="0">
                <a:latin typeface="Lucida Sans Unicode" pitchFamily="34" charset="0"/>
                <a:cs typeface="Lucida Sans Unicode" pitchFamily="34" charset="0"/>
              </a:rPr>
              <a:t>Georgia’s Virtual Library</a:t>
            </a:r>
            <a:endParaRPr lang="en-US" dirty="0" smtClean="0">
              <a:latin typeface="Lucida Sans Unicode" pitchFamily="34" charset="0"/>
              <a:cs typeface="Lucida Sans Unicode" pitchFamily="34" charset="0"/>
            </a:endParaRPr>
          </a:p>
        </p:txBody>
      </p:sp>
      <p:pic>
        <p:nvPicPr>
          <p:cNvPr id="6" name="Picture 5" descr="galileohome.jp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304800" y="2667000"/>
            <a:ext cx="3200400" cy="2051624"/>
          </a:xfrm>
          <a:prstGeom prst="rect">
            <a:avLst/>
          </a:prstGeom>
          <a:ln w="25400">
            <a:solidFill>
              <a:schemeClr val="tx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PPTShape_0"/>
          <p:cNvSpPr txBox="1">
            <a:spLocks/>
          </p:cNvSpPr>
          <p:nvPr/>
        </p:nvSpPr>
        <p:spPr bwMode="auto">
          <a:xfrm>
            <a:off x="685800" y="4876800"/>
            <a:ext cx="7772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12" name="Picture 11" descr="galileohome.jp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2590800" y="3581400"/>
            <a:ext cx="3462970" cy="2296100"/>
          </a:xfrm>
          <a:prstGeom prst="rect">
            <a:avLst/>
          </a:prstGeom>
          <a:ln w="25400">
            <a:solidFill>
              <a:schemeClr val="tx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 descr="galileohome.jp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5486400" y="2743200"/>
            <a:ext cx="3340763" cy="2286706"/>
          </a:xfrm>
          <a:prstGeom prst="rect">
            <a:avLst/>
          </a:prstGeom>
          <a:ln w="25400">
            <a:solidFill>
              <a:schemeClr val="tx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PPTShape_1"/>
          <p:cNvSpPr txBox="1">
            <a:spLocks/>
          </p:cNvSpPr>
          <p:nvPr/>
        </p:nvSpPr>
        <p:spPr bwMode="auto">
          <a:xfrm>
            <a:off x="1524000" y="6019800"/>
            <a:ext cx="6477000" cy="6858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en-US" sz="3600" dirty="0" smtClean="0">
                <a:latin typeface="Lucida Sans Unicode" pitchFamily="34" charset="0"/>
                <a:cs typeface="Lucida Sans Unicode" pitchFamily="34" charset="0"/>
              </a:rPr>
              <a:t>http://www.galileo.usg.edu</a:t>
            </a:r>
            <a:endParaRPr kumimoji="0" lang="en-US" sz="3600" b="0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Lucida Sans Unicode" pitchFamily="34" charset="0"/>
              <a:cs typeface="Lucida Sans Unicode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381000" y="228600"/>
            <a:ext cx="8229600" cy="1066800"/>
          </a:xfrm>
          <a:prstGeom prst="rect">
            <a:avLst/>
          </a:prstGeom>
          <a:effectLst/>
        </p:spPr>
        <p:txBody>
          <a:bodyPr vert="horz" lIns="0" tIns="9144" rIns="0" bIns="9144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 w="500">
                  <a:solidFill>
                    <a:schemeClr val="tx2">
                      <a:shade val="20000"/>
                      <a:satMod val="350000"/>
                    </a:schemeClr>
                  </a:solidFill>
                </a:ln>
                <a:solidFill>
                  <a:schemeClr val="tx2">
                    <a:tint val="100000"/>
                    <a:satMod val="2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What is GALILEO?</a:t>
            </a:r>
            <a:endParaRPr kumimoji="0" lang="en-US" sz="4800" b="1" i="0" u="none" strike="noStrike" kern="1200" cap="none" spc="0" normalizeH="0" baseline="0" noProof="0" dirty="0">
              <a:ln w="500">
                <a:solidFill>
                  <a:schemeClr val="tx2">
                    <a:shade val="20000"/>
                    <a:satMod val="350000"/>
                  </a:schemeClr>
                </a:solidFill>
              </a:ln>
              <a:solidFill>
                <a:schemeClr val="tx2">
                  <a:tint val="100000"/>
                  <a:satMod val="2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066800"/>
          </a:xfrm>
        </p:spPr>
        <p:txBody>
          <a:bodyPr/>
          <a:lstStyle/>
          <a:p>
            <a:r>
              <a:rPr lang="en-US" b="1" dirty="0" smtClean="0"/>
              <a:t>Who’s in GALILEO?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95400" y="1695450"/>
            <a:ext cx="1362075" cy="17335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09999" y="3056840"/>
            <a:ext cx="1381125" cy="16954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000" y="1968910"/>
            <a:ext cx="1390650" cy="16764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914400" y="358140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Public and Private Schools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895600" y="4943308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Public and Private Colleges and Universities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867400" y="3738576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Public Libraries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94366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kidssearch200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05600" y="3505200"/>
            <a:ext cx="1981200" cy="990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667000" y="1752600"/>
            <a:ext cx="4267200" cy="1200329"/>
          </a:xfrm>
          <a:prstGeom prst="rect">
            <a:avLst/>
          </a:prstGeom>
          <a:noFill/>
          <a:ln w="2222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Your portal to authoritative age-appropriate databases on multiple topics</a:t>
            </a:r>
            <a:endParaRPr lang="en-US" sz="2400" b="1" dirty="0"/>
          </a:p>
        </p:txBody>
      </p:sp>
      <p:pic>
        <p:nvPicPr>
          <p:cNvPr id="23" name="Picture 22" descr="SIRSDisco-SL-107by7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86200" y="3581400"/>
            <a:ext cx="1371600" cy="897308"/>
          </a:xfrm>
          <a:prstGeom prst="rect">
            <a:avLst/>
          </a:prstGeom>
        </p:spPr>
      </p:pic>
      <p:pic>
        <p:nvPicPr>
          <p:cNvPr id="30" name="Picture 29" descr="blz_small_button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1000" y="3048000"/>
            <a:ext cx="2194560" cy="770276"/>
          </a:xfrm>
          <a:prstGeom prst="rect">
            <a:avLst/>
          </a:prstGeom>
        </p:spPr>
      </p:pic>
      <p:pic>
        <p:nvPicPr>
          <p:cNvPr id="31" name="Picture 30" descr="bolse_header_elem_151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38200" y="4648200"/>
            <a:ext cx="2194560" cy="770276"/>
          </a:xfrm>
          <a:prstGeom prst="rect">
            <a:avLst/>
          </a:prstGeom>
        </p:spPr>
      </p:pic>
      <p:pic>
        <p:nvPicPr>
          <p:cNvPr id="20" name="Picture 19" descr="novk8_200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876800" y="5181600"/>
            <a:ext cx="2057400" cy="1028700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381000" y="152400"/>
            <a:ext cx="8229600" cy="1143000"/>
          </a:xfrm>
          <a:prstGeom prst="rect">
            <a:avLst/>
          </a:prstGeom>
        </p:spPr>
        <p:txBody>
          <a:bodyPr vert="horz" lIns="0" tIns="9144" rIns="0" bIns="9144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 w="500">
                  <a:solidFill>
                    <a:schemeClr val="tx2">
                      <a:shade val="20000"/>
                      <a:satMod val="350000"/>
                    </a:schemeClr>
                  </a:solidFill>
                </a:ln>
                <a:solidFill>
                  <a:schemeClr val="tx2">
                    <a:tint val="100000"/>
                    <a:satMod val="250000"/>
                  </a:schemeClr>
                </a:solidFill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What’s in GALILEO?</a:t>
            </a:r>
            <a:endParaRPr kumimoji="0" lang="en-US" sz="4800" b="1" i="0" u="none" strike="noStrike" kern="1200" cap="none" spc="0" normalizeH="0" baseline="0" noProof="0" dirty="0">
              <a:ln w="500">
                <a:solidFill>
                  <a:schemeClr val="tx2">
                    <a:shade val="20000"/>
                    <a:satMod val="350000"/>
                  </a:schemeClr>
                </a:solidFill>
              </a:ln>
              <a:solidFill>
                <a:schemeClr val="tx2">
                  <a:tint val="100000"/>
                  <a:satMod val="250000"/>
                </a:schemeClr>
              </a:solidFill>
              <a:effectLst>
                <a:outerShdw blurRad="30000" dist="30000" dir="2700000" algn="tl" rotWithShape="0">
                  <a:schemeClr val="bg2">
                    <a:shade val="45000"/>
                    <a:satMod val="150000"/>
                    <a:alpha val="90000"/>
                  </a:scheme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9" cstate="print"/>
          <a:stretch>
            <a:fillRect/>
          </a:stretch>
        </p:blipFill>
        <p:spPr bwMode="auto">
          <a:xfrm>
            <a:off x="5410200" y="1447800"/>
            <a:ext cx="3421629" cy="2960286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381000" y="1295400"/>
            <a:ext cx="3657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Databases can contain</a:t>
            </a:r>
          </a:p>
          <a:p>
            <a:r>
              <a:rPr lang="en-US" sz="2000" dirty="0" smtClean="0"/>
              <a:t>magazine articles,</a:t>
            </a:r>
          </a:p>
          <a:p>
            <a:r>
              <a:rPr lang="en-US" sz="2000" dirty="0" smtClean="0"/>
              <a:t>scholarly journal articles, </a:t>
            </a:r>
          </a:p>
          <a:p>
            <a:r>
              <a:rPr lang="en-US" sz="2000" dirty="0" smtClean="0"/>
              <a:t>newspaper articles,</a:t>
            </a:r>
          </a:p>
          <a:p>
            <a:r>
              <a:rPr lang="en-US" sz="2000" dirty="0" smtClean="0"/>
              <a:t>reviews, </a:t>
            </a:r>
          </a:p>
          <a:p>
            <a:r>
              <a:rPr lang="en-US" sz="2000" dirty="0" smtClean="0"/>
              <a:t>and…</a:t>
            </a:r>
          </a:p>
        </p:txBody>
      </p:sp>
      <p:pic>
        <p:nvPicPr>
          <p:cNvPr id="15" name="Picture 7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0" cstate="print"/>
          <a:stretch>
            <a:fillRect/>
          </a:stretch>
        </p:blipFill>
        <p:spPr bwMode="auto">
          <a:xfrm>
            <a:off x="2971800" y="2438400"/>
            <a:ext cx="3425650" cy="1906889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55" name="Picture 7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1" cstate="print"/>
          <a:stretch>
            <a:fillRect/>
          </a:stretch>
        </p:blipFill>
        <p:spPr bwMode="auto">
          <a:xfrm>
            <a:off x="5334000" y="3886200"/>
            <a:ext cx="3218899" cy="27432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62" name="Picture 14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066800" y="3581400"/>
            <a:ext cx="3839078" cy="21336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61" name="Picture 13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3" cstate="print"/>
          <a:stretch>
            <a:fillRect/>
          </a:stretch>
        </p:blipFill>
        <p:spPr bwMode="auto">
          <a:xfrm>
            <a:off x="381000" y="5105400"/>
            <a:ext cx="2772759" cy="1336048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457200" y="152400"/>
            <a:ext cx="8229600" cy="1143000"/>
          </a:xfrm>
          <a:prstGeom prst="rect">
            <a:avLst/>
          </a:prstGeom>
          <a:effectLst/>
        </p:spPr>
        <p:txBody>
          <a:bodyPr vert="horz" lIns="0" tIns="9144" rIns="0" bIns="9144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 w="500">
                  <a:solidFill>
                    <a:schemeClr val="tx2">
                      <a:shade val="20000"/>
                      <a:satMod val="350000"/>
                    </a:schemeClr>
                  </a:solidFill>
                </a:ln>
                <a:solidFill>
                  <a:schemeClr val="tx2">
                    <a:tint val="100000"/>
                    <a:satMod val="250000"/>
                  </a:schemeClr>
                </a:solidFill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What’s in a database?</a:t>
            </a:r>
            <a:endParaRPr kumimoji="0" lang="en-US" sz="4800" b="1" i="0" u="none" strike="noStrike" kern="1200" cap="none" spc="0" normalizeH="0" baseline="0" noProof="0" dirty="0">
              <a:ln w="500">
                <a:solidFill>
                  <a:schemeClr val="tx2">
                    <a:shade val="20000"/>
                    <a:satMod val="350000"/>
                  </a:schemeClr>
                </a:solidFill>
              </a:ln>
              <a:solidFill>
                <a:schemeClr val="tx2">
                  <a:tint val="100000"/>
                  <a:satMod val="250000"/>
                </a:schemeClr>
              </a:solidFill>
              <a:effectLst>
                <a:outerShdw blurRad="30000" dist="30000" dir="2700000" algn="tl" rotWithShape="0">
                  <a:schemeClr val="bg2">
                    <a:shade val="45000"/>
                    <a:satMod val="150000"/>
                    <a:alpha val="90000"/>
                  </a:scheme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2" name="Picture 14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9" cstate="print"/>
          <a:stretch>
            <a:fillRect/>
          </a:stretch>
        </p:blipFill>
        <p:spPr bwMode="auto">
          <a:xfrm>
            <a:off x="6400800" y="1524000"/>
            <a:ext cx="2442693" cy="31343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381000" y="1295400"/>
            <a:ext cx="3657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Databases can also contain</a:t>
            </a:r>
          </a:p>
          <a:p>
            <a:r>
              <a:rPr lang="en-US" sz="2000" dirty="0" smtClean="0"/>
              <a:t>primary source documents,</a:t>
            </a:r>
          </a:p>
          <a:p>
            <a:r>
              <a:rPr lang="en-US" sz="2000" dirty="0" smtClean="0"/>
              <a:t>encyclopedia entries,</a:t>
            </a:r>
          </a:p>
          <a:p>
            <a:r>
              <a:rPr lang="en-US" sz="2000" dirty="0" smtClean="0"/>
              <a:t>book chapters, </a:t>
            </a:r>
          </a:p>
          <a:p>
            <a:r>
              <a:rPr lang="en-US" sz="2000" dirty="0" smtClean="0"/>
              <a:t>images, </a:t>
            </a:r>
          </a:p>
          <a:p>
            <a:r>
              <a:rPr lang="en-US" sz="2000" dirty="0" smtClean="0"/>
              <a:t>videos, </a:t>
            </a:r>
          </a:p>
          <a:p>
            <a:r>
              <a:rPr lang="en-US" sz="2000" dirty="0" smtClean="0"/>
              <a:t>and much more</a:t>
            </a:r>
          </a:p>
        </p:txBody>
      </p:sp>
      <p:pic>
        <p:nvPicPr>
          <p:cNvPr id="2053" name="Picture 5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0" cstate="print"/>
          <a:stretch>
            <a:fillRect/>
          </a:stretch>
        </p:blipFill>
        <p:spPr bwMode="auto">
          <a:xfrm>
            <a:off x="3352800" y="2133600"/>
            <a:ext cx="2667000" cy="3203424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56" name="Picture 8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334000" y="4495800"/>
            <a:ext cx="3276600" cy="1988364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57" name="Picture 9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09600" y="4038600"/>
            <a:ext cx="1371600" cy="1998831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58" name="Picture 10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362200" y="4648200"/>
            <a:ext cx="1893953" cy="185552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533400" y="152400"/>
            <a:ext cx="8229600" cy="1143000"/>
          </a:xfrm>
          <a:prstGeom prst="rect">
            <a:avLst/>
          </a:prstGeom>
          <a:effectLst/>
        </p:spPr>
        <p:txBody>
          <a:bodyPr vert="horz" lIns="0" tIns="9144" rIns="0" bIns="9144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 w="500">
                  <a:solidFill>
                    <a:schemeClr val="tx2">
                      <a:shade val="20000"/>
                      <a:satMod val="350000"/>
                    </a:schemeClr>
                  </a:solidFill>
                </a:ln>
                <a:solidFill>
                  <a:schemeClr val="tx2">
                    <a:tint val="100000"/>
                    <a:satMod val="250000"/>
                  </a:schemeClr>
                </a:solidFill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What’s in a database?</a:t>
            </a:r>
            <a:endParaRPr kumimoji="0" lang="en-US" sz="4800" b="1" i="0" u="none" strike="noStrike" kern="1200" cap="none" spc="0" normalizeH="0" baseline="0" noProof="0" dirty="0">
              <a:ln w="500">
                <a:solidFill>
                  <a:schemeClr val="tx2">
                    <a:shade val="20000"/>
                    <a:satMod val="350000"/>
                  </a:schemeClr>
                </a:solidFill>
              </a:ln>
              <a:solidFill>
                <a:schemeClr val="tx2">
                  <a:tint val="100000"/>
                  <a:satMod val="250000"/>
                </a:schemeClr>
              </a:solidFill>
              <a:effectLst>
                <a:outerShdw blurRad="30000" dist="30000" dir="2700000" algn="tl" rotWithShape="0">
                  <a:schemeClr val="bg2">
                    <a:shade val="45000"/>
                    <a:satMod val="150000"/>
                    <a:alpha val="90000"/>
                  </a:scheme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AoutlinefromCarlVinso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00400" y="1752600"/>
            <a:ext cx="3683837" cy="4267200"/>
          </a:xfrm>
          <a:prstGeom prst="rect">
            <a:avLst/>
          </a:prstGeom>
        </p:spPr>
      </p:pic>
      <p:pic>
        <p:nvPicPr>
          <p:cNvPr id="6" name="Picture 5" descr="dlgname.jp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4807283" y="2819400"/>
            <a:ext cx="3850105" cy="685800"/>
          </a:xfrm>
          <a:prstGeom prst="rect">
            <a:avLst/>
          </a:prstGeom>
          <a:ln w="25400">
            <a:solidFill>
              <a:schemeClr val="accent2"/>
            </a:solidFill>
          </a:ln>
        </p:spPr>
      </p:pic>
      <p:pic>
        <p:nvPicPr>
          <p:cNvPr id="10" name="Picture 9" descr="gainfologo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9600" y="2590800"/>
            <a:ext cx="3429000" cy="710795"/>
          </a:xfrm>
          <a:prstGeom prst="rect">
            <a:avLst/>
          </a:prstGeom>
          <a:ln w="25400">
            <a:solidFill>
              <a:schemeClr val="accent2"/>
            </a:solidFill>
          </a:ln>
        </p:spPr>
      </p:pic>
      <p:pic>
        <p:nvPicPr>
          <p:cNvPr id="11" name="Picture 10" descr="ngelogo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219200" y="4267200"/>
            <a:ext cx="3294743" cy="914400"/>
          </a:xfrm>
          <a:prstGeom prst="rect">
            <a:avLst/>
          </a:prstGeom>
          <a:ln w="25400">
            <a:solidFill>
              <a:schemeClr val="accent2"/>
            </a:solidFill>
          </a:ln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457200" y="228600"/>
            <a:ext cx="8229600" cy="1143000"/>
          </a:xfrm>
          <a:prstGeom prst="rect">
            <a:avLst/>
          </a:prstGeom>
          <a:effectLst/>
        </p:spPr>
        <p:txBody>
          <a:bodyPr vert="horz" lIns="0" tIns="9144" rIns="0" bIns="9144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 w="500">
                  <a:solidFill>
                    <a:schemeClr val="tx2">
                      <a:shade val="20000"/>
                      <a:satMod val="350000"/>
                    </a:schemeClr>
                  </a:solidFill>
                </a:ln>
                <a:solidFill>
                  <a:schemeClr val="tx2">
                    <a:tint val="100000"/>
                    <a:satMod val="250000"/>
                  </a:schemeClr>
                </a:solidFill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Georgia</a:t>
            </a:r>
            <a:r>
              <a:rPr kumimoji="0" lang="en-US" sz="4800" b="1" i="0" u="none" strike="noStrike" kern="1200" cap="none" spc="0" normalizeH="0" noProof="0" dirty="0" smtClean="0">
                <a:ln w="500">
                  <a:solidFill>
                    <a:schemeClr val="tx2">
                      <a:shade val="20000"/>
                      <a:satMod val="350000"/>
                    </a:schemeClr>
                  </a:solidFill>
                </a:ln>
                <a:solidFill>
                  <a:schemeClr val="tx2">
                    <a:tint val="100000"/>
                    <a:satMod val="250000"/>
                  </a:schemeClr>
                </a:solidFill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Resources in GALILEO</a:t>
            </a:r>
            <a:endParaRPr kumimoji="0" lang="en-US" sz="4800" b="1" i="0" u="none" strike="noStrike" kern="1200" cap="none" spc="0" normalizeH="0" baseline="0" noProof="0" dirty="0">
              <a:ln w="500">
                <a:solidFill>
                  <a:schemeClr val="tx2">
                    <a:shade val="20000"/>
                    <a:satMod val="350000"/>
                  </a:schemeClr>
                </a:solidFill>
              </a:ln>
              <a:solidFill>
                <a:schemeClr val="tx2">
                  <a:tint val="100000"/>
                  <a:satMod val="250000"/>
                </a:schemeClr>
              </a:solidFill>
              <a:effectLst>
                <a:outerShdw blurRad="30000" dist="30000" dir="2700000" algn="tl" rotWithShape="0">
                  <a:schemeClr val="bg2">
                    <a:shade val="45000"/>
                    <a:satMod val="150000"/>
                    <a:alpha val="90000"/>
                  </a:scheme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ESENTATION_ID" val="5080"/>
  <p:tag name="ARTICULATE_REFERENCE_TYPE_3" val="1"/>
  <p:tag name="ARTICULATE_REFERENCE_TITLE_3" val="Thing 4 Quiz: Template for Database List"/>
  <p:tag name="ARTICULATE_REFERENCE_3" val="H:\GALILEO Things\Thing4-Template.txt"/>
  <p:tag name="ARTICULATE_REFERENCE_TYPE_4" val="1"/>
  <p:tag name="ARTICULATE_REFERENCE_TITLE_4" val="Thing 4 Quiz: Examples with HTML code"/>
  <p:tag name="ARTICULATE_REFERENCE_4" val="H:\GALILEO Things\Thing4-ExampleDatabaseListsHTML.txt"/>
  <p:tag name="ARTICULATE_REFERENCE_TYPE_5" val="1"/>
  <p:tag name="ARTICULATE_REFERENCE_TITLE_5" val="Thing 4 Quiz: Examples in webpage"/>
  <p:tag name="ARTICULATE_REFERENCE_5" val="H:\GALILEO Things\Thing4-ExampleDatabaseLists.html"/>
  <p:tag name="ARTICULATE_REFERENCE_TYPE_6" val="1"/>
  <p:tag name="ARTICULATE_REFERENCE_TITLE_6" val="10 Things Program Handout"/>
  <p:tag name="ARTICULATE_REFERENCE_6" val="H:\GALILEO Things\10ThingsProgramHandout.docx"/>
  <p:tag name="PRESENTATION_PLAYLIST_COUNT" val="0"/>
  <p:tag name="PRESENTATION_PRESENTER_SLIDE_LEVEL" val="0"/>
  <p:tag name="ARTICULATE_LOGO" val="gal_color_web_2003big.jpg"/>
  <p:tag name="ARTICULATE_TEMPLATE" val="GALILEO2009"/>
  <p:tag name="ARTICULATE_TEMPLATE_GUID" val="45f22b87-d417-4d91-9b98-a3b7a6385689"/>
  <p:tag name="AO_COMPLETION_THRESHOLD" val="80"/>
  <p:tag name="ART_ENCODE_TYPE" val="0"/>
  <p:tag name="ART_ENCODE_INDEX" val="1"/>
  <p:tag name="ARTICULATE_REFERENCE_COUNT" val="2"/>
  <p:tag name="ARTICULATE_REFERENCE_TYPE_1" val="1"/>
  <p:tag name="ARTICULATE_REFERENCE_TITLE_1" val="Finding the Best Databases Handout"/>
  <p:tag name="ARTICULATE_REFERENCE_1" val="H:\GALILEO Things\Finding the Best Databases - word\FindingDatabasesHandout.pdf"/>
  <p:tag name="ARTICULATE_REFERENCE_TYPE_2" val="1"/>
  <p:tag name="ARTICULATE_REFERENCE_TITLE_2" val="Certificate of Completion"/>
  <p:tag name="ARTICULATE_REFERENCE_2" val="H:\GALILEO Things\Certificates\FindingtheBestDatabasesCertificateForm.pdf"/>
  <p:tag name="ARTICULATE_PRESENTER_VERSION" val="6"/>
  <p:tag name="LMS_COMPLETION_TITLE" val="Finding the Best Databases"/>
  <p:tag name="LMS_COMPLETION_AICC_ID" val="Finding_the_Best_Databases"/>
  <p:tag name="LMS_COMPLETION_DESC" val="Learn tips for finding resources that match your subject"/>
  <p:tag name="LMS_COMPLETION_URL" val="/index_lms.html"/>
  <p:tag name="LMS_COMPLETION_CREATOR" val="GALILEO Staff"/>
  <p:tag name="LMS_COMPLETION_INTERACTION" val="462"/>
  <p:tag name="LMS_COMPLETION_THRESHOLD" val="70"/>
  <p:tag name="LMS_COMPLETION_METHOD" val="QUIZ"/>
  <p:tag name="LMS_COMPLETION_TARGET" val="bba6245a-130e-4036-b13c-7e8f9ebc5bc0"/>
  <p:tag name="LMS_COMPLETION_TARGET_ID" val="462"/>
  <p:tag name="LMS_COMPLETION_TARGET_INDEX" val="21"/>
  <p:tag name="LMS_QUIZ_INSERT" val="1"/>
  <p:tag name="LMS_REPORTING" val="2"/>
  <p:tag name="LMS_DATA_AICC" val="Yes"/>
  <p:tag name="PUBLISH_TITLE" val="Finding the Best Databases"/>
  <p:tag name="ARTICULATE_PUBLISH_PATH" val="H:\GALILEO Things\WebJunction"/>
  <p:tag name="ARTICULATE_PRESENTER" val="GALILEO Staff"/>
  <p:tag name="ARTICULATE_PRESENTER_GUID" val="B64C96469ED3"/>
  <p:tag name="ARTICULATE_LMS" val="2"/>
  <p:tag name="ARTICULATE_USE_PROJECT_TEMPLATE" val="1"/>
  <p:tag name="LMS_PUBLISH" val="Yes"/>
  <p:tag name="PRESENTER_PREVIEW_MODE" val="0"/>
  <p:tag name="PRESENTER_PREVIEW_START" val="1"/>
  <p:tag name="LMS_PROTOCOL_METHOD" val="AICC"/>
  <p:tag name="LMS_PROTOCOL_VERSION" val="1.0"/>
  <p:tag name="PLAYERLOGOHEIGHT" val="80"/>
  <p:tag name="PLAYERLOGOWIDTH" val="333"/>
  <p:tag name="LAUNCHINNEWWINDOW" val="0"/>
  <p:tag name="LASTPUBLISHED" val="H:\GALILEO Things\WebJunction\Finding the Best Databases\player.html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3" val="8226"/>
  <p:tag name="BULLET_4" val="8226"/>
  <p:tag name="BULLET_5" val="8226"/>
  <p:tag name="BULLET_2" val="8226"/>
  <p:tag name="BULLET_1" val="8226"/>
  <p:tag name="MARGIN_1" val="0"/>
  <p:tag name="MARGIN_2" val="36"/>
  <p:tag name="MARGIN_3" val="72"/>
  <p:tag name="MARGIN_4" val="108"/>
  <p:tag name="MARGIN_5" val="144"/>
  <p:tag name="FONT_SIZE" val="1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75c5e26d-95bd-4f65-8364-e0821ed81655"/>
  <p:tag name="ANNOTATION_COUNT" val="0"/>
  <p:tag name="AUDIO_ID" val="436"/>
  <p:tag name="ELAPSEDTIME" val="14.5"/>
  <p:tag name="TIMELINE" val="3.6/5.5/7.0/8.2/9.1/10.0/10.6/12.0/12.7/13.7"/>
  <p:tag name="ARTICULATE_TITLE_TAG" val="What is a database?"/>
  <p:tag name="ARTICULATE_SLIDE_PAUSE" val="1"/>
  <p:tag name="ARTICULATE_NAV_LEVEL" val="1"/>
  <p:tag name="ARTICULATE_PLAYLIST_ID" val="-1"/>
  <p:tag name="ARTICULATE_LOCK_SLIDE" val="0"/>
  <p:tag name="ARTICULATE_SLIDE_NAV" val="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0625bc36-a38e-4b79-8826-a7172137a65a"/>
  <p:tag name="ANNOTATION_COUNT" val="0"/>
  <p:tag name="ARTICULATE_SLIDE_PAUSE" val="1"/>
  <p:tag name="ARTICULATE_NAV_LEVEL" val="1"/>
  <p:tag name="ARTICULATE_PLAYLIST_ID" val="-1"/>
  <p:tag name="ARTICULATE_LOCK_SLIDE" val="0"/>
  <p:tag name="AUDIO_ID" val="364"/>
  <p:tag name="ELAPSEDTIME" val="16.0"/>
  <p:tag name="TIMELINE" val="3.7/6.5/9.3"/>
  <p:tag name="ARTICULATE_SLIDE_NAV" val="3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OURCE_IMAGE" val="C:\DOCUME~1\cmcgough\LOCALS~1\Temp\articulate\presenter\imgtemp\9kFJBMff_files\slide0001_image001.png"/>
  <p:tag name="ARTICULATE_PUBLISH_MODE" val="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3" val="8226"/>
  <p:tag name="BULLET_4" val="8226"/>
  <p:tag name="BULLET_5" val="8226"/>
  <p:tag name="BULLET_2" val="8226"/>
  <p:tag name="BULLET_1" val="8226"/>
  <p:tag name="MARGIN_1" val="0"/>
  <p:tag name="MARGIN_2" val="36"/>
  <p:tag name="MARGIN_3" val="72"/>
  <p:tag name="MARGIN_4" val="108"/>
  <p:tag name="MARGIN_5" val="144"/>
  <p:tag name="FONT_SIZE" val="1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0625bc36-a38e-4b79-8826-a71721370381"/>
  <p:tag name="ANNOTATION_COUNT" val="0"/>
  <p:tag name="ARTICULATE_SLIDE_PAUSE" val="1"/>
  <p:tag name="ARTICULATE_NAV_LEVEL" val="1"/>
  <p:tag name="ARTICULATE_PLAYLIST_ID" val="-1"/>
  <p:tag name="ARTICULATE_LOCK_SLIDE" val="0"/>
  <p:tag name="AUDIO_ID" val="381"/>
  <p:tag name="ELAPSEDTIME" val="10.7"/>
  <p:tag name="TIMELINE" val="6.4"/>
  <p:tag name="ARTICULATE_SLIDE_NAV" val="5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4" val="8226"/>
  <p:tag name="BULLET_5" val="8226"/>
  <p:tag name="BULLET_2" val="8226"/>
  <p:tag name="BULLET_3" val="8226"/>
  <p:tag name="BULLET_1" val="8226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0625bc36-a38e-4b79-8826-a71721370366"/>
  <p:tag name="ANNOTATION_COUNT" val="0"/>
  <p:tag name="ARTICULATE_SLIDE_PAUSE" val="1"/>
  <p:tag name="ARTICULATE_NAV_LEVEL" val="1"/>
  <p:tag name="ARTICULATE_PLAYLIST_ID" val="-1"/>
  <p:tag name="ARTICULATE_LOCK_SLIDE" val="0"/>
  <p:tag name="AUDIO_ID" val="366"/>
  <p:tag name="ELAPSEDTIME" val="11.3"/>
  <p:tag name="TIMELINE" val="3.8/5.5/7.3/9.1"/>
  <p:tag name="ARTICULATE_SLIDE_NAV" val="6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4" val="8226"/>
  <p:tag name="BULLET_5" val="8226"/>
  <p:tag name="BULLET_2" val="8226"/>
  <p:tag name="BULLET_3" val="8226"/>
  <p:tag name="BULLET_1" val="8226"/>
  <p:tag name="MARGIN_1" val="0"/>
  <p:tag name="MARGIN_2" val="36"/>
  <p:tag name="MARGIN_3" val="72"/>
  <p:tag name="MARGIN_4" val="108"/>
  <p:tag name="MARGIN_5" val="144"/>
  <p:tag name="FONT_SIZE" val="1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0625bc36-a38e-4b79-8826-a7172137a65a"/>
  <p:tag name="ANNOTATION_COUNT" val="0"/>
  <p:tag name="ARTICULATE_SLIDE_PAUSE" val="1"/>
  <p:tag name="ARTICULATE_NAV_LEVEL" val="1"/>
  <p:tag name="ARTICULATE_PLAYLIST_ID" val="-1"/>
  <p:tag name="ARTICULATE_LOCK_SLIDE" val="0"/>
  <p:tag name="AUDIO_ID" val="364"/>
  <p:tag name="ELAPSEDTIME" val="16.0"/>
  <p:tag name="TIMELINE" val="3.7/6.5/9.3"/>
  <p:tag name="ARTICULATE_SLIDE_NAV" val="3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BULLET_2" val="8226"/>
  <p:tag name="BULLET_3" val="8226"/>
  <p:tag name="BULLET_4" val="8226"/>
  <p:tag name="BULLET_5" val="8226"/>
  <p:tag name="MARGIN_1" val="0"/>
  <p:tag name="MARGIN_2" val="36"/>
  <p:tag name="MARGIN_3" val="72"/>
  <p:tag name="MARGIN_4" val="108"/>
  <p:tag name="MARGIN_5" val="144"/>
  <p:tag name="FONT_SIZE" val="12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0625bc36-a38e-4b79-8826-a7172137a65a"/>
  <p:tag name="ANNOTATION_COUNT" val="0"/>
  <p:tag name="ARTICULATE_SLIDE_PAUSE" val="1"/>
  <p:tag name="ARTICULATE_NAV_LEVEL" val="1"/>
  <p:tag name="ARTICULATE_PLAYLIST_ID" val="-1"/>
  <p:tag name="ARTICULATE_LOCK_SLIDE" val="0"/>
  <p:tag name="AUDIO_ID" val="364"/>
  <p:tag name="ELAPSEDTIME" val="16.0"/>
  <p:tag name="TIMELINE" val="3.7/6.5/9.3"/>
  <p:tag name="ARTICULATE_SLIDE_NAV" val="3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BULLET_2" val="8226"/>
  <p:tag name="BULLET_3" val="8226"/>
  <p:tag name="BULLET_4" val="8226"/>
  <p:tag name="BULLET_5" val="8226"/>
  <p:tag name="MARGIN_1" val="0"/>
  <p:tag name="MARGIN_2" val="36"/>
  <p:tag name="MARGIN_3" val="72"/>
  <p:tag name="MARGIN_4" val="108"/>
  <p:tag name="MARGIN_5" val="144"/>
  <p:tag name="FONT_SIZE" val="1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BULLET_2" val="8226"/>
  <p:tag name="BULLET_3" val="8226"/>
  <p:tag name="BULLET_4" val="8226"/>
  <p:tag name="BULLET_5" val="8226"/>
  <p:tag name="MARGIN_1" val="0"/>
  <p:tag name="MARGIN_2" val="36"/>
  <p:tag name="MARGIN_3" val="72"/>
  <p:tag name="MARGIN_4" val="108"/>
  <p:tag name="MARGIN_5" val="144"/>
  <p:tag name="FONT_SIZE" val="1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NOTATION_COUNT" val="0"/>
  <p:tag name="AUDIO_ID" val="438"/>
  <p:tag name="ELAPSEDTIME" val="7.5"/>
  <p:tag name="TIMELINE" val="0.8/2.0/2.9/3.6/4.6/5.6"/>
  <p:tag name="ARTICULATE_TITLE_TAG" val="How do I find databases?"/>
  <p:tag name="ARTICULATE_SLIDE_GUID" val="af28b56e-de18-44fb-9b12-5f5c79250438"/>
  <p:tag name="ARTICULATE_SLIDE_PAUSE" val="1"/>
  <p:tag name="ARTICULATE_NAV_LEVEL" val="2"/>
  <p:tag name="ARTICULATE_PLAYLIST_ID" val="-1"/>
  <p:tag name="ARTICULATE_LOCK_SLIDE" val="0"/>
  <p:tag name="ARTICULATE_SLIDE_NAV" val="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2" val="8226"/>
  <p:tag name="BULLET_3" val="8226"/>
  <p:tag name="BULLET_4" val="8226"/>
  <p:tag name="BULLET_5" val="8226"/>
  <p:tag name="BULLET_1" val="8226"/>
  <p:tag name="MARGIN_1" val="0"/>
  <p:tag name="MARGIN_2" val="36"/>
  <p:tag name="MARGIN_3" val="72"/>
  <p:tag name="MARGIN_4" val="108"/>
  <p:tag name="MARGIN_5" val="144"/>
  <p:tag name="FONT_SIZE" val="1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75c5e26d-95bd-4f65-8364-e0821ed81655"/>
  <p:tag name="ANNOTATION_COUNT" val="0"/>
  <p:tag name="AUDIO_ID" val="436"/>
  <p:tag name="ELAPSEDTIME" val="14.5"/>
  <p:tag name="TIMELINE" val="3.6/5.5/7.0/8.2/9.1/10.0/10.6/12.0/12.7/13.7"/>
  <p:tag name="ARTICULATE_TITLE_TAG" val="What is a database?"/>
  <p:tag name="ARTICULATE_SLIDE_PAUSE" val="1"/>
  <p:tag name="ARTICULATE_NAV_LEVEL" val="1"/>
  <p:tag name="ARTICULATE_PLAYLIST_ID" val="-1"/>
  <p:tag name="ARTICULATE_LOCK_SLIDE" val="0"/>
  <p:tag name="ARTICULATE_SLIDE_NAV" val="3"/>
</p:tagLst>
</file>

<file path=ppt/theme/theme1.xml><?xml version="1.0" encoding="utf-8"?>
<a:theme xmlns:a="http://schemas.openxmlformats.org/drawingml/2006/main" name="Deluxe">
  <a:themeElements>
    <a:clrScheme name="Deluxe">
      <a:dk1>
        <a:sysClr val="windowText" lastClr="000000"/>
      </a:dk1>
      <a:lt1>
        <a:sysClr val="window" lastClr="FFFFFF"/>
      </a:lt1>
      <a:dk2>
        <a:srgbClr val="30356E"/>
      </a:dk2>
      <a:lt2>
        <a:srgbClr val="FFF9E5"/>
      </a:lt2>
      <a:accent1>
        <a:srgbClr val="CC4757"/>
      </a:accent1>
      <a:accent2>
        <a:srgbClr val="A5A5A5"/>
      </a:accent2>
      <a:accent3>
        <a:srgbClr val="FF953E"/>
      </a:accent3>
      <a:accent4>
        <a:srgbClr val="F8BD52"/>
      </a:accent4>
      <a:accent5>
        <a:srgbClr val="46A6BD"/>
      </a:accent5>
      <a:accent6>
        <a:srgbClr val="5488BC"/>
      </a:accent6>
      <a:hlink>
        <a:srgbClr val="FA7D7A"/>
      </a:hlink>
      <a:folHlink>
        <a:srgbClr val="FFCF3E"/>
      </a:folHlink>
    </a:clrScheme>
    <a:fontScheme name="Deluxe">
      <a:majorFont>
        <a:latin typeface="Corbel"/>
        <a:ea typeface=""/>
        <a:cs typeface=""/>
        <a:font script="Jpan" typeface="HGｺﾞｼｯｸM"/>
        <a:font script="Hang" typeface="HY엽서L"/>
        <a:font script="Hans" typeface="华文新魏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新魏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Deluxe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280000"/>
              </a:schemeClr>
            </a:gs>
            <a:gs pos="14000">
              <a:schemeClr val="phClr">
                <a:tint val="37000"/>
                <a:satMod val="250000"/>
              </a:schemeClr>
            </a:gs>
            <a:gs pos="45000">
              <a:schemeClr val="phClr">
                <a:tint val="53000"/>
                <a:satMod val="220000"/>
              </a:schemeClr>
            </a:gs>
            <a:gs pos="65000">
              <a:schemeClr val="phClr">
                <a:tint val="53000"/>
                <a:satMod val="220000"/>
              </a:schemeClr>
            </a:gs>
            <a:gs pos="86000">
              <a:schemeClr val="phClr">
                <a:tint val="42000"/>
                <a:satMod val="240000"/>
              </a:schemeClr>
            </a:gs>
            <a:gs pos="100000">
              <a:schemeClr val="phClr">
                <a:tint val="20000"/>
                <a:satMod val="23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0000">
              <a:schemeClr val="phClr">
                <a:satMod val="150000"/>
              </a:schemeClr>
            </a:gs>
            <a:gs pos="100000">
              <a:schemeClr val="phClr">
                <a:tint val="75000"/>
                <a:satMod val="20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atMod val="14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prstMaterial="powder">
            <a:bevelT w="152400"/>
            <a:contourClr>
              <a:schemeClr val="phClr"/>
            </a:contourClr>
          </a:sp3d>
        </a:effectStyle>
        <a:effectStyle>
          <a:effectLst>
            <a:reflection blurRad="12700" stA="26000" endPos="28000" dist="38100" dir="5400000" sy="-100000"/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prstMaterial="powder">
            <a:bevelT w="190500" h="1016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3000"/>
                <a:satMod val="1550000"/>
              </a:schemeClr>
            </a:gs>
            <a:gs pos="1000">
              <a:schemeClr val="phClr">
                <a:tint val="48000"/>
                <a:satMod val="1550000"/>
              </a:schemeClr>
            </a:gs>
            <a:gs pos="90000">
              <a:schemeClr val="phClr">
                <a:shade val="18000"/>
                <a:satMod val="275000"/>
              </a:schemeClr>
            </a:gs>
          </a:gsLst>
          <a:path path="circle">
            <a:fillToRect r="210000" b="300000"/>
          </a:path>
        </a:gradFill>
        <a:gradFill rotWithShape="1">
          <a:gsLst>
            <a:gs pos="5000">
              <a:schemeClr val="phClr">
                <a:tint val="38000"/>
                <a:satMod val="1800000"/>
              </a:schemeClr>
            </a:gs>
            <a:gs pos="5000">
              <a:schemeClr val="phClr">
                <a:tint val="40000"/>
                <a:satMod val="1800000"/>
              </a:schemeClr>
            </a:gs>
            <a:gs pos="90000">
              <a:schemeClr val="phClr">
                <a:shade val="18000"/>
                <a:satMod val="275000"/>
              </a:schemeClr>
            </a:gs>
          </a:gsLst>
          <a:path path="circle">
            <a:fillToRect l="20000" t="30000" r="135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Deluxe</Template>
  <TotalTime>8241</TotalTime>
  <Words>846</Words>
  <Application>Microsoft Office PowerPoint</Application>
  <PresentationFormat>On-screen Show (4:3)</PresentationFormat>
  <Paragraphs>169</Paragraphs>
  <Slides>27</Slides>
  <Notes>27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Deluxe</vt:lpstr>
      <vt:lpstr>GALILEO to the Core: Leveraging  Digital Resources for Literacy in CCGPS Classes (Elementary)</vt:lpstr>
      <vt:lpstr>Viewing Archived Webinar</vt:lpstr>
      <vt:lpstr>Common Core Shifts for ELA/Literacy</vt:lpstr>
      <vt:lpstr>Slide 4</vt:lpstr>
      <vt:lpstr>Who’s in GALILEO?</vt:lpstr>
      <vt:lpstr>Slide 6</vt:lpstr>
      <vt:lpstr>Slide 7</vt:lpstr>
      <vt:lpstr>Slide 8</vt:lpstr>
      <vt:lpstr>Slide 9</vt:lpstr>
      <vt:lpstr>Slide 10</vt:lpstr>
      <vt:lpstr>GALILEO Password</vt:lpstr>
      <vt:lpstr>Slide 12</vt:lpstr>
      <vt:lpstr>Slide 13</vt:lpstr>
      <vt:lpstr>GALILEO offers</vt:lpstr>
      <vt:lpstr>Informational Text ELACCXRI: Reading Informational Standards</vt:lpstr>
      <vt:lpstr>Literary Text ELACCXRL: Reading Literary Standards</vt:lpstr>
      <vt:lpstr>On-Level Text</vt:lpstr>
      <vt:lpstr>Primary Sources LXRH: Literacy Standards for Reading in History and Social Studies</vt:lpstr>
      <vt:lpstr>Multimedia</vt:lpstr>
      <vt:lpstr>Citing Sources</vt:lpstr>
      <vt:lpstr>Citing Sources</vt:lpstr>
      <vt:lpstr>Encyclopædia Britannica</vt:lpstr>
      <vt:lpstr>SIRS Resources Correlated to Standards</vt:lpstr>
      <vt:lpstr>EBSCO Curriculum Standards</vt:lpstr>
      <vt:lpstr>Linking to GALILEO Databases Express Links!!</vt:lpstr>
      <vt:lpstr>GALILEO Lesson Plans</vt:lpstr>
      <vt:lpstr>Questions?</vt:lpstr>
    </vt:vector>
  </TitlesOfParts>
  <Company>BOR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cmcgough</dc:creator>
  <cp:lastModifiedBy>Courtney McGough</cp:lastModifiedBy>
  <cp:revision>1144</cp:revision>
  <dcterms:created xsi:type="dcterms:W3CDTF">2007-09-05T18:10:43Z</dcterms:created>
  <dcterms:modified xsi:type="dcterms:W3CDTF">2013-01-22T15:47:32Z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UseProject">
    <vt:lpwstr>1</vt:lpwstr>
  </property>
  <property fmtid="{D5CDD505-2E9C-101B-9397-08002B2CF9AE}" pid="3" name="ArticulatePath">
    <vt:lpwstr>Things to Learn in GALILEO - FindingtheBestDatabases</vt:lpwstr>
  </property>
  <property fmtid="{D5CDD505-2E9C-101B-9397-08002B2CF9AE}" pid="4" name="ArticulateGUID">
    <vt:lpwstr>89AC6847-CF80-4F64-B606-1474D013A200</vt:lpwstr>
  </property>
  <property fmtid="{D5CDD505-2E9C-101B-9397-08002B2CF9AE}" pid="5" name="ArticulateProjectFull">
    <vt:lpwstr>H:\Training\Trainings\TreutlenCounty2013Jan\GALILEOCCGPSElementaryJan2013.ppta</vt:lpwstr>
  </property>
</Properties>
</file>